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9" r:id="rId2"/>
    <p:sldId id="3519" r:id="rId3"/>
    <p:sldId id="3520" r:id="rId4"/>
    <p:sldId id="3525" r:id="rId5"/>
    <p:sldId id="303" r:id="rId6"/>
    <p:sldId id="3526" r:id="rId7"/>
    <p:sldId id="3527" r:id="rId8"/>
    <p:sldId id="3524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22709-A8AF-468A-A073-DEF5FF7959A9}" type="datetimeFigureOut">
              <a:rPr lang="zh-CN" altLang="en-US" smtClean="0"/>
              <a:t>2025/5/1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2C1D2-A7B7-47FF-B01A-1CF2C05A8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7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4ABDA-31E3-41C4-B420-35CB987C42C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160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4ABDA-31E3-41C4-B420-35CB987C42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563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4ABDA-31E3-41C4-B420-35CB987C42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239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C2395-03E6-4BA5-A6F0-871466C3F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7357FC1-9BED-E455-787A-B9E54E9430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F494AB1-9FCA-30C5-8970-F89AB0FE5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E107CA-4787-ECB2-A237-2A583834B8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4ABDA-31E3-41C4-B420-35CB987C42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240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2FF14-B145-4228-A1E1-437E3F7D33C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186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819C6-A3AE-BC68-6228-C3FF13BDE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2E515FF-DF7E-0E15-341C-27C8BBB8EB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224E117-4FF5-D741-5A1F-11800FDE2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807189-C78E-A286-E37C-F80C32392B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4ABDA-31E3-41C4-B420-35CB987C42C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836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A6A3C-0CA0-BD1F-CE4F-7DC53306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4D6DAD6-C1CD-8494-0AB4-F23ACEE7F6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A4BD559-3959-4DC3-ADC8-99093E2739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A84A1A-B6DE-D3B8-D48A-7B5E2E2697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4ABDA-31E3-41C4-B420-35CB987C42C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33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4ABDA-31E3-41C4-B420-35CB987C42C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9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2D115-C850-47BE-8AAF-60FA21D62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>
            <a:normAutofit/>
          </a:bodyPr>
          <a:lstStyle>
            <a:lvl1pPr algn="ctr">
              <a:defRPr sz="6000"/>
            </a:lvl1pPr>
          </a:lstStyle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330CC8-CC42-4883-9D8E-E08E92ED3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en-US"/>
              <a:t>Click here to edit master subtitle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506F48-A886-4A7D-AA14-A2F792C8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ED698AF-1ACE-4D7B-80A9-2A6FAD0A82FE}" type="datetimeFigureOut">
              <a:rPr lang="en-US" altLang="en-US" sz="1100" smtClean="0"/>
              <a:t>5/1/2025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28594-8931-46B0-AEEC-69648D07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63C20-E678-482C-8560-D7F7FB70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F9514B3-5BB3-448E-9211-7C02E2C879A7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08361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14892-28A0-49D1-85CC-4C963ACF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7EF922-BC3F-41E3-99E3-38337D67D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vert">
            <a:normAutofit/>
          </a:bodyPr>
          <a:lstStyle/>
          <a:p>
            <a:pPr lvl="0"/>
            <a:r>
              <a:rPr lang="en-US" altLang="en-US"/>
              <a:t>Edit Master Text Style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77EC8-C0A3-4D72-BEA5-5111D74B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ED698AF-1ACE-4D7B-80A9-2A6FAD0A82FE}" type="datetimeFigureOut">
              <a:rPr lang="en-US" altLang="en-US" sz="1100" smtClean="0"/>
              <a:t>5/1/2025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A8F4D-4D8C-4D52-B49B-F62563E3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F54FB-18BF-488A-BC7B-99EB8BEE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F9514B3-5BB3-448E-9211-7C02E2C879A7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9615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829364-FE4B-481E-A087-DBA4AB5C2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vert">
            <a:normAutofit/>
          </a:bodyPr>
          <a:lstStyle/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AFAD6D-0338-401F-A9F8-1BC21C78A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vert">
            <a:normAutofit/>
          </a:bodyPr>
          <a:lstStyle/>
          <a:p>
            <a:pPr lvl="0"/>
            <a:r>
              <a:rPr lang="en-US" altLang="en-US"/>
              <a:t>Edit Master Text Style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A9B559-8140-4870-8C48-C0BA2D47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ED698AF-1ACE-4D7B-80A9-2A6FAD0A82FE}" type="datetimeFigureOut">
              <a:rPr lang="en-US" altLang="en-US" sz="1100" smtClean="0"/>
              <a:t>5/1/2025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00723-0FA7-49EE-8C14-E34F599E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7FD467-576E-4483-8D63-528D5FA5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F9514B3-5BB3-448E-9211-7C02E2C879A7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53555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172A0-B2BC-41B7-8A4E-729EC72A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C9F87-87BD-47A5-9D5F-8FA31BE08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/>
              <a:t>Edit Master Text Style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FA3AE4-99A8-481B-8141-D0704B87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ED698AF-1ACE-4D7B-80A9-2A6FAD0A82FE}" type="datetimeFigureOut">
              <a:rPr lang="en-US" altLang="en-US" sz="1100" smtClean="0"/>
              <a:t>5/1/2025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2F4DB9-D62D-4F93-A262-63B7C80C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579166-AAA1-4C37-B06E-5AFA896B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F9514B3-5BB3-448E-9211-7C02E2C879A7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03017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388D1-6362-4513-AF1A-07522CDE1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t">
            <a:normAutofit/>
          </a:bodyPr>
          <a:lstStyle>
            <a:lvl1pPr>
              <a:defRPr sz="6000"/>
            </a:lvl1pPr>
          </a:lstStyle>
          <a:p>
            <a:r>
              <a:rPr lang="en-US" altLang="en-US"/>
              <a:t>Click here to edit master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4861C6-956C-4AB1-837E-1796686A1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en-US"/>
              <a:t>Edit Master Text Style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C3427-D317-4656-B572-21BC90F8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ED698AF-1ACE-4D7B-80A9-2A6FAD0A82FE}" type="datetimeFigureOut">
              <a:rPr lang="en-US" altLang="en-US" sz="1100" smtClean="0"/>
              <a:t>5/1/2025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72BEC-473D-4AC1-AA39-AE89BED6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4718D-8026-44B1-A6BC-4DB11F5E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F9514B3-5BB3-448E-9211-7C02E2C879A7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73665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D9979-18B2-419B-8A22-097A423B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2EC63-2E8D-47DE-8DE5-2446C7706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en-US" altLang="en-US"/>
              <a:t>Edit Master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ECE8B8-C099-4589-BEBB-DCC447F2E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en-US" altLang="en-US"/>
              <a:t>Edit Master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7EB708-A7C0-4B2C-8230-E0A85F4A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ED698AF-1ACE-4D7B-80A9-2A6FAD0A82FE}" type="datetimeFigureOut">
              <a:rPr lang="en-US" altLang="en-US" sz="1100" smtClean="0"/>
              <a:t>5/1/2025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569328-1AB4-4518-AEE9-8F6BEF72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566D3D-AEA2-4B63-8397-88F9CAE5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F9514B3-5BB3-448E-9211-7C02E2C879A7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87441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7E980-922E-45E9-987A-ECDFD7B6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D77DB7-DBF8-4A9A-A77F-06A51F80C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en-US"/>
              <a:t>Edit Master Text Style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252625-80F7-4F03-89FC-64F0A3A2D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en-US" altLang="en-US"/>
              <a:t>Edit Master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9E4D46-6196-427F-950B-0E7A5DF2D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en-US"/>
              <a:t>Edit Master Text Style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0EA05F-EE3F-4B47-B2E3-FEAD5064F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en-US" altLang="en-US"/>
              <a:t>Edit Master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5F0216-7DE4-4D02-972E-FC82A1DA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ED698AF-1ACE-4D7B-80A9-2A6FAD0A82FE}" type="datetimeFigureOut">
              <a:rPr lang="en-US" altLang="en-US" sz="1100" smtClean="0"/>
              <a:t>5/1/2025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B972B6-8BDD-46DA-BD23-2BFB7203E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60BA2D-C58D-4068-BB44-6969CB8A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F9514B3-5BB3-448E-9211-7C02E2C879A7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35815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88F68-88CA-4B42-B4FB-2C4FD19D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F022D-39FB-4BD5-8CF1-E7039727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ED698AF-1ACE-4D7B-80A9-2A6FAD0A82FE}" type="datetimeFigureOut">
              <a:rPr lang="en-US" altLang="en-US" sz="1100" smtClean="0"/>
              <a:t>5/1/2025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6A25C0-D5F1-46C4-B12F-4623519F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C31FB0-647B-4C36-8A89-AF94BC13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F9514B3-5BB3-448E-9211-7C02E2C879A7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30453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8A01F6-280B-422D-B5A0-DEBE9A60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ED698AF-1ACE-4D7B-80A9-2A6FAD0A82FE}" type="datetimeFigureOut">
              <a:rPr lang="en-US" altLang="en-US" sz="1100" smtClean="0"/>
              <a:t>5/1/2025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254C56-EAEB-441C-9FA3-46E7B3FF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B696FA-9E40-42CB-9CE6-16A35CED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F9514B3-5BB3-448E-9211-7C02E2C879A7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23823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45E73-601F-47DE-A93D-BBEB010C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797A85-E212-4E26-939D-131295905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en-US"/>
              <a:t>Edit Master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EE33DF-B023-4F2B-962E-4C38E6AA6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en-US"/>
              <a:t>Edit Master Text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E0C8E4-7BE2-40B3-A0DD-0E1F67FF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ED698AF-1ACE-4D7B-80A9-2A6FAD0A82FE}" type="datetimeFigureOut">
              <a:rPr lang="en-US" altLang="en-US" sz="1100" smtClean="0"/>
              <a:t>5/1/2025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E720A5-D02B-4FDD-A0CF-90FCB2CE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F0AC86-B123-44A5-A873-7E8FB573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F9514B3-5BB3-448E-9211-7C02E2C879A7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65725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FBBD3-7B69-4967-A16C-74146F767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BAEAB1-8788-4CDD-99F5-7CA40784C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9C2C3A-26CE-4A30-BFBF-D9420F16D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en-US"/>
              <a:t>Edit Master Text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3377A5-286C-4B5A-AEB2-AAB9AA77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ED698AF-1ACE-4D7B-80A9-2A6FAD0A82FE}" type="datetimeFigureOut">
              <a:rPr lang="en-US" altLang="en-US" sz="1100" smtClean="0"/>
              <a:t>5/1/2025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16D45D-A992-404F-90B5-77AF072A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89F441-2C55-44FB-BF88-877F97C3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F9514B3-5BB3-448E-9211-7C02E2C879A7}" type="slidenum">
              <a:rPr lang="en-US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1872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036C903-A08A-4D92-8F9D-231D1DFCDC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5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BA2E91-244B-4BDD-BB04-720DA1613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/>
              <a:t>Click here to edit master header styles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C5900A-EF06-45AA-9A8D-1629BEF77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en-US"/>
              <a:t>Edit Master Text Style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CBCF4A-B0AC-4EE7-8CA1-28D0E577F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98AF-1ACE-4D7B-80A9-2A6FAD0A82FE}" type="datetimeFigureOut">
              <a:rPr lang="en-US" altLang="en-US" sz="1100" smtClean="0"/>
              <a:t>5/1/2025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1D581-D4A4-4A9F-9116-ACCCC6DC6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F2A9DC-6F99-4B76-BE88-3E30A164F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514B3-5BB3-448E-9211-7C02E2C879A7}" type="slidenum">
              <a:rPr lang="en-US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D8E333-E152-4CA5-8E07-A284378157E5}"/>
              </a:ext>
            </a:extLst>
          </p:cNvPr>
          <p:cNvSpPr/>
          <p:nvPr userDrawn="1"/>
        </p:nvSpPr>
        <p:spPr>
          <a:xfrm>
            <a:off x="267420" y="284672"/>
            <a:ext cx="11654286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56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F13B6B60-A70F-4D21-940D-EC602D36FCB1}"/>
              </a:ext>
            </a:extLst>
          </p:cNvPr>
          <p:cNvSpPr txBox="1"/>
          <p:nvPr/>
        </p:nvSpPr>
        <p:spPr>
          <a:xfrm>
            <a:off x="5739068" y="1709891"/>
            <a:ext cx="6235001" cy="435753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9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HW SC"/>
                <a:ea typeface="PangMenZhengDao" panose="02010600030101010101" pitchFamily="2" charset="-122"/>
                <a:sym typeface="Source Han Sans HW SC"/>
              </a:rPr>
              <a:t>Eye Color </a:t>
            </a:r>
          </a:p>
          <a:p>
            <a:r>
              <a:rPr lang="en-US" altLang="zh-CN" sz="9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HW SC"/>
                <a:ea typeface="PangMenZhengDao" panose="02010600030101010101" pitchFamily="2" charset="-122"/>
                <a:sym typeface="Source Han Sans HW SC"/>
              </a:rPr>
              <a:t>Detection</a:t>
            </a:r>
            <a:endParaRPr lang="zh-CN" altLang="en-US" sz="9600" b="1" i="1" dirty="0">
              <a:solidFill>
                <a:schemeClr val="tx1">
                  <a:lumMod val="85000"/>
                  <a:lumOff val="15000"/>
                </a:schemeClr>
              </a:solidFill>
              <a:latin typeface="Source Han Sans HW SC"/>
              <a:ea typeface="PangMenZhengDao" panose="02010600030101010101" pitchFamily="2" charset="-122"/>
              <a:sym typeface="Source Han Sans HW SC"/>
            </a:endParaRPr>
          </a:p>
        </p:txBody>
      </p:sp>
      <p:sp>
        <p:nvSpPr>
          <p:cNvPr id="29" name="TextBox 6">
            <a:extLst>
              <a:ext uri="{FF2B5EF4-FFF2-40B4-BE49-F238E27FC236}">
                <a16:creationId xmlns:a16="http://schemas.microsoft.com/office/drawing/2014/main" id="{FA283A9C-87FB-4FFB-BFE9-0444CECD3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6993" y="6067425"/>
            <a:ext cx="4647337" cy="35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lnSpcReduction="10000"/>
          </a:bodyPr>
          <a:lstStyle>
            <a:lvl1pPr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97472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buNone/>
            </a:pPr>
            <a:r>
              <a:rPr lang="en-US" altLang="en-US" sz="1707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HW SC"/>
                <a:ea typeface="Source Han Sans SC"/>
                <a:cs typeface="Arial" panose="020B0604020202020204" pitchFamily="34" charset="0"/>
                <a:sym typeface="Source Han Sans HW SC"/>
              </a:rPr>
              <a:t>Chethan J Rao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04CEFB2-6BFD-4650-AC37-63814DC60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613" b="65387"/>
          <a:stretch>
            <a:fillRect/>
          </a:stretch>
        </p:blipFill>
        <p:spPr>
          <a:xfrm>
            <a:off x="-480058" y="525895"/>
            <a:ext cx="5560654" cy="497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4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F13B6B60-A70F-4D21-940D-EC602D36FCB1}"/>
              </a:ext>
            </a:extLst>
          </p:cNvPr>
          <p:cNvSpPr txBox="1"/>
          <p:nvPr/>
        </p:nvSpPr>
        <p:spPr>
          <a:xfrm>
            <a:off x="294922" y="248901"/>
            <a:ext cx="11421456" cy="1280160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 algn="ctr">
              <a:defRPr/>
            </a:pPr>
            <a:r>
              <a:rPr lang="en-IN" altLang="zh-CN" sz="6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HW SC"/>
                <a:ea typeface="PangMenZhengDao" panose="02010600030101010101" pitchFamily="2" charset="-122"/>
                <a:cs typeface="+mn-ea"/>
                <a:sym typeface="Source Han Sans HW SC"/>
              </a:rPr>
              <a:t>Domain - </a:t>
            </a:r>
            <a:r>
              <a:rPr lang="en-IN" altLang="zh-CN" sz="5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HW SC"/>
                <a:ea typeface="PangMenZhengDao" panose="02010600030101010101" pitchFamily="2" charset="-122"/>
                <a:cs typeface="+mn-ea"/>
                <a:sym typeface="Source Han Sans HW SC"/>
              </a:rPr>
              <a:t>Image Processing </a:t>
            </a:r>
            <a:r>
              <a:rPr lang="en-IN" altLang="zh-CN" sz="3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HW SC"/>
                <a:ea typeface="PangMenZhengDao" panose="02010600030101010101" pitchFamily="2" charset="-122"/>
                <a:cs typeface="+mn-ea"/>
                <a:sym typeface="Source Han Sans HW SC"/>
              </a:rPr>
              <a:t>&amp; Machine Learning</a:t>
            </a:r>
            <a:endParaRPr lang="zh-CN" altLang="en-US" sz="9600" b="1" i="1" dirty="0">
              <a:solidFill>
                <a:schemeClr val="tx1">
                  <a:lumMod val="85000"/>
                  <a:lumOff val="15000"/>
                </a:schemeClr>
              </a:solidFill>
              <a:latin typeface="Source Han Sans HW SC"/>
              <a:ea typeface="PangMenZhengDao" panose="02010600030101010101" pitchFamily="2" charset="-122"/>
              <a:cs typeface="+mn-ea"/>
              <a:sym typeface="Source Han Sans HW SC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04CEFB2-6BFD-4650-AC37-63814DC60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613" b="65387"/>
          <a:stretch>
            <a:fillRect/>
          </a:stretch>
        </p:blipFill>
        <p:spPr>
          <a:xfrm>
            <a:off x="-1126603" y="2118269"/>
            <a:ext cx="5560654" cy="4978717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3C670E05-21C8-476E-9455-19B4BBE35BF3}"/>
              </a:ext>
            </a:extLst>
          </p:cNvPr>
          <p:cNvSpPr/>
          <p:nvPr/>
        </p:nvSpPr>
        <p:spPr>
          <a:xfrm>
            <a:off x="4523704" y="1390947"/>
            <a:ext cx="7265219" cy="5218152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en-US" sz="2000" b="1" dirty="0">
                <a:ea typeface="Source Han Sans SC"/>
                <a:cs typeface="微软雅黑"/>
                <a:sym typeface="Source Han Sans HW SC"/>
              </a:rPr>
              <a:t>-Image Processing </a:t>
            </a:r>
            <a:r>
              <a:rPr lang="en-US" sz="2000" b="0" i="0" dirty="0">
                <a:effectLst/>
              </a:rPr>
              <a:t>is a method used to perform operations </a:t>
            </a:r>
          </a:p>
          <a:p>
            <a:r>
              <a:rPr lang="en-US" sz="2000" b="0" i="0" dirty="0">
                <a:effectLst/>
              </a:rPr>
              <a:t>on an image to enhance it or to extract useful information </a:t>
            </a:r>
          </a:p>
          <a:p>
            <a:r>
              <a:rPr lang="en-US" sz="2000" b="0" i="0" dirty="0">
                <a:effectLst/>
              </a:rPr>
              <a:t>from it. </a:t>
            </a:r>
          </a:p>
          <a:p>
            <a:endParaRPr lang="en-US" sz="2000" b="0" i="0" dirty="0">
              <a:effectLst/>
            </a:endParaRPr>
          </a:p>
          <a:p>
            <a:r>
              <a:rPr lang="en-US" sz="2000" b="0" i="0" dirty="0">
                <a:effectLst/>
              </a:rPr>
              <a:t>-This can include a range of tasks such as improving the visual </a:t>
            </a:r>
          </a:p>
          <a:p>
            <a:r>
              <a:rPr lang="en-US" sz="2000" b="0" i="0" dirty="0">
                <a:effectLst/>
              </a:rPr>
              <a:t>quality of images, detecting patterns, Segmenting objects, </a:t>
            </a:r>
          </a:p>
          <a:p>
            <a:r>
              <a:rPr lang="en-US" sz="2000" b="0" i="0" dirty="0">
                <a:effectLst/>
              </a:rPr>
              <a:t>and transforming images into different formats.</a:t>
            </a:r>
          </a:p>
          <a:p>
            <a:endParaRPr lang="en-US" altLang="en-US" sz="2000" dirty="0">
              <a:ea typeface="Source Han Sans SC"/>
              <a:cs typeface="微软雅黑"/>
              <a:sym typeface="Source Han Sans HW SC"/>
            </a:endParaRPr>
          </a:p>
          <a:p>
            <a:r>
              <a:rPr lang="en-US" sz="2000" dirty="0"/>
              <a:t>-</a:t>
            </a:r>
            <a:r>
              <a:rPr lang="en-US" sz="2000" b="0" i="0" dirty="0">
                <a:effectLst/>
              </a:rPr>
              <a:t>The process usually involves steps such as inputting the </a:t>
            </a:r>
          </a:p>
          <a:p>
            <a:r>
              <a:rPr lang="en-US" sz="2000" b="0" i="0" dirty="0">
                <a:effectLst/>
              </a:rPr>
              <a:t>image, processing the image through various algorithms, and </a:t>
            </a:r>
          </a:p>
          <a:p>
            <a:r>
              <a:rPr lang="en-US" sz="2000" b="0" i="0" dirty="0">
                <a:effectLst/>
              </a:rPr>
              <a:t>then outputting the results in a format that is usable or can </a:t>
            </a:r>
          </a:p>
          <a:p>
            <a:r>
              <a:rPr lang="en-US" sz="2000" b="0" i="0" dirty="0">
                <a:effectLst/>
              </a:rPr>
              <a:t>be further analyzed.</a:t>
            </a:r>
          </a:p>
          <a:p>
            <a:endParaRPr lang="en-US" altLang="en-US" sz="2000" dirty="0">
              <a:ea typeface="Source Han Sans SC"/>
              <a:cs typeface="微软雅黑"/>
              <a:sym typeface="Source Han Sans HW SC"/>
            </a:endParaRPr>
          </a:p>
          <a:p>
            <a:r>
              <a:rPr lang="en-US" altLang="en-US" sz="2000" dirty="0">
                <a:ea typeface="Source Han Sans SC"/>
                <a:cs typeface="微软雅黑"/>
                <a:sym typeface="Source Han Sans HW SC"/>
              </a:rPr>
              <a:t>-</a:t>
            </a:r>
            <a:r>
              <a:rPr lang="en-US" sz="2000" b="1" i="0" dirty="0">
                <a:effectLst/>
              </a:rPr>
              <a:t>Machine learning</a:t>
            </a:r>
            <a:r>
              <a:rPr lang="en-US" sz="2000" b="0" i="0" dirty="0">
                <a:effectLst/>
              </a:rPr>
              <a:t> is a subset of Artificial Intelligence (AI) </a:t>
            </a:r>
          </a:p>
          <a:p>
            <a:r>
              <a:rPr lang="en-US" sz="2000" b="0" i="0" dirty="0">
                <a:effectLst/>
              </a:rPr>
              <a:t>that enables computers to learn from data and make predictions </a:t>
            </a:r>
          </a:p>
          <a:p>
            <a:r>
              <a:rPr lang="en-US" sz="2000" b="0" i="0" dirty="0">
                <a:effectLst/>
              </a:rPr>
              <a:t>without being explicitly programmed.</a:t>
            </a:r>
            <a:endParaRPr lang="en-US" altLang="en-US" sz="2000" dirty="0">
              <a:ea typeface="Source Han Sans SC"/>
              <a:cs typeface="微软雅黑"/>
              <a:sym typeface="Source Han Sans HW SC"/>
            </a:endParaRPr>
          </a:p>
        </p:txBody>
      </p:sp>
    </p:spTree>
    <p:extLst>
      <p:ext uri="{BB962C8B-B14F-4D97-AF65-F5344CB8AC3E}">
        <p14:creationId xmlns:p14="http://schemas.microsoft.com/office/powerpoint/2010/main" val="163597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F13B6B60-A70F-4D21-940D-EC602D36FCB1}"/>
              </a:ext>
            </a:extLst>
          </p:cNvPr>
          <p:cNvSpPr txBox="1"/>
          <p:nvPr/>
        </p:nvSpPr>
        <p:spPr>
          <a:xfrm>
            <a:off x="-351711" y="262616"/>
            <a:ext cx="10547927" cy="1569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defRPr/>
            </a:pPr>
            <a:r>
              <a:rPr lang="en-US" altLang="zh-CN" sz="88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HW SC"/>
                <a:ea typeface="Source Han Sans SC"/>
                <a:cs typeface="+mn-ea"/>
                <a:sym typeface="Source Han Sans HW SC"/>
              </a:rPr>
              <a:t>Topic - </a:t>
            </a:r>
            <a:r>
              <a:rPr lang="en-US" altLang="zh-CN" sz="5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HW SC"/>
                <a:ea typeface="Source Han Sans SC"/>
                <a:cs typeface="+mn-ea"/>
                <a:sym typeface="Source Han Sans HW SC"/>
              </a:rPr>
              <a:t>Eye Color Detection</a:t>
            </a:r>
            <a:endParaRPr lang="zh-CN" altLang="en-US" sz="8800" b="1" i="1" dirty="0">
              <a:solidFill>
                <a:schemeClr val="tx1">
                  <a:lumMod val="85000"/>
                  <a:lumOff val="15000"/>
                </a:schemeClr>
              </a:solidFill>
              <a:latin typeface="Source Han Sans HW SC"/>
              <a:ea typeface="PangMenZhengDao" panose="02010600030101010101" pitchFamily="2" charset="-122"/>
              <a:cs typeface="+mn-ea"/>
              <a:sym typeface="Source Han Sans HW SC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04CEFB2-6BFD-4650-AC37-63814DC60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613" b="65387"/>
          <a:stretch>
            <a:fillRect/>
          </a:stretch>
        </p:blipFill>
        <p:spPr>
          <a:xfrm>
            <a:off x="-988241" y="2409317"/>
            <a:ext cx="5032212" cy="4505578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35BDE361-D84D-4E5B-8FA1-28CC5B5C9B3A}"/>
              </a:ext>
            </a:extLst>
          </p:cNvPr>
          <p:cNvSpPr txBox="1"/>
          <p:nvPr/>
        </p:nvSpPr>
        <p:spPr>
          <a:xfrm>
            <a:off x="3932904" y="1832276"/>
            <a:ext cx="7714942" cy="470180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000" dirty="0"/>
              <a:t>- </a:t>
            </a:r>
            <a:r>
              <a:rPr lang="en-US" sz="2000" b="1" dirty="0"/>
              <a:t>Eye Color Detection </a:t>
            </a:r>
            <a:r>
              <a:rPr lang="en-US" sz="2000" dirty="0"/>
              <a:t>is the process of identifying the </a:t>
            </a:r>
            <a:r>
              <a:rPr lang="en-US" sz="2000" b="1" dirty="0"/>
              <a:t>color of a person's iris</a:t>
            </a:r>
            <a:r>
              <a:rPr lang="en-US" sz="2000" dirty="0"/>
              <a:t> (like blue, brown, green, or gray) from an image using computer vision techniques.</a:t>
            </a:r>
          </a:p>
          <a:p>
            <a:endParaRPr lang="en-US" altLang="en-US" sz="2000" dirty="0">
              <a:solidFill>
                <a:schemeClr val="tx1">
                  <a:lumMod val="85000"/>
                  <a:lumOff val="15000"/>
                </a:schemeClr>
              </a:solidFill>
              <a:ea typeface="Source Han Sans SC"/>
              <a:cs typeface="微软雅黑"/>
              <a:sym typeface="Source Han Sans HW SC"/>
            </a:endParaRPr>
          </a:p>
          <a:p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Source Han Sans SC"/>
                <a:cs typeface="微软雅黑"/>
                <a:sym typeface="Source Han Sans HW SC"/>
              </a:rPr>
              <a:t>- </a:t>
            </a:r>
            <a:r>
              <a:rPr lang="en-US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Source Han Sans SC"/>
                <a:cs typeface="微软雅黑"/>
                <a:sym typeface="Source Han Sans HW SC"/>
              </a:rPr>
              <a:t>Why Eye Color Detection? </a:t>
            </a:r>
          </a:p>
          <a:p>
            <a:pPr lvl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Source Han Sans SC"/>
                <a:cs typeface="微软雅黑"/>
                <a:sym typeface="Source Han Sans HW SC"/>
              </a:rPr>
              <a:t>Useful in biometric identification, avatar customization, </a:t>
            </a:r>
            <a:r>
              <a:rPr lang="en-IN" sz="2000" dirty="0"/>
              <a:t>Medical </a:t>
            </a:r>
          </a:p>
          <a:p>
            <a:pPr lvl="1"/>
            <a:r>
              <a:rPr lang="en-IN" sz="2000" dirty="0"/>
              <a:t>analysis</a:t>
            </a: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Source Han Sans SC"/>
                <a:cs typeface="微软雅黑"/>
                <a:sym typeface="Source Han Sans HW SC"/>
              </a:rPr>
              <a:t> and vision research.</a:t>
            </a:r>
          </a:p>
          <a:p>
            <a:pPr lvl="1"/>
            <a:endParaRPr lang="en-US" altLang="en-US" sz="2000" dirty="0">
              <a:solidFill>
                <a:schemeClr val="tx1">
                  <a:lumMod val="85000"/>
                  <a:lumOff val="15000"/>
                </a:schemeClr>
              </a:solidFill>
              <a:ea typeface="Source Han Sans SC"/>
              <a:cs typeface="微软雅黑"/>
              <a:sym typeface="Source Han Sans HW SC"/>
            </a:endParaRPr>
          </a:p>
          <a:p>
            <a:r>
              <a:rPr lang="en-US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Source Han Sans SC"/>
                <a:cs typeface="微软雅黑"/>
                <a:sym typeface="Source Han Sans HW SC"/>
              </a:rPr>
              <a:t>-Dataset Details</a:t>
            </a: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Source Han Sans SC"/>
                <a:cs typeface="微软雅黑"/>
                <a:sym typeface="Source Han Sans HW SC"/>
              </a:rPr>
              <a:t>:  </a:t>
            </a:r>
          </a:p>
          <a:p>
            <a:pPr lvl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Source Han Sans SC"/>
                <a:cs typeface="微软雅黑"/>
                <a:sym typeface="Source Han Sans HW SC"/>
              </a:rPr>
              <a:t>-Custom-labeled dataset with four eye color classes.  </a:t>
            </a:r>
          </a:p>
          <a:p>
            <a:pPr lvl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Source Han Sans SC"/>
                <a:cs typeface="微软雅黑"/>
                <a:sym typeface="Source Han Sans HW SC"/>
              </a:rPr>
              <a:t>-Includes both left and right eyes, male and female subjects.  </a:t>
            </a:r>
          </a:p>
          <a:p>
            <a:pPr lvl="1"/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Source Han Sans SC"/>
                <a:cs typeface="微软雅黑"/>
                <a:sym typeface="Source Han Sans HW SC"/>
              </a:rPr>
              <a:t>-Data augmentation applied for better generalization.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0856955-70D6-43A3-A660-6FCBF58D0D4D}"/>
              </a:ext>
            </a:extLst>
          </p:cNvPr>
          <p:cNvSpPr/>
          <p:nvPr/>
        </p:nvSpPr>
        <p:spPr>
          <a:xfrm>
            <a:off x="5226350" y="4327200"/>
            <a:ext cx="3005759" cy="294568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endParaRPr lang="en-US" altLang="en-US" sz="1314" spc="788" dirty="0">
              <a:solidFill>
                <a:schemeClr val="tx1">
                  <a:lumMod val="85000"/>
                  <a:lumOff val="15000"/>
                </a:schemeClr>
              </a:solidFill>
              <a:latin typeface="Source Han Sans HW SC"/>
              <a:ea typeface="Source Han Sans SC"/>
              <a:sym typeface="Source Han Sans HW SC"/>
            </a:endParaRPr>
          </a:p>
        </p:txBody>
      </p:sp>
    </p:spTree>
    <p:extLst>
      <p:ext uri="{BB962C8B-B14F-4D97-AF65-F5344CB8AC3E}">
        <p14:creationId xmlns:p14="http://schemas.microsoft.com/office/powerpoint/2010/main" val="292461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B0469-8DB3-F8E8-E719-9E400CEB6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51099CA7-F38B-7BA2-F2F0-193E6A414E00}"/>
              </a:ext>
            </a:extLst>
          </p:cNvPr>
          <p:cNvSpPr txBox="1"/>
          <p:nvPr/>
        </p:nvSpPr>
        <p:spPr>
          <a:xfrm>
            <a:off x="108152" y="458847"/>
            <a:ext cx="11710219" cy="13439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defRPr/>
            </a:pPr>
            <a:r>
              <a:rPr lang="en-US" altLang="zh-CN" sz="6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HW SC"/>
                <a:ea typeface="Source Han Sans SC"/>
                <a:cs typeface="+mn-ea"/>
                <a:sym typeface="Source Han Sans HW SC"/>
              </a:rPr>
              <a:t>Model  - </a:t>
            </a:r>
            <a:r>
              <a:rPr lang="en-US" altLang="zh-CN" sz="4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HW SC"/>
                <a:ea typeface="Source Han Sans SC"/>
                <a:cs typeface="+mn-ea"/>
                <a:sym typeface="Source Han Sans HW SC"/>
              </a:rPr>
              <a:t>Convolutional Neural Network (CNN) </a:t>
            </a:r>
            <a:endParaRPr lang="zh-CN" altLang="en-US" sz="6600" b="1" i="1" dirty="0">
              <a:solidFill>
                <a:schemeClr val="tx1">
                  <a:lumMod val="85000"/>
                  <a:lumOff val="15000"/>
                </a:schemeClr>
              </a:solidFill>
              <a:latin typeface="Source Han Sans HW SC"/>
              <a:ea typeface="PangMenZhengDao" panose="02010600030101010101" pitchFamily="2" charset="-122"/>
              <a:cs typeface="+mn-ea"/>
              <a:sym typeface="Source Han Sans HW SC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C784F76-51FA-2590-A194-F1AA2643A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613" b="65387"/>
          <a:stretch>
            <a:fillRect/>
          </a:stretch>
        </p:blipFill>
        <p:spPr>
          <a:xfrm>
            <a:off x="-1007905" y="2409317"/>
            <a:ext cx="5032212" cy="4505578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FB69486B-4287-E245-DEFC-4F529A901A6A}"/>
              </a:ext>
            </a:extLst>
          </p:cNvPr>
          <p:cNvSpPr txBox="1"/>
          <p:nvPr/>
        </p:nvSpPr>
        <p:spPr>
          <a:xfrm>
            <a:off x="3942731" y="1806255"/>
            <a:ext cx="7846144" cy="423075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000" b="1" dirty="0"/>
              <a:t>-CNN</a:t>
            </a:r>
            <a:r>
              <a:rPr lang="en-US" sz="2000" dirty="0"/>
              <a:t> stands for </a:t>
            </a:r>
            <a:r>
              <a:rPr lang="en-US" sz="2000" b="1" dirty="0"/>
              <a:t>Convolutional Neural Network</a:t>
            </a:r>
            <a:r>
              <a:rPr lang="en-US" sz="2000" dirty="0"/>
              <a:t> — a special type of neural network </a:t>
            </a:r>
            <a:r>
              <a:rPr lang="en-US" sz="2000" b="1" dirty="0"/>
              <a:t>designed for image processing and computer vision tasks. CNNs look at the image </a:t>
            </a:r>
            <a:r>
              <a:rPr lang="en-US" sz="2000" b="1" i="1" dirty="0"/>
              <a:t>spatially</a:t>
            </a:r>
            <a:r>
              <a:rPr lang="en-US" sz="2000" dirty="0"/>
              <a:t> — meaning they understand </a:t>
            </a:r>
            <a:r>
              <a:rPr lang="en-US" sz="2000" b="1" dirty="0"/>
              <a:t>shapes, edges, patterns, and textures</a:t>
            </a:r>
            <a:r>
              <a:rPr lang="en-US" sz="2000" dirty="0"/>
              <a:t> by scanning the image in small patches.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-</a:t>
            </a:r>
            <a:r>
              <a:rPr lang="en-US" sz="2000" dirty="0"/>
              <a:t>By</a:t>
            </a:r>
            <a:r>
              <a:rPr lang="en-US" sz="2000" b="1" dirty="0"/>
              <a:t> </a:t>
            </a:r>
            <a:r>
              <a:rPr lang="en-US" sz="2000" dirty="0"/>
              <a:t>using </a:t>
            </a:r>
            <a:r>
              <a:rPr lang="en-US" sz="2000" b="1" dirty="0"/>
              <a:t>TensorFlow/</a:t>
            </a:r>
            <a:r>
              <a:rPr lang="en-US" sz="2000" b="1" dirty="0" err="1"/>
              <a:t>Keras</a:t>
            </a:r>
            <a:r>
              <a:rPr lang="en-US" sz="2000" b="1" dirty="0"/>
              <a:t> </a:t>
            </a:r>
            <a:r>
              <a:rPr lang="en-US" sz="2000" dirty="0"/>
              <a:t>the model</a:t>
            </a:r>
            <a:r>
              <a:rPr lang="en-US" sz="2000" b="1" dirty="0"/>
              <a:t>(CNN)</a:t>
            </a:r>
            <a:r>
              <a:rPr lang="en-US" sz="2000" dirty="0"/>
              <a:t> will get trained from the </a:t>
            </a:r>
            <a:r>
              <a:rPr lang="en-US" sz="2000" b="1" dirty="0"/>
              <a:t>Labeled Dataset </a:t>
            </a:r>
            <a:r>
              <a:rPr lang="en-US" sz="2000" dirty="0"/>
              <a:t>so</a:t>
            </a:r>
            <a:r>
              <a:rPr lang="en-US" sz="2000" b="1" dirty="0"/>
              <a:t> </a:t>
            </a:r>
            <a:r>
              <a:rPr lang="en-US" sz="2000" dirty="0"/>
              <a:t>my project becomes a type of </a:t>
            </a:r>
            <a:r>
              <a:rPr lang="en-US" sz="2000" b="1" dirty="0"/>
              <a:t>Supervised Learning </a:t>
            </a:r>
            <a:r>
              <a:rPr lang="en-US" sz="2000" dirty="0"/>
              <a:t>project.</a:t>
            </a:r>
          </a:p>
          <a:p>
            <a:endParaRPr lang="en-US" sz="2000" dirty="0"/>
          </a:p>
          <a:p>
            <a:r>
              <a:rPr lang="en-US" sz="2000" dirty="0"/>
              <a:t>-Once the Model is trained, it gives an accuracy of 95% which will be used to </a:t>
            </a:r>
            <a:r>
              <a:rPr lang="en-US" sz="2000" b="1" dirty="0"/>
              <a:t>Predict</a:t>
            </a:r>
            <a:r>
              <a:rPr lang="en-US" sz="2000" dirty="0"/>
              <a:t> the Right </a:t>
            </a:r>
            <a:r>
              <a:rPr lang="en-US" sz="2000" b="1" dirty="0"/>
              <a:t>Eye Color </a:t>
            </a:r>
            <a:r>
              <a:rPr lang="en-US" sz="2000" dirty="0"/>
              <a:t>for the </a:t>
            </a:r>
            <a:r>
              <a:rPr lang="en-US" sz="2000" b="1" dirty="0"/>
              <a:t>new Inputted Image.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ACC6C2F-8005-0A90-EF1D-97BC9CE69E01}"/>
              </a:ext>
            </a:extLst>
          </p:cNvPr>
          <p:cNvSpPr/>
          <p:nvPr/>
        </p:nvSpPr>
        <p:spPr>
          <a:xfrm>
            <a:off x="5226350" y="4327200"/>
            <a:ext cx="3005759" cy="294568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endParaRPr lang="en-US" altLang="en-US" sz="1314" spc="788" dirty="0">
              <a:solidFill>
                <a:schemeClr val="tx1">
                  <a:lumMod val="85000"/>
                  <a:lumOff val="15000"/>
                </a:schemeClr>
              </a:solidFill>
              <a:latin typeface="Source Han Sans HW SC"/>
              <a:ea typeface="Source Han Sans SC"/>
              <a:sym typeface="Source Han Sans HW SC"/>
            </a:endParaRPr>
          </a:p>
        </p:txBody>
      </p:sp>
    </p:spTree>
    <p:extLst>
      <p:ext uri="{BB962C8B-B14F-4D97-AF65-F5344CB8AC3E}">
        <p14:creationId xmlns:p14="http://schemas.microsoft.com/office/powerpoint/2010/main" val="146760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 形 31">
            <a:extLst>
              <a:ext uri="{FF2B5EF4-FFF2-40B4-BE49-F238E27FC236}">
                <a16:creationId xmlns:a16="http://schemas.microsoft.com/office/drawing/2014/main" id="{DD3D7043-0BB3-4E40-925C-AC1BA45DA532}"/>
              </a:ext>
            </a:extLst>
          </p:cNvPr>
          <p:cNvSpPr/>
          <p:nvPr/>
        </p:nvSpPr>
        <p:spPr>
          <a:xfrm rot="5400000">
            <a:off x="922055" y="1615738"/>
            <a:ext cx="451858" cy="388164"/>
          </a:xfrm>
          <a:prstGeom prst="corner">
            <a:avLst>
              <a:gd name="adj1" fmla="val 25014"/>
              <a:gd name="adj2" fmla="val 2354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65">
              <a:latin typeface="Source Han Sans HW SC"/>
              <a:ea typeface="PangMenZhengDao" panose="02010600030101010101" pitchFamily="2" charset="-122"/>
              <a:sym typeface="Source Han Sans HW SC"/>
            </a:endParaRPr>
          </a:p>
        </p:txBody>
      </p:sp>
      <p:sp>
        <p:nvSpPr>
          <p:cNvPr id="31" name="L 形 30">
            <a:extLst>
              <a:ext uri="{FF2B5EF4-FFF2-40B4-BE49-F238E27FC236}">
                <a16:creationId xmlns:a16="http://schemas.microsoft.com/office/drawing/2014/main" id="{1865C7C3-ADCA-4E99-AC86-3275FE27AAB9}"/>
              </a:ext>
            </a:extLst>
          </p:cNvPr>
          <p:cNvSpPr/>
          <p:nvPr/>
        </p:nvSpPr>
        <p:spPr>
          <a:xfrm rot="16200000">
            <a:off x="11273783" y="5617021"/>
            <a:ext cx="451858" cy="388164"/>
          </a:xfrm>
          <a:prstGeom prst="corner">
            <a:avLst>
              <a:gd name="adj1" fmla="val 25014"/>
              <a:gd name="adj2" fmla="val 2354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65">
              <a:latin typeface="Source Han Sans HW SC"/>
              <a:ea typeface="PangMenZhengDao" panose="02010600030101010101" pitchFamily="2" charset="-122"/>
              <a:sym typeface="Source Han Sans HW SC"/>
            </a:endParaRPr>
          </a:p>
        </p:txBody>
      </p:sp>
      <p:sp>
        <p:nvSpPr>
          <p:cNvPr id="2" name="文本框 26">
            <a:extLst>
              <a:ext uri="{FF2B5EF4-FFF2-40B4-BE49-F238E27FC236}">
                <a16:creationId xmlns:a16="http://schemas.microsoft.com/office/drawing/2014/main" id="{1B57DC55-D351-CD39-821C-77CA24331B19}"/>
              </a:ext>
            </a:extLst>
          </p:cNvPr>
          <p:cNvSpPr txBox="1"/>
          <p:nvPr/>
        </p:nvSpPr>
        <p:spPr>
          <a:xfrm>
            <a:off x="943897" y="549685"/>
            <a:ext cx="7972339" cy="133810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5400" b="1" spc="394" dirty="0">
                <a:ea typeface="Source Han Sans SC"/>
                <a:cs typeface="Montserrat" charset="0"/>
                <a:sym typeface="Source Han Sans HW SC"/>
              </a:rPr>
              <a:t>Model’s Accuracy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71FF8-D5FE-C91C-B87D-74973BFBC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802" y="1887794"/>
            <a:ext cx="10126434" cy="381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7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24FEF-4593-3047-1FAE-AE2689D80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EE9B9756-CFEF-9EF9-0AB1-00D6E4EBD227}"/>
              </a:ext>
            </a:extLst>
          </p:cNvPr>
          <p:cNvSpPr txBox="1"/>
          <p:nvPr/>
        </p:nvSpPr>
        <p:spPr>
          <a:xfrm>
            <a:off x="240890" y="462323"/>
            <a:ext cx="7991219" cy="106167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defRPr/>
            </a:pPr>
            <a:r>
              <a:rPr lang="en-US" altLang="zh-CN" sz="5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HW SC"/>
                <a:ea typeface="Source Han Sans SC"/>
                <a:cs typeface="+mn-ea"/>
                <a:sym typeface="Source Han Sans HW SC"/>
              </a:rPr>
              <a:t>Research Papers Referred:</a:t>
            </a:r>
            <a:endParaRPr lang="zh-CN" altLang="en-US" sz="5400" b="1" i="1" dirty="0">
              <a:solidFill>
                <a:schemeClr val="tx1">
                  <a:lumMod val="85000"/>
                  <a:lumOff val="15000"/>
                </a:schemeClr>
              </a:solidFill>
              <a:latin typeface="Source Han Sans HW SC"/>
              <a:ea typeface="PangMenZhengDao" panose="02010600030101010101" pitchFamily="2" charset="-122"/>
              <a:cs typeface="+mn-ea"/>
              <a:sym typeface="Source Han Sans HW SC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F99F35D-9AA6-CCA0-BC4A-52A5BE2E151E}"/>
              </a:ext>
            </a:extLst>
          </p:cNvPr>
          <p:cNvSpPr txBox="1"/>
          <p:nvPr/>
        </p:nvSpPr>
        <p:spPr>
          <a:xfrm>
            <a:off x="471943" y="1412966"/>
            <a:ext cx="11479167" cy="4889512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>
              <a:buNone/>
            </a:pPr>
            <a:r>
              <a:rPr lang="en-US" sz="2000" b="1" dirty="0"/>
              <a:t>"Human Eye Color Classification Using CNN Based Deep Learning Approach" (Bhargavi &amp; Pranathi, 2021)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Developed a custom CNN model tailored for classifying eye colors like brown, blue, and green.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Applied data augmentation (rotation, flipping, scaling) to improve model generalization.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Used cropped eye images to focus on relevant features and reduce background noise.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Achieved high accuracy and demonstrated robustness against lighting changes, occlusions, and poor image quality.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None/>
            </a:pPr>
            <a:r>
              <a:rPr lang="en-US" sz="2000" b="1" dirty="0"/>
              <a:t>"Deep Learning for Eye Color Classification in the Wild" (Jian Zhao et al., 2018)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Leveraged deep CNN architectures to manage the complexity of real-world image data.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Applied domain-specific preprocessing such as eye region normalization and brightness adjustment.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Addressed challenges from unconstrained environments (e.g., varying poses, lighting, and resolution).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Delivered higher accuracy than baseline methods, proving deep learning’s effectiveness in practical scenarios.</a:t>
            </a:r>
          </a:p>
          <a:p>
            <a:endParaRPr lang="en-US" sz="2000" dirty="0"/>
          </a:p>
          <a:p>
            <a:endParaRPr lang="en-US" sz="2000" b="1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BF0412F-336E-C8A4-4A00-7F8EB362863A}"/>
              </a:ext>
            </a:extLst>
          </p:cNvPr>
          <p:cNvSpPr/>
          <p:nvPr/>
        </p:nvSpPr>
        <p:spPr>
          <a:xfrm>
            <a:off x="5226350" y="4327200"/>
            <a:ext cx="3005759" cy="294568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endParaRPr lang="en-US" altLang="en-US" sz="1314" spc="788" dirty="0">
              <a:solidFill>
                <a:schemeClr val="tx1">
                  <a:lumMod val="85000"/>
                  <a:lumOff val="15000"/>
                </a:schemeClr>
              </a:solidFill>
              <a:latin typeface="Source Han Sans HW SC"/>
              <a:ea typeface="Source Han Sans SC"/>
              <a:sym typeface="Source Han Sans HW SC"/>
            </a:endParaRPr>
          </a:p>
        </p:txBody>
      </p:sp>
    </p:spTree>
    <p:extLst>
      <p:ext uri="{BB962C8B-B14F-4D97-AF65-F5344CB8AC3E}">
        <p14:creationId xmlns:p14="http://schemas.microsoft.com/office/powerpoint/2010/main" val="499758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6CB23-344F-4E3F-EEF4-CCD0AB679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DE87AB96-84F4-35ED-7B6C-704BC74E2367}"/>
              </a:ext>
            </a:extLst>
          </p:cNvPr>
          <p:cNvSpPr txBox="1"/>
          <p:nvPr/>
        </p:nvSpPr>
        <p:spPr>
          <a:xfrm>
            <a:off x="285132" y="456586"/>
            <a:ext cx="5633887" cy="107498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ctr">
              <a:defRPr/>
            </a:pPr>
            <a:r>
              <a:rPr lang="en-US" altLang="zh-CN" sz="6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HW SC"/>
                <a:ea typeface="Source Han Sans SC"/>
                <a:cs typeface="+mn-ea"/>
                <a:sym typeface="Source Han Sans HW SC"/>
              </a:rPr>
              <a:t>Future Scope :</a:t>
            </a:r>
            <a:endParaRPr lang="zh-CN" altLang="en-US" sz="6600" b="1" i="1" dirty="0">
              <a:solidFill>
                <a:schemeClr val="tx1">
                  <a:lumMod val="85000"/>
                  <a:lumOff val="15000"/>
                </a:schemeClr>
              </a:solidFill>
              <a:latin typeface="Source Han Sans HW SC"/>
              <a:ea typeface="PangMenZhengDao" panose="02010600030101010101" pitchFamily="2" charset="-122"/>
              <a:cs typeface="+mn-ea"/>
              <a:sym typeface="Source Han Sans HW SC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830D162-8B15-309C-EA25-F961AEB42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613" b="65387"/>
          <a:stretch>
            <a:fillRect/>
          </a:stretch>
        </p:blipFill>
        <p:spPr>
          <a:xfrm>
            <a:off x="-1007905" y="2409317"/>
            <a:ext cx="5032212" cy="4505578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D2E6393F-EB12-8133-A3F0-0A465ACAF0F7}"/>
              </a:ext>
            </a:extLst>
          </p:cNvPr>
          <p:cNvSpPr txBox="1"/>
          <p:nvPr/>
        </p:nvSpPr>
        <p:spPr>
          <a:xfrm>
            <a:off x="4798142" y="4510603"/>
            <a:ext cx="8091946" cy="682599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A1444FF-3372-09F8-3BFF-451406CF3B65}"/>
              </a:ext>
            </a:extLst>
          </p:cNvPr>
          <p:cNvSpPr/>
          <p:nvPr/>
        </p:nvSpPr>
        <p:spPr>
          <a:xfrm>
            <a:off x="5226350" y="4327200"/>
            <a:ext cx="3005759" cy="294568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endParaRPr lang="en-US" altLang="en-US" sz="1314" spc="788" dirty="0">
              <a:solidFill>
                <a:schemeClr val="tx1">
                  <a:lumMod val="85000"/>
                  <a:lumOff val="15000"/>
                </a:schemeClr>
              </a:solidFill>
              <a:latin typeface="Source Han Sans HW SC"/>
              <a:ea typeface="Source Han Sans SC"/>
              <a:sym typeface="Source Han Sans HW SC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087AE9-9205-5E68-28C3-8B4FF3886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076" y="1444546"/>
            <a:ext cx="7610161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the dataset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Increase size and diversity (lighting, angles, ethnicities) to improve generalization and reduce overfitting.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real-time detection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Optimize the model with tools like OpenCV or TensorFlow Lite for instant predictions from live/camera input.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advanced architectures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Apply models like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ResNet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EfficientNet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 Vision Transformers for better pattern recognition and performance.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preprocessing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Improve normalization, noise reduction, and augmentation for cleaner, more informative inputs.</a:t>
            </a:r>
          </a:p>
        </p:txBody>
      </p:sp>
    </p:spTree>
    <p:extLst>
      <p:ext uri="{BB962C8B-B14F-4D97-AF65-F5344CB8AC3E}">
        <p14:creationId xmlns:p14="http://schemas.microsoft.com/office/powerpoint/2010/main" val="2925797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6FC3B071-8909-4BA7-A23E-079D117FCD3F}"/>
              </a:ext>
            </a:extLst>
          </p:cNvPr>
          <p:cNvSpPr txBox="1"/>
          <p:nvPr/>
        </p:nvSpPr>
        <p:spPr>
          <a:xfrm>
            <a:off x="4849235" y="2505670"/>
            <a:ext cx="684131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01073">
              <a:defRPr/>
            </a:pPr>
            <a:r>
              <a:rPr lang="en-US" altLang="zh-CN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HW SC"/>
                <a:ea typeface="Source Han Sans SC"/>
                <a:cs typeface="经典综艺体简" panose="02010609000101010101" pitchFamily="49" charset="-122"/>
                <a:sym typeface="Source Han Sans HW SC"/>
              </a:rPr>
              <a:t>THANK YOU..</a:t>
            </a:r>
            <a:r>
              <a:rPr lang="en-US" altLang="zh-CN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Han Sans HW SC"/>
                <a:ea typeface="Source Han Sans SC"/>
                <a:cs typeface="经典综艺体简" panose="02010609000101010101" pitchFamily="49" charset="-122"/>
                <a:sym typeface="Wingdings" panose="05000000000000000000" pitchFamily="2" charset="2"/>
              </a:rPr>
              <a:t></a:t>
            </a:r>
            <a:endParaRPr lang="zh-CN" altLang="en-US" sz="8000" b="1" dirty="0">
              <a:solidFill>
                <a:schemeClr val="tx1">
                  <a:lumMod val="85000"/>
                  <a:lumOff val="15000"/>
                </a:schemeClr>
              </a:solidFill>
              <a:latin typeface="Source Han Sans HW SC"/>
              <a:ea typeface="PangMenZhengDao" panose="02010600030101010101" pitchFamily="2" charset="-122"/>
              <a:cs typeface="经典综艺体简" panose="02010609000101010101" pitchFamily="49" charset="-122"/>
              <a:sym typeface="Source Han Sans HW SC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04CEFB2-6BFD-4650-AC37-63814DC60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613" b="65387"/>
          <a:stretch>
            <a:fillRect/>
          </a:stretch>
        </p:blipFill>
        <p:spPr>
          <a:xfrm>
            <a:off x="-362070" y="613934"/>
            <a:ext cx="5560654" cy="497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5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  <p:tag name="ISPRING_FIRST_PUBLISH" val="1"/>
  <p:tag name="ISPRING_PRESENTATION_TITLE" val="785"/>
</p:tagLst>
</file>

<file path=ppt/theme/theme1.xml><?xml version="1.0" encoding="utf-8"?>
<a:theme xmlns:a="http://schemas.openxmlformats.org/drawingml/2006/main" name="千图网海量PPT模板www.58pic.com ​​">
  <a:themeElements>
    <a:clrScheme name="自定义 225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5896"/>
      </a:accent1>
      <a:accent2>
        <a:srgbClr val="325896"/>
      </a:accent2>
      <a:accent3>
        <a:srgbClr val="325896"/>
      </a:accent3>
      <a:accent4>
        <a:srgbClr val="325896"/>
      </a:accent4>
      <a:accent5>
        <a:srgbClr val="325896"/>
      </a:accent5>
      <a:accent6>
        <a:srgbClr val="325896"/>
      </a:accent6>
      <a:hlink>
        <a:srgbClr val="325896"/>
      </a:hlink>
      <a:folHlink>
        <a:srgbClr val="325896"/>
      </a:folHlink>
    </a:clrScheme>
    <a:fontScheme name="Office">
      <a:majorFont>
        <a:latin typeface="等线 Light" panose="020F0302020204030204"/>
        <a:ea typeface="等线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等线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等线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等线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604</Words>
  <Application>Microsoft Office PowerPoint</Application>
  <PresentationFormat>Widescreen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Arial</vt:lpstr>
      <vt:lpstr>Source Han Sans HW SC</vt:lpstr>
      <vt:lpstr>Source Han Sans SC</vt:lpstr>
      <vt:lpstr>Wingdings</vt:lpstr>
      <vt:lpstr>千图网海量PPT模板www.58pic.com 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785</dc:title>
  <dc:creator>asus</dc:creator>
  <cp:lastModifiedBy>Chethan J Rao</cp:lastModifiedBy>
  <cp:revision>48</cp:revision>
  <dcterms:created xsi:type="dcterms:W3CDTF">2018-04-09T03:11:02Z</dcterms:created>
  <dcterms:modified xsi:type="dcterms:W3CDTF">2025-05-01T12:30:26Z</dcterms:modified>
</cp:coreProperties>
</file>