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60" r:id="rId3"/>
    <p:sldId id="267" r:id="rId4"/>
    <p:sldId id="268" r:id="rId5"/>
    <p:sldId id="275" r:id="rId6"/>
    <p:sldId id="269" r:id="rId7"/>
    <p:sldId id="271" r:id="rId8"/>
    <p:sldId id="258" r:id="rId9"/>
    <p:sldId id="265" r:id="rId10"/>
    <p:sldId id="261" r:id="rId11"/>
    <p:sldId id="262" r:id="rId12"/>
    <p:sldId id="263" r:id="rId13"/>
    <p:sldId id="264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han H S" initials="CHS" lastIdx="2" clrIdx="0">
    <p:extLst>
      <p:ext uri="{19B8F6BF-5375-455C-9EA6-DF929625EA0E}">
        <p15:presenceInfo xmlns:p15="http://schemas.microsoft.com/office/powerpoint/2012/main" userId="0a5391f5a7aa3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00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7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30A-5355-4399-8136-0CC18EFE7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3D6138-689A-4B6C-B90F-093DE51CC986}">
      <dgm:prSet phldrT="[Text]" custT="1"/>
      <dgm:spPr/>
      <dgm:t>
        <a:bodyPr/>
        <a:lstStyle/>
        <a:p>
          <a:r>
            <a:rPr lang="en-US" sz="1600" b="0" i="0" dirty="0"/>
            <a:t>Lack of Engagement</a:t>
          </a:r>
          <a:endParaRPr lang="en-IN" sz="1600" dirty="0"/>
        </a:p>
      </dgm:t>
    </dgm:pt>
    <dgm:pt modelId="{83BECC7D-FDC6-49D4-B139-DEC0711BF540}" type="parTrans" cxnId="{E4E8EE26-E6A1-4CB0-BCF8-5CD0425FC998}">
      <dgm:prSet/>
      <dgm:spPr/>
      <dgm:t>
        <a:bodyPr/>
        <a:lstStyle/>
        <a:p>
          <a:endParaRPr lang="en-IN"/>
        </a:p>
      </dgm:t>
    </dgm:pt>
    <dgm:pt modelId="{D956A955-DE15-43C2-A6BC-D8E6A7050F35}" type="sibTrans" cxnId="{E4E8EE26-E6A1-4CB0-BCF8-5CD0425FC998}">
      <dgm:prSet/>
      <dgm:spPr/>
      <dgm:t>
        <a:bodyPr/>
        <a:lstStyle/>
        <a:p>
          <a:endParaRPr lang="en-IN"/>
        </a:p>
      </dgm:t>
    </dgm:pt>
    <dgm:pt modelId="{59B36BF9-A37C-40BA-ACC5-EE1957B5C595}">
      <dgm:prSet phldrT="[Text]" custT="1"/>
      <dgm:spPr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gm:t>
    </dgm:pt>
    <dgm:pt modelId="{466A73D3-54FA-4F8D-A211-02B2E772CC12}" type="parTrans" cxnId="{708DC445-CE24-4A5E-B477-676F434D6042}">
      <dgm:prSet/>
      <dgm:spPr/>
      <dgm:t>
        <a:bodyPr/>
        <a:lstStyle/>
        <a:p>
          <a:endParaRPr lang="en-IN"/>
        </a:p>
      </dgm:t>
    </dgm:pt>
    <dgm:pt modelId="{5F6A3FF9-4539-492C-A298-5C694E2F1F39}" type="sibTrans" cxnId="{708DC445-CE24-4A5E-B477-676F434D6042}">
      <dgm:prSet/>
      <dgm:spPr/>
      <dgm:t>
        <a:bodyPr/>
        <a:lstStyle/>
        <a:p>
          <a:endParaRPr lang="en-IN"/>
        </a:p>
      </dgm:t>
    </dgm:pt>
    <dgm:pt modelId="{E0D753A9-47B1-42EB-9039-40589883E1E3}">
      <dgm:prSet phldrT="[Text]" custT="1"/>
      <dgm:spPr/>
      <dgm:t>
        <a:bodyPr/>
        <a:lstStyle/>
        <a:p>
          <a:r>
            <a:rPr lang="en-US" sz="1600" b="0" i="0" dirty="0"/>
            <a:t>Improve Customer Engagement</a:t>
          </a:r>
          <a:endParaRPr lang="en-IN" sz="1600" dirty="0"/>
        </a:p>
      </dgm:t>
    </dgm:pt>
    <dgm:pt modelId="{9C0012F3-A780-4470-A943-822A9F0DE209}" type="parTrans" cxnId="{CC2C8067-AA02-48EA-9178-1A115167996F}">
      <dgm:prSet/>
      <dgm:spPr/>
      <dgm:t>
        <a:bodyPr/>
        <a:lstStyle/>
        <a:p>
          <a:endParaRPr lang="en-IN"/>
        </a:p>
      </dgm:t>
    </dgm:pt>
    <dgm:pt modelId="{B087C147-8254-4BEA-B87E-7785757EE6C7}" type="sibTrans" cxnId="{CC2C8067-AA02-48EA-9178-1A115167996F}">
      <dgm:prSet/>
      <dgm:spPr/>
      <dgm:t>
        <a:bodyPr/>
        <a:lstStyle/>
        <a:p>
          <a:endParaRPr lang="en-IN"/>
        </a:p>
      </dgm:t>
    </dgm:pt>
    <dgm:pt modelId="{46EBE1FE-0A65-457F-B696-F15674C5B999}">
      <dgm:prSet phldrT="[Text]" custT="1"/>
      <dgm:spPr/>
      <dgm:t>
        <a:bodyPr/>
        <a:lstStyle/>
        <a:p>
          <a:r>
            <a:rPr lang="en-US" sz="1600" b="0" i="0" dirty="0"/>
            <a:t>Poor Customer Service</a:t>
          </a:r>
          <a:endParaRPr lang="en-IN" sz="1600" dirty="0"/>
        </a:p>
      </dgm:t>
    </dgm:pt>
    <dgm:pt modelId="{EC25919B-AE3D-4FAA-87A5-02BF5522AA38}" type="parTrans" cxnId="{4C90F7EB-2E71-4F94-84CC-6DBE00B5B70A}">
      <dgm:prSet/>
      <dgm:spPr/>
      <dgm:t>
        <a:bodyPr/>
        <a:lstStyle/>
        <a:p>
          <a:endParaRPr lang="en-IN"/>
        </a:p>
      </dgm:t>
    </dgm:pt>
    <dgm:pt modelId="{A764722B-2329-44C2-863F-61E2224A9009}" type="sibTrans" cxnId="{4C90F7EB-2E71-4F94-84CC-6DBE00B5B70A}">
      <dgm:prSet/>
      <dgm:spPr/>
      <dgm:t>
        <a:bodyPr/>
        <a:lstStyle/>
        <a:p>
          <a:endParaRPr lang="en-IN"/>
        </a:p>
      </dgm:t>
    </dgm:pt>
    <dgm:pt modelId="{818885FC-71C6-475C-9DAB-0D14879002BD}">
      <dgm:prSet phldrT="[Text]" custT="1"/>
      <dgm:spPr/>
      <dgm:t>
        <a:bodyPr/>
        <a:lstStyle/>
        <a:p>
          <a:r>
            <a:rPr lang="en-US" sz="1600" b="0" i="0" dirty="0"/>
            <a:t>Competitive Offers</a:t>
          </a:r>
          <a:endParaRPr lang="en-IN" sz="1600" dirty="0"/>
        </a:p>
      </dgm:t>
    </dgm:pt>
    <dgm:pt modelId="{19862BAD-DEB1-449E-9F77-402357A1D8CB}" type="parTrans" cxnId="{4F1D7AE0-E45F-49E9-A59B-13DE7C11C6B7}">
      <dgm:prSet/>
      <dgm:spPr/>
      <dgm:t>
        <a:bodyPr/>
        <a:lstStyle/>
        <a:p>
          <a:endParaRPr lang="en-IN"/>
        </a:p>
      </dgm:t>
    </dgm:pt>
    <dgm:pt modelId="{18059F87-C60D-4A5D-9AC8-D0C3E03065C0}" type="sibTrans" cxnId="{4F1D7AE0-E45F-49E9-A59B-13DE7C11C6B7}">
      <dgm:prSet/>
      <dgm:spPr/>
      <dgm:t>
        <a:bodyPr/>
        <a:lstStyle/>
        <a:p>
          <a:endParaRPr lang="en-IN"/>
        </a:p>
      </dgm:t>
    </dgm:pt>
    <dgm:pt modelId="{25830BFF-4AAB-4BC1-8E51-5F4B5EFB6133}">
      <dgm:prSet phldrT="[Text]" custT="1"/>
      <dgm:spPr/>
      <dgm:t>
        <a:bodyPr/>
        <a:lstStyle/>
        <a:p>
          <a:r>
            <a:rPr lang="en-US" sz="1600" b="0" i="0" dirty="0"/>
            <a:t>Enhance Customer Service</a:t>
          </a:r>
          <a:endParaRPr lang="en-IN" sz="1600" dirty="0"/>
        </a:p>
      </dgm:t>
    </dgm:pt>
    <dgm:pt modelId="{C8A55893-A328-42CC-8DFC-9044C08A5DCC}" type="parTrans" cxnId="{4935D8CD-CBF2-4165-BF49-E6B0C5E2A2BC}">
      <dgm:prSet/>
      <dgm:spPr/>
      <dgm:t>
        <a:bodyPr/>
        <a:lstStyle/>
        <a:p>
          <a:endParaRPr lang="en-IN"/>
        </a:p>
      </dgm:t>
    </dgm:pt>
    <dgm:pt modelId="{A951189A-FE4C-4FEA-9EBB-DDE9E3AA54C2}" type="sibTrans" cxnId="{4935D8CD-CBF2-4165-BF49-E6B0C5E2A2BC}">
      <dgm:prSet/>
      <dgm:spPr/>
      <dgm:t>
        <a:bodyPr/>
        <a:lstStyle/>
        <a:p>
          <a:endParaRPr lang="en-IN"/>
        </a:p>
      </dgm:t>
    </dgm:pt>
    <dgm:pt modelId="{4D5E3EDE-8064-49ED-A765-4242EAAF04B5}">
      <dgm:prSet phldrT="[Text]" custT="1"/>
      <dgm:spPr/>
      <dgm:t>
        <a:bodyPr/>
        <a:lstStyle/>
        <a:p>
          <a:r>
            <a:rPr lang="en-US" sz="1600" b="0" i="0" dirty="0"/>
            <a:t>Competitive Product Offerings</a:t>
          </a:r>
          <a:endParaRPr lang="en-IN" sz="1600" dirty="0"/>
        </a:p>
      </dgm:t>
    </dgm:pt>
    <dgm:pt modelId="{2AD4060C-5547-463A-9D29-89A08CCD4FED}" type="parTrans" cxnId="{84F325E5-FF63-4EAD-A808-EEEE7EE3A3F0}">
      <dgm:prSet/>
      <dgm:spPr/>
      <dgm:t>
        <a:bodyPr/>
        <a:lstStyle/>
        <a:p>
          <a:endParaRPr lang="en-IN"/>
        </a:p>
      </dgm:t>
    </dgm:pt>
    <dgm:pt modelId="{21C208AB-654A-43F8-88DC-B7F63058253C}" type="sibTrans" cxnId="{84F325E5-FF63-4EAD-A808-EEEE7EE3A3F0}">
      <dgm:prSet/>
      <dgm:spPr/>
      <dgm:t>
        <a:bodyPr/>
        <a:lstStyle/>
        <a:p>
          <a:endParaRPr lang="en-IN"/>
        </a:p>
      </dgm:t>
    </dgm:pt>
    <dgm:pt modelId="{FA434FC6-D919-4A67-8749-01F49618DF22}">
      <dgm:prSet phldrT="[Text]" custT="1"/>
      <dgm:spPr/>
      <dgm:t>
        <a:bodyPr/>
        <a:lstStyle/>
        <a:p>
          <a:r>
            <a:rPr lang="en-US" sz="1600" b="0" i="0" dirty="0"/>
            <a:t>Financial Education</a:t>
          </a:r>
          <a:endParaRPr lang="en-IN" sz="1600" dirty="0"/>
        </a:p>
      </dgm:t>
    </dgm:pt>
    <dgm:pt modelId="{4C5FB55C-53C5-495E-B2DB-E4D26B93D0FB}" type="parTrans" cxnId="{B076061C-0020-46F8-97BC-893F49604C28}">
      <dgm:prSet/>
      <dgm:spPr/>
      <dgm:t>
        <a:bodyPr/>
        <a:lstStyle/>
        <a:p>
          <a:endParaRPr lang="en-IN"/>
        </a:p>
      </dgm:t>
    </dgm:pt>
    <dgm:pt modelId="{544F09AB-B2C5-4F62-BFEB-C7727E10BBC5}" type="sibTrans" cxnId="{B076061C-0020-46F8-97BC-893F49604C28}">
      <dgm:prSet/>
      <dgm:spPr/>
      <dgm:t>
        <a:bodyPr/>
        <a:lstStyle/>
        <a:p>
          <a:endParaRPr lang="en-IN"/>
        </a:p>
      </dgm:t>
    </dgm:pt>
    <dgm:pt modelId="{ACE69724-CC9C-415C-8D35-AFC559FD8B5C}">
      <dgm:prSet phldrT="[Text]" custT="1"/>
      <dgm:spPr/>
      <dgm:t>
        <a:bodyPr/>
        <a:lstStyle/>
        <a:p>
          <a:r>
            <a:rPr lang="en-US" sz="1600" b="0" i="0" dirty="0"/>
            <a:t>Feedback Mechanism</a:t>
          </a:r>
          <a:endParaRPr lang="en-IN" sz="1600" dirty="0"/>
        </a:p>
      </dgm:t>
    </dgm:pt>
    <dgm:pt modelId="{0183C044-475C-4C76-B2D2-1132604E7970}" type="parTrans" cxnId="{B301E2DC-4061-4F68-8A67-D3F99AD59D07}">
      <dgm:prSet/>
      <dgm:spPr/>
      <dgm:t>
        <a:bodyPr/>
        <a:lstStyle/>
        <a:p>
          <a:endParaRPr lang="en-IN"/>
        </a:p>
      </dgm:t>
    </dgm:pt>
    <dgm:pt modelId="{EAB99803-4088-4087-8292-BA00B05775A5}" type="sibTrans" cxnId="{B301E2DC-4061-4F68-8A67-D3F99AD59D07}">
      <dgm:prSet/>
      <dgm:spPr/>
      <dgm:t>
        <a:bodyPr/>
        <a:lstStyle/>
        <a:p>
          <a:endParaRPr lang="en-IN"/>
        </a:p>
      </dgm:t>
    </dgm:pt>
    <dgm:pt modelId="{483702F0-398A-4746-A2D5-1BF8E022F98B}">
      <dgm:prSet phldrT="[Text]" custT="1"/>
      <dgm:spPr/>
      <dgm:t>
        <a:bodyPr/>
        <a:lstStyle/>
        <a:p>
          <a:r>
            <a:rPr lang="en-US" sz="1600" b="0" i="0" dirty="0"/>
            <a:t>Continuous Improvement</a:t>
          </a:r>
          <a:endParaRPr lang="en-IN" sz="1600" dirty="0"/>
        </a:p>
      </dgm:t>
    </dgm:pt>
    <dgm:pt modelId="{F48FD594-5511-4794-BB7B-19A50B5415A2}" type="parTrans" cxnId="{D3A4D78B-F4ED-44BB-B909-F0DA2E0AD0EF}">
      <dgm:prSet/>
      <dgm:spPr/>
      <dgm:t>
        <a:bodyPr/>
        <a:lstStyle/>
        <a:p>
          <a:endParaRPr lang="en-IN"/>
        </a:p>
      </dgm:t>
    </dgm:pt>
    <dgm:pt modelId="{AB91BD59-6BD4-4D2B-B4C6-548C05ED1FDE}" type="sibTrans" cxnId="{D3A4D78B-F4ED-44BB-B909-F0DA2E0AD0EF}">
      <dgm:prSet/>
      <dgm:spPr/>
      <dgm:t>
        <a:bodyPr/>
        <a:lstStyle/>
        <a:p>
          <a:endParaRPr lang="en-IN"/>
        </a:p>
      </dgm:t>
    </dgm:pt>
    <dgm:pt modelId="{9B959E4F-FADC-4C57-B4A6-F46332569857}">
      <dgm:prSet phldrT="[Text]" custT="1"/>
      <dgm:spPr>
        <a:solidFill>
          <a:schemeClr val="bg1"/>
        </a:solidFill>
      </dgm:spPr>
      <dgm:t>
        <a:bodyPr vert="horz" lIns="91440" tIns="45720" rIns="91440" bIns="45720" rtlCol="0" anchor="b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gm:t>
    </dgm:pt>
    <dgm:pt modelId="{E7EE0753-238A-4933-A97E-03EC64BA1DBB}" type="sibTrans" cxnId="{73A2171D-848E-45D6-8F62-052D7B636DAA}">
      <dgm:prSet/>
      <dgm:spPr/>
      <dgm:t>
        <a:bodyPr/>
        <a:lstStyle/>
        <a:p>
          <a:endParaRPr lang="en-IN"/>
        </a:p>
      </dgm:t>
    </dgm:pt>
    <dgm:pt modelId="{2EF32B60-ED67-40F8-AB71-40AC0BADA3CB}" type="parTrans" cxnId="{73A2171D-848E-45D6-8F62-052D7B636DAA}">
      <dgm:prSet/>
      <dgm:spPr/>
      <dgm:t>
        <a:bodyPr/>
        <a:lstStyle/>
        <a:p>
          <a:endParaRPr lang="en-IN"/>
        </a:p>
      </dgm:t>
    </dgm:pt>
    <dgm:pt modelId="{C58CFDDD-4F4F-4B05-947E-8EFA732CEB24}" type="pres">
      <dgm:prSet presAssocID="{F10D130A-5355-4399-8136-0CC18EFE7CAE}" presName="linear" presStyleCnt="0">
        <dgm:presLayoutVars>
          <dgm:animLvl val="lvl"/>
          <dgm:resizeHandles val="exact"/>
        </dgm:presLayoutVars>
      </dgm:prSet>
      <dgm:spPr/>
    </dgm:pt>
    <dgm:pt modelId="{3106D728-1D96-44D4-896A-22475AFA3C31}" type="pres">
      <dgm:prSet presAssocID="{9B959E4F-FADC-4C57-B4A6-F46332569857}" presName="parentText" presStyleLbl="node1" presStyleIdx="0" presStyleCnt="2" custScaleY="67376" custLinFactNeighborX="-1390" custLinFactNeighborY="-33758">
        <dgm:presLayoutVars>
          <dgm:chMax val="0"/>
          <dgm:bulletEnabled val="1"/>
        </dgm:presLayoutVars>
      </dgm:prSet>
      <dgm:spPr>
        <a:xfrm>
          <a:off x="0" y="104244"/>
          <a:ext cx="8128000" cy="1055340"/>
        </a:xfrm>
        <a:prstGeom prst="roundRect">
          <a:avLst/>
        </a:prstGeom>
      </dgm:spPr>
    </dgm:pt>
    <dgm:pt modelId="{8393C11F-AD5E-4640-B15F-6B579047B812}" type="pres">
      <dgm:prSet presAssocID="{9B959E4F-FADC-4C57-B4A6-F46332569857}" presName="childText" presStyleLbl="revTx" presStyleIdx="0" presStyleCnt="2" custScaleY="107612" custLinFactNeighborY="-27103">
        <dgm:presLayoutVars>
          <dgm:bulletEnabled val="1"/>
        </dgm:presLayoutVars>
      </dgm:prSet>
      <dgm:spPr/>
    </dgm:pt>
    <dgm:pt modelId="{400AADE3-73E8-424A-A252-C8BFAFC79EE1}" type="pres">
      <dgm:prSet presAssocID="{59B36BF9-A37C-40BA-ACC5-EE1957B5C595}" presName="parentText" presStyleLbl="node1" presStyleIdx="1" presStyleCnt="2" custScaleY="65506" custLinFactNeighborX="-4995" custLinFactNeighborY="-21921">
        <dgm:presLayoutVars>
          <dgm:chMax val="0"/>
          <dgm:bulletEnabled val="1"/>
        </dgm:presLayoutVars>
      </dgm:prSet>
      <dgm:spPr>
        <a:xfrm>
          <a:off x="0" y="2219778"/>
          <a:ext cx="8128000" cy="1055340"/>
        </a:xfrm>
        <a:prstGeom prst="roundRect">
          <a:avLst/>
        </a:prstGeom>
      </dgm:spPr>
    </dgm:pt>
    <dgm:pt modelId="{FC3DB2DF-40CC-4770-B46A-59FC85EEACF8}" type="pres">
      <dgm:prSet presAssocID="{59B36BF9-A37C-40BA-ACC5-EE1957B5C595}" presName="childText" presStyleLbl="revTx" presStyleIdx="1" presStyleCnt="2" custScaleY="114652" custLinFactNeighborY="-26878">
        <dgm:presLayoutVars>
          <dgm:bulletEnabled val="1"/>
        </dgm:presLayoutVars>
      </dgm:prSet>
      <dgm:spPr/>
    </dgm:pt>
  </dgm:ptLst>
  <dgm:cxnLst>
    <dgm:cxn modelId="{B076061C-0020-46F8-97BC-893F49604C28}" srcId="{59B36BF9-A37C-40BA-ACC5-EE1957B5C595}" destId="{FA434FC6-D919-4A67-8749-01F49618DF22}" srcOrd="3" destOrd="0" parTransId="{4C5FB55C-53C5-495E-B2DB-E4D26B93D0FB}" sibTransId="{544F09AB-B2C5-4F62-BFEB-C7727E10BBC5}"/>
    <dgm:cxn modelId="{D0A7331C-96A4-44C1-BBE7-2700F859ED77}" type="presOf" srcId="{ACE69724-CC9C-415C-8D35-AFC559FD8B5C}" destId="{FC3DB2DF-40CC-4770-B46A-59FC85EEACF8}" srcOrd="0" destOrd="4" presId="urn:microsoft.com/office/officeart/2005/8/layout/vList2"/>
    <dgm:cxn modelId="{73A2171D-848E-45D6-8F62-052D7B636DAA}" srcId="{F10D130A-5355-4399-8136-0CC18EFE7CAE}" destId="{9B959E4F-FADC-4C57-B4A6-F46332569857}" srcOrd="0" destOrd="0" parTransId="{2EF32B60-ED67-40F8-AB71-40AC0BADA3CB}" sibTransId="{E7EE0753-238A-4933-A97E-03EC64BA1DBB}"/>
    <dgm:cxn modelId="{FEF4B722-B83D-4F81-AC02-2EFB43CF7568}" type="presOf" srcId="{403D6138-689A-4B6C-B90F-093DE51CC986}" destId="{8393C11F-AD5E-4640-B15F-6B579047B812}" srcOrd="0" destOrd="0" presId="urn:microsoft.com/office/officeart/2005/8/layout/vList2"/>
    <dgm:cxn modelId="{E4E8EE26-E6A1-4CB0-BCF8-5CD0425FC998}" srcId="{9B959E4F-FADC-4C57-B4A6-F46332569857}" destId="{403D6138-689A-4B6C-B90F-093DE51CC986}" srcOrd="0" destOrd="0" parTransId="{83BECC7D-FDC6-49D4-B139-DEC0711BF540}" sibTransId="{D956A955-DE15-43C2-A6BC-D8E6A7050F35}"/>
    <dgm:cxn modelId="{B2DB9C2E-2BC6-4986-B256-C2E48875265F}" type="presOf" srcId="{46EBE1FE-0A65-457F-B696-F15674C5B999}" destId="{8393C11F-AD5E-4640-B15F-6B579047B812}" srcOrd="0" destOrd="1" presId="urn:microsoft.com/office/officeart/2005/8/layout/vList2"/>
    <dgm:cxn modelId="{4FF2BC35-CE11-486C-B79D-F08CE42837AA}" type="presOf" srcId="{F10D130A-5355-4399-8136-0CC18EFE7CAE}" destId="{C58CFDDD-4F4F-4B05-947E-8EFA732CEB24}" srcOrd="0" destOrd="0" presId="urn:microsoft.com/office/officeart/2005/8/layout/vList2"/>
    <dgm:cxn modelId="{6D068C5E-D9DA-4681-92F7-F4E2D59B3290}" type="presOf" srcId="{483702F0-398A-4746-A2D5-1BF8E022F98B}" destId="{FC3DB2DF-40CC-4770-B46A-59FC85EEACF8}" srcOrd="0" destOrd="5" presId="urn:microsoft.com/office/officeart/2005/8/layout/vList2"/>
    <dgm:cxn modelId="{708DC445-CE24-4A5E-B477-676F434D6042}" srcId="{F10D130A-5355-4399-8136-0CC18EFE7CAE}" destId="{59B36BF9-A37C-40BA-ACC5-EE1957B5C595}" srcOrd="1" destOrd="0" parTransId="{466A73D3-54FA-4F8D-A211-02B2E772CC12}" sibTransId="{5F6A3FF9-4539-492C-A298-5C694E2F1F39}"/>
    <dgm:cxn modelId="{CC2C8067-AA02-48EA-9178-1A115167996F}" srcId="{59B36BF9-A37C-40BA-ACC5-EE1957B5C595}" destId="{E0D753A9-47B1-42EB-9039-40589883E1E3}" srcOrd="0" destOrd="0" parTransId="{9C0012F3-A780-4470-A943-822A9F0DE209}" sibTransId="{B087C147-8254-4BEA-B87E-7785757EE6C7}"/>
    <dgm:cxn modelId="{9AD98E7E-D0C0-434B-A14E-0EE6936AFFA1}" type="presOf" srcId="{E0D753A9-47B1-42EB-9039-40589883E1E3}" destId="{FC3DB2DF-40CC-4770-B46A-59FC85EEACF8}" srcOrd="0" destOrd="0" presId="urn:microsoft.com/office/officeart/2005/8/layout/vList2"/>
    <dgm:cxn modelId="{98A47780-E021-4ACB-9069-4B5F396D9F05}" type="presOf" srcId="{818885FC-71C6-475C-9DAB-0D14879002BD}" destId="{8393C11F-AD5E-4640-B15F-6B579047B812}" srcOrd="0" destOrd="2" presId="urn:microsoft.com/office/officeart/2005/8/layout/vList2"/>
    <dgm:cxn modelId="{D3A4D78B-F4ED-44BB-B909-F0DA2E0AD0EF}" srcId="{59B36BF9-A37C-40BA-ACC5-EE1957B5C595}" destId="{483702F0-398A-4746-A2D5-1BF8E022F98B}" srcOrd="5" destOrd="0" parTransId="{F48FD594-5511-4794-BB7B-19A50B5415A2}" sibTransId="{AB91BD59-6BD4-4D2B-B4C6-548C05ED1FDE}"/>
    <dgm:cxn modelId="{27487CBA-78DC-4A7E-A08F-8EA1EC16EF91}" type="presOf" srcId="{59B36BF9-A37C-40BA-ACC5-EE1957B5C595}" destId="{400AADE3-73E8-424A-A252-C8BFAFC79EE1}" srcOrd="0" destOrd="0" presId="urn:microsoft.com/office/officeart/2005/8/layout/vList2"/>
    <dgm:cxn modelId="{4935D8CD-CBF2-4165-BF49-E6B0C5E2A2BC}" srcId="{59B36BF9-A37C-40BA-ACC5-EE1957B5C595}" destId="{25830BFF-4AAB-4BC1-8E51-5F4B5EFB6133}" srcOrd="1" destOrd="0" parTransId="{C8A55893-A328-42CC-8DFC-9044C08A5DCC}" sibTransId="{A951189A-FE4C-4FEA-9EBB-DDE9E3AA54C2}"/>
    <dgm:cxn modelId="{D8FA87DC-ED17-45D6-9124-6CC63B9F6716}" type="presOf" srcId="{4D5E3EDE-8064-49ED-A765-4242EAAF04B5}" destId="{FC3DB2DF-40CC-4770-B46A-59FC85EEACF8}" srcOrd="0" destOrd="2" presId="urn:microsoft.com/office/officeart/2005/8/layout/vList2"/>
    <dgm:cxn modelId="{B301E2DC-4061-4F68-8A67-D3F99AD59D07}" srcId="{59B36BF9-A37C-40BA-ACC5-EE1957B5C595}" destId="{ACE69724-CC9C-415C-8D35-AFC559FD8B5C}" srcOrd="4" destOrd="0" parTransId="{0183C044-475C-4C76-B2D2-1132604E7970}" sibTransId="{EAB99803-4088-4087-8292-BA00B05775A5}"/>
    <dgm:cxn modelId="{4F1D7AE0-E45F-49E9-A59B-13DE7C11C6B7}" srcId="{9B959E4F-FADC-4C57-B4A6-F46332569857}" destId="{818885FC-71C6-475C-9DAB-0D14879002BD}" srcOrd="2" destOrd="0" parTransId="{19862BAD-DEB1-449E-9F77-402357A1D8CB}" sibTransId="{18059F87-C60D-4A5D-9AC8-D0C3E03065C0}"/>
    <dgm:cxn modelId="{84F325E5-FF63-4EAD-A808-EEEE7EE3A3F0}" srcId="{59B36BF9-A37C-40BA-ACC5-EE1957B5C595}" destId="{4D5E3EDE-8064-49ED-A765-4242EAAF04B5}" srcOrd="2" destOrd="0" parTransId="{2AD4060C-5547-463A-9D29-89A08CCD4FED}" sibTransId="{21C208AB-654A-43F8-88DC-B7F63058253C}"/>
    <dgm:cxn modelId="{30EF7FE5-CF25-46CA-B0B5-5E7AE3FEDD87}" type="presOf" srcId="{FA434FC6-D919-4A67-8749-01F49618DF22}" destId="{FC3DB2DF-40CC-4770-B46A-59FC85EEACF8}" srcOrd="0" destOrd="3" presId="urn:microsoft.com/office/officeart/2005/8/layout/vList2"/>
    <dgm:cxn modelId="{4C90F7EB-2E71-4F94-84CC-6DBE00B5B70A}" srcId="{9B959E4F-FADC-4C57-B4A6-F46332569857}" destId="{46EBE1FE-0A65-457F-B696-F15674C5B999}" srcOrd="1" destOrd="0" parTransId="{EC25919B-AE3D-4FAA-87A5-02BF5522AA38}" sibTransId="{A764722B-2329-44C2-863F-61E2224A9009}"/>
    <dgm:cxn modelId="{A6333AED-7C9D-462C-B193-36E1195C4F0B}" type="presOf" srcId="{25830BFF-4AAB-4BC1-8E51-5F4B5EFB6133}" destId="{FC3DB2DF-40CC-4770-B46A-59FC85EEACF8}" srcOrd="0" destOrd="1" presId="urn:microsoft.com/office/officeart/2005/8/layout/vList2"/>
    <dgm:cxn modelId="{D5BAEEF0-40F3-4ABF-895F-1D06CE8BB048}" type="presOf" srcId="{9B959E4F-FADC-4C57-B4A6-F46332569857}" destId="{3106D728-1D96-44D4-896A-22475AFA3C31}" srcOrd="0" destOrd="0" presId="urn:microsoft.com/office/officeart/2005/8/layout/vList2"/>
    <dgm:cxn modelId="{4E6D67B5-6368-4523-9D53-5664A69726D7}" type="presParOf" srcId="{C58CFDDD-4F4F-4B05-947E-8EFA732CEB24}" destId="{3106D728-1D96-44D4-896A-22475AFA3C31}" srcOrd="0" destOrd="0" presId="urn:microsoft.com/office/officeart/2005/8/layout/vList2"/>
    <dgm:cxn modelId="{7DF90332-38FB-4FF9-B767-08D8AA4DDCBF}" type="presParOf" srcId="{C58CFDDD-4F4F-4B05-947E-8EFA732CEB24}" destId="{8393C11F-AD5E-4640-B15F-6B579047B812}" srcOrd="1" destOrd="0" presId="urn:microsoft.com/office/officeart/2005/8/layout/vList2"/>
    <dgm:cxn modelId="{82637439-94D0-44E5-BF84-7D461BC496B9}" type="presParOf" srcId="{C58CFDDD-4F4F-4B05-947E-8EFA732CEB24}" destId="{400AADE3-73E8-424A-A252-C8BFAFC79EE1}" srcOrd="2" destOrd="0" presId="urn:microsoft.com/office/officeart/2005/8/layout/vList2"/>
    <dgm:cxn modelId="{E7F2B397-AC0D-415F-8B9B-DF83E5C5EE27}" type="presParOf" srcId="{C58CFDDD-4F4F-4B05-947E-8EFA732CEB24}" destId="{FC3DB2DF-40CC-4770-B46A-59FC85EEA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1600" b="0" i="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1600" dirty="0">
            <a:solidFill>
              <a:schemeClr val="tx1"/>
            </a:solidFill>
          </a:endParaRPr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16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101272" custLinFactY="17665" custLinFactNeighborX="21107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</dgm:pt>
  </dgm:ptLst>
  <dgm:cxnLst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D728-1D96-44D4-896A-22475AFA3C31}">
      <dsp:nvSpPr>
        <dsp:cNvPr id="0" name=""/>
        <dsp:cNvSpPr/>
      </dsp:nvSpPr>
      <dsp:spPr>
        <a:xfrm>
          <a:off x="0" y="144705"/>
          <a:ext cx="6437444" cy="81983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sp:txBody>
      <dsp:txXfrm>
        <a:off x="40021" y="184726"/>
        <a:ext cx="6357402" cy="739789"/>
      </dsp:txXfrm>
    </dsp:sp>
    <dsp:sp modelId="{8393C11F-AD5E-4640-B15F-6B579047B812}">
      <dsp:nvSpPr>
        <dsp:cNvPr id="0" name=""/>
        <dsp:cNvSpPr/>
      </dsp:nvSpPr>
      <dsp:spPr>
        <a:xfrm>
          <a:off x="0" y="998118"/>
          <a:ext cx="6437444" cy="11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Lack of Engagement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Poor Customer 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Competitive Offers</a:t>
          </a:r>
          <a:endParaRPr lang="en-IN" sz="1600" kern="1200" dirty="0"/>
        </a:p>
      </dsp:txBody>
      <dsp:txXfrm>
        <a:off x="0" y="998118"/>
        <a:ext cx="6437444" cy="1158335"/>
      </dsp:txXfrm>
    </dsp:sp>
    <dsp:sp modelId="{400AADE3-73E8-424A-A252-C8BFAFC79EE1}">
      <dsp:nvSpPr>
        <dsp:cNvPr id="0" name=""/>
        <dsp:cNvSpPr/>
      </dsp:nvSpPr>
      <dsp:spPr>
        <a:xfrm>
          <a:off x="0" y="2124933"/>
          <a:ext cx="6437444" cy="79707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sp:txBody>
      <dsp:txXfrm>
        <a:off x="38910" y="2163843"/>
        <a:ext cx="6359624" cy="719257"/>
      </dsp:txXfrm>
    </dsp:sp>
    <dsp:sp modelId="{FC3DB2DF-40CC-4770-B46A-59FC85EEACF8}">
      <dsp:nvSpPr>
        <dsp:cNvPr id="0" name=""/>
        <dsp:cNvSpPr/>
      </dsp:nvSpPr>
      <dsp:spPr>
        <a:xfrm>
          <a:off x="0" y="2956269"/>
          <a:ext cx="6437444" cy="1889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Improve Customer Engagement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Enhance Customer 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Competitive Product Offerings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Financial Education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Feedback Mechanism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Continuous Improvement</a:t>
          </a:r>
          <a:endParaRPr lang="en-IN" sz="1600" kern="1200" dirty="0"/>
        </a:p>
      </dsp:txBody>
      <dsp:txXfrm>
        <a:off x="0" y="2956269"/>
        <a:ext cx="6437444" cy="1889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91170" y="857714"/>
          <a:ext cx="5526389" cy="121680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250569" y="917113"/>
        <a:ext cx="5407591" cy="1098002"/>
      </dsp:txXfrm>
    </dsp:sp>
    <dsp:sp modelId="{435186F4-0B35-4F6F-AB76-C784D24F7D53}">
      <dsp:nvSpPr>
        <dsp:cNvPr id="0" name=""/>
        <dsp:cNvSpPr/>
      </dsp:nvSpPr>
      <dsp:spPr>
        <a:xfrm>
          <a:off x="5946159" y="3065267"/>
          <a:ext cx="5446409" cy="1232277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16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6006314" y="3125422"/>
        <a:ext cx="5326099" cy="111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B3D4-4E29-1E45-57D2-F63500C0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E813A-CA71-6D59-5B73-37BCB8CA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AF17-93ED-A0B7-05F0-2ECC87CD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D3ED-8AB8-5D07-429F-7FE02F83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5B39-6B7C-E164-5759-EA376C6C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331-4E9A-AE96-D58C-5FF62E87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F6DE5-BB36-7E8F-1A01-BB09A61F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5DE-82E6-C13F-CFDB-E1608D6D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0F91-7C02-C593-D052-F4E37040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4261-C271-1CAC-C7FE-7F44C84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71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39E1-C06B-303B-7988-08C5B569F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B668-F24A-753E-E431-E6C5A12B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965F-05CC-2603-C030-80DA298D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C3B0-E92F-D0EE-5DDA-79C6AC18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3768-9B98-49E5-F155-4139A7CF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0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2BEF-727A-A945-65CA-48843EC9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E66D-90E1-041C-261A-934F8FB6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AC35-2837-7802-6D73-1DDCE7D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1167-BBDA-91B8-6A86-420A84A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823-BAF0-244C-4F8B-9A574D27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B3AA-45D9-50DC-7A4E-1131B2F4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EDC0-EE08-7498-0A92-345BACF6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A4EB-CEE2-A99E-B76F-A2F2238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9203-82F9-5935-9CA1-2A2C670D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5CE3-0AE3-6108-B031-2B9421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188B-C184-4966-7D38-2A09CE8E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2470-2E78-8BE3-844A-33A82D2D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3313-F305-F62F-EBC7-CBDFE6F4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1CFC-2F6E-F27C-6727-F168723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85AD-F6FC-A6A7-0B9D-58F9A02A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7E43-4B3A-2C28-41ED-7D2B221C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032-151D-B82B-1378-14291092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DB180-833C-8316-5ABC-BA2274F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87A2C-331F-5C38-F0E7-06D8756C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6D93A-BFA5-DE44-2D5D-BC978812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1AAAC-92AC-3082-248B-0F650F6D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16EB-EEE8-83CD-D059-AC13BA4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CADC1-1219-FD4C-2DB6-BC8239F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0C7EC-52C0-23B0-74E4-03B149D5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F4E-CAC3-0499-FCBC-F0EA0EB5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AE66-4E87-E597-68CC-61D139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407F0-6B9B-6571-5046-F36F01A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FD2D4-82F0-38E5-FC2F-61DF9E44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2DF55-1851-C95D-BA2A-88989E3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92F76-F68D-3A78-B8AA-D258B4A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CB4D-097D-7D1B-278B-83E2D1A9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3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FF38-6E94-0588-6204-05BFA52C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94D5-C43F-775E-3102-3A24C570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0B7C-20E8-D0E2-03A2-F7D0B129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031A-362C-BF3C-A9FC-1C779225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CA41-497E-AFA6-9BAF-9D79344C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7C91-34B1-010E-F182-B91529E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9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982-2BF1-AB7C-985E-ABC34C9B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8A9A0-FD15-A74C-8625-D3E161F6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1891-0728-2E6E-0B51-92DBD8D3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20A2-7D2D-917B-0604-3B9755AC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D563-3891-A284-BBBC-454806E6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4BD8-A549-03B5-B8AD-7E04CDD0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2B56-1AE5-2B62-F7CE-5268C322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B7DD-EECA-5CDB-C0E7-EF187ED9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89D3-884C-4CFE-ECF9-0242883E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8A30-0A85-4376-B720-AA790122FD87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0A9E-CA8A-5C5D-B1D1-F9CD51045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735F-7698-7DF4-35F4-ED16444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5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50FD-4E6D-29EB-302E-457A350F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440145" cy="27051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Bahnschrift" panose="020B0502040204020203" pitchFamily="34" charset="0"/>
              </a:rPr>
              <a:t>Analytical CRM Development For a Bank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06E1-4BFE-3695-D185-8C4B5C4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655" y="134915"/>
            <a:ext cx="5292952" cy="2239676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 increase in new customers joining the bank each year is a positive trend,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However the constant churn rate suggests that while new customers are joining, the bank is struggling to retain them.</a:t>
            </a:r>
            <a:endParaRPr lang="en-IN" sz="1400" b="0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96B36-9CD1-FA97-60C9-CE86E616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073" y="6202936"/>
            <a:ext cx="5157787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1100" dirty="0"/>
              <a:t>Customer Joining over Years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9A657-0CCB-80B3-C827-5EFD4556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2768"/>
            <a:ext cx="5183188" cy="1562306"/>
          </a:xfrm>
        </p:spPr>
        <p:txBody>
          <a:bodyPr>
            <a:noAutofit/>
          </a:bodyPr>
          <a:lstStyle/>
          <a:p>
            <a:pPr algn="ctr"/>
            <a:r>
              <a:rPr lang="en-US" sz="1800" b="0" dirty="0"/>
              <a:t>Analysis:</a:t>
            </a:r>
          </a:p>
          <a:p>
            <a:r>
              <a:rPr lang="en-US" sz="1400" b="0" dirty="0"/>
              <a:t>Fluctuations in churn rates occurred, but overall, the rate has stabilized.</a:t>
            </a:r>
          </a:p>
          <a:p>
            <a:r>
              <a:rPr lang="en-US" sz="1400" b="0" dirty="0"/>
              <a:t>Minor increase in 2017, but stabilized in subsequent years.</a:t>
            </a:r>
            <a:endParaRPr lang="en-IN" sz="1400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71D16-6DA9-3E79-8C7C-A0FA5715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3142" y="6187635"/>
            <a:ext cx="5183188" cy="4275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1400" dirty="0"/>
              <a:t>Churn Rate over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" y="2374591"/>
            <a:ext cx="5763613" cy="3875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71" y="2374590"/>
            <a:ext cx="6006346" cy="3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537B-C2EA-A98B-9434-C8DD030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956" y="446845"/>
            <a:ext cx="3951515" cy="723446"/>
          </a:xfrm>
        </p:spPr>
        <p:txBody>
          <a:bodyPr>
            <a:noAutofit/>
          </a:bodyPr>
          <a:lstStyle/>
          <a:p>
            <a:r>
              <a:rPr lang="en-US" sz="2400" dirty="0"/>
              <a:t>Recommendation</a:t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084628-2AB2-4D44-2773-C613AFBDE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015427"/>
              </p:ext>
            </p:extLst>
          </p:nvPr>
        </p:nvGraphicFramePr>
        <p:xfrm>
          <a:off x="3" y="1081391"/>
          <a:ext cx="12191999" cy="515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4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D57FEE-4D29-C709-D1F1-32E5241951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18137"/>
          <a:stretch>
            <a:fillRect/>
          </a:stretch>
        </p:blipFill>
        <p:spPr>
          <a:xfrm>
            <a:off x="4638261" y="557146"/>
            <a:ext cx="7265504" cy="573690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B301-C87C-6727-131C-16A4F8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831" y="1276544"/>
            <a:ext cx="4073279" cy="5124256"/>
          </a:xfrm>
        </p:spPr>
        <p:txBody>
          <a:bodyPr>
            <a:normAutofit/>
          </a:bodyPr>
          <a:lstStyle/>
          <a:p>
            <a:r>
              <a:rPr lang="en-US" sz="14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using 1 product contribute significantly to the total account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Offer incentives or rewards for customers who adopt additional banking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8C037-88F8-454C-D142-9024947B11F7}"/>
              </a:ext>
            </a:extLst>
          </p:cNvPr>
          <p:cNvSpPr/>
          <p:nvPr/>
        </p:nvSpPr>
        <p:spPr>
          <a:xfrm>
            <a:off x="288235" y="69574"/>
            <a:ext cx="11639908" cy="54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Account balance And Number of products used by exited customer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B874-57BB-7E66-CE44-09941C9F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159" y="1217558"/>
            <a:ext cx="4289879" cy="5063971"/>
          </a:xfrm>
        </p:spPr>
        <p:txBody>
          <a:bodyPr>
            <a:normAutofit/>
          </a:bodyPr>
          <a:lstStyle/>
          <a:p>
            <a:r>
              <a:rPr lang="en-US" sz="1400" b="1" dirty="0"/>
              <a:t>Analysis: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churn count is observed in the credit score group Fair, followed by Poor.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Recommendation: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Focus retention efforts on customers in the credit score groups Fair and Poor.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 targeted offers or incentives to encourage loyalty and reduce churn in these segments.</a:t>
            </a: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4905A-002E-F9AD-15DA-19C9A50E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2" y="874644"/>
            <a:ext cx="7911548" cy="56984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C3D852-6790-74F0-7EBB-C16E55256487}"/>
              </a:ext>
            </a:extLst>
          </p:cNvPr>
          <p:cNvSpPr/>
          <p:nvPr/>
        </p:nvSpPr>
        <p:spPr>
          <a:xfrm>
            <a:off x="109330" y="0"/>
            <a:ext cx="11134974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Credit Score Wise Count Of Customers Exited.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5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8418-64EB-FDDA-AEF5-CF2AAD14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0149" y="866273"/>
            <a:ext cx="7671702" cy="533574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Age groups Old and Middle have the highest churn rates, indicating specific retention challenges.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D294-939A-C293-16C6-B9E89B21F956}"/>
              </a:ext>
            </a:extLst>
          </p:cNvPr>
          <p:cNvSpPr/>
          <p:nvPr/>
        </p:nvSpPr>
        <p:spPr>
          <a:xfrm>
            <a:off x="109329" y="99391"/>
            <a:ext cx="11890165" cy="478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Conclusion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6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84F75-C2D4-40A7-7F40-1BF600A9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D4AFF-D655-5C15-2B65-59F9BB9CFA29}"/>
              </a:ext>
            </a:extLst>
          </p:cNvPr>
          <p:cNvSpPr txBox="1"/>
          <p:nvPr/>
        </p:nvSpPr>
        <p:spPr>
          <a:xfrm>
            <a:off x="2079763" y="2078383"/>
            <a:ext cx="8032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Customer churn, the rate at which customers stop using a company's products or services, is a crucial metric for banks.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It directly impacts revenue and profitability.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B5E-DA0A-24FB-900D-AC6ECD3DD18B}"/>
              </a:ext>
            </a:extLst>
          </p:cNvPr>
          <p:cNvSpPr/>
          <p:nvPr/>
        </p:nvSpPr>
        <p:spPr>
          <a:xfrm>
            <a:off x="298174" y="99391"/>
            <a:ext cx="11214272" cy="874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Introduction to the topic of Customer Churn and its impact on business</a:t>
            </a:r>
          </a:p>
        </p:txBody>
      </p:sp>
    </p:spTree>
    <p:extLst>
      <p:ext uri="{BB962C8B-B14F-4D97-AF65-F5344CB8AC3E}">
        <p14:creationId xmlns:p14="http://schemas.microsoft.com/office/powerpoint/2010/main" val="420012023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D4B4-25C5-A530-880E-A4991EB2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390" y="1219200"/>
            <a:ext cx="3784599" cy="52832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Analysis</a:t>
            </a:r>
            <a:r>
              <a:rPr lang="en-US" sz="1400" b="1" i="0" dirty="0">
                <a:effectLst/>
                <a:latin typeface="Söhne"/>
              </a:rPr>
              <a:t>:</a:t>
            </a:r>
          </a:p>
          <a:p>
            <a:pPr algn="l"/>
            <a:r>
              <a:rPr lang="en-US" sz="1400" i="0" dirty="0">
                <a:effectLst/>
                <a:latin typeface="Söhne"/>
              </a:rPr>
              <a:t>Significant increase in 2017. Stabilized in 2018 and 2019.</a:t>
            </a:r>
          </a:p>
          <a:p>
            <a:pPr algn="l"/>
            <a:endParaRPr lang="en-US" sz="1400" dirty="0">
              <a:latin typeface="Söhne"/>
            </a:endParaRP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endParaRPr lang="en-US" sz="1400" dirty="0">
              <a:latin typeface="Söhne"/>
            </a:endParaRP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endParaRPr lang="en-US" sz="1400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Recommendation</a:t>
            </a:r>
            <a:r>
              <a:rPr lang="en-US" sz="1400" b="1" i="0" dirty="0">
                <a:effectLst/>
                <a:latin typeface="Söhne"/>
              </a:rPr>
              <a:t>:</a:t>
            </a:r>
          </a:p>
          <a:p>
            <a:pPr algn="l"/>
            <a:r>
              <a:rPr lang="en-US" sz="1400" i="0" dirty="0">
                <a:effectLst/>
                <a:latin typeface="Söhne"/>
              </a:rPr>
              <a:t>Monitor closely for emerging trends.</a:t>
            </a:r>
          </a:p>
          <a:p>
            <a:pPr algn="l"/>
            <a:r>
              <a:rPr lang="en-US" sz="1400" i="0" dirty="0">
                <a:effectLst/>
                <a:latin typeface="Söhne"/>
              </a:rPr>
              <a:t>Implement targeted strategies for stability</a:t>
            </a:r>
            <a:r>
              <a:rPr lang="en-US" b="1" dirty="0">
                <a:latin typeface="Söhne"/>
              </a:rPr>
              <a:t>.</a:t>
            </a:r>
          </a:p>
          <a:p>
            <a:pPr algn="l"/>
            <a:endParaRPr lang="en-US" sz="2000" b="1" i="0" dirty="0">
              <a:effectLst/>
              <a:latin typeface="Söhne"/>
            </a:endParaRPr>
          </a:p>
          <a:p>
            <a:pPr algn="l"/>
            <a:endParaRPr lang="en-US" sz="2000" i="0" dirty="0">
              <a:effectLst/>
              <a:latin typeface="Söhne"/>
            </a:endParaRPr>
          </a:p>
          <a:p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3CF172-EA1D-4FEA-A359-15CB113D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5" y="1497496"/>
            <a:ext cx="7204976" cy="3611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31C7D-86F3-96E1-E534-4DCAD95B905C}"/>
              </a:ext>
            </a:extLst>
          </p:cNvPr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US" sz="22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0A2E7-BFC2-3C8F-C204-D6BA2DC1B2BD}"/>
              </a:ext>
            </a:extLst>
          </p:cNvPr>
          <p:cNvSpPr/>
          <p:nvPr/>
        </p:nvSpPr>
        <p:spPr>
          <a:xfrm>
            <a:off x="399602" y="174596"/>
            <a:ext cx="11052313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Churn </a:t>
            </a:r>
            <a:r>
              <a:rPr lang="en-IN" sz="2400" dirty="0">
                <a:solidFill>
                  <a:schemeClr val="tx1"/>
                </a:solidFill>
              </a:rPr>
              <a:t>Churn Rate Trends</a:t>
            </a:r>
            <a:r>
              <a:rPr lang="en-IN" sz="2400" dirty="0"/>
              <a:t> </a:t>
            </a:r>
            <a:r>
              <a:rPr lang="en-IN" sz="3200" dirty="0"/>
              <a:t>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0CCD-C457-8DF8-AC45-81E230FC2B75}"/>
              </a:ext>
            </a:extLst>
          </p:cNvPr>
          <p:cNvSpPr txBox="1"/>
          <p:nvPr/>
        </p:nvSpPr>
        <p:spPr>
          <a:xfrm>
            <a:off x="4974219" y="540937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öhne"/>
              </a:rPr>
              <a:t>Line chart showing churn rates over the years (2016-2019)</a:t>
            </a:r>
          </a:p>
        </p:txBody>
      </p:sp>
    </p:spTree>
    <p:extLst>
      <p:ext uri="{BB962C8B-B14F-4D97-AF65-F5344CB8AC3E}">
        <p14:creationId xmlns:p14="http://schemas.microsoft.com/office/powerpoint/2010/main" val="21006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3639-4715-4F71-749A-8B3E18BC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5" y="945316"/>
            <a:ext cx="4027021" cy="5912687"/>
          </a:xfrm>
        </p:spPr>
        <p:txBody>
          <a:bodyPr>
            <a:normAutofit/>
          </a:bodyPr>
          <a:lstStyle/>
          <a:p>
            <a:pPr algn="l"/>
            <a:r>
              <a:rPr lang="en-US" sz="1800" i="0" dirty="0"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Age Group </a:t>
            </a:r>
            <a:r>
              <a:rPr lang="en-US" sz="1400" b="1" dirty="0">
                <a:latin typeface="Söhne"/>
              </a:rPr>
              <a:t>Old Aged (45</a:t>
            </a:r>
            <a:r>
              <a:rPr lang="en-US" sz="1400" b="1" i="0" dirty="0">
                <a:effectLst/>
                <a:latin typeface="Söhne"/>
              </a:rPr>
              <a:t> Churn Rate):</a:t>
            </a: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Age Group </a:t>
            </a:r>
            <a:r>
              <a:rPr lang="en-US" sz="1400" b="1" dirty="0">
                <a:latin typeface="Söhne"/>
              </a:rPr>
              <a:t>Middle Aged</a:t>
            </a:r>
            <a:r>
              <a:rPr lang="en-US" sz="1400" b="1" i="0" dirty="0">
                <a:effectLst/>
                <a:latin typeface="Söhne"/>
              </a:rPr>
              <a:t> (</a:t>
            </a:r>
            <a:r>
              <a:rPr lang="en-US" sz="1400" b="1" dirty="0">
                <a:latin typeface="Söhne"/>
              </a:rPr>
              <a:t>20 </a:t>
            </a:r>
            <a:r>
              <a:rPr lang="en-US" sz="1400" b="1" i="0" dirty="0">
                <a:effectLst/>
                <a:latin typeface="Söhne"/>
              </a:rPr>
              <a:t>Churn Rate):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B5FAC-FBA2-CF48-8410-622F54D1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014423"/>
            <a:ext cx="7790284" cy="4745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939CB-5A86-504B-703F-04093A73A0F0}"/>
              </a:ext>
            </a:extLst>
          </p:cNvPr>
          <p:cNvSpPr txBox="1"/>
          <p:nvPr/>
        </p:nvSpPr>
        <p:spPr>
          <a:xfrm>
            <a:off x="5536031" y="5456419"/>
            <a:ext cx="6218343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1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4D9A1-F5C3-4059-8249-6999BD001BE8}"/>
              </a:ext>
            </a:extLst>
          </p:cNvPr>
          <p:cNvSpPr/>
          <p:nvPr/>
        </p:nvSpPr>
        <p:spPr>
          <a:xfrm>
            <a:off x="109330" y="99309"/>
            <a:ext cx="11097042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Churn Analysis by Age Brackets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B7C56-DA61-1AEC-FAF5-689D00058FE1}"/>
              </a:ext>
            </a:extLst>
          </p:cNvPr>
          <p:cNvSpPr txBox="1"/>
          <p:nvPr/>
        </p:nvSpPr>
        <p:spPr>
          <a:xfrm>
            <a:off x="5076876" y="5760135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öhne"/>
              </a:rPr>
              <a:t>Bar chart showing churn rates by Age Brackets</a:t>
            </a:r>
            <a:endParaRPr lang="en-IN" sz="1600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799424-5BC3-10F2-AB52-81D02745B373}"/>
              </a:ext>
            </a:extLst>
          </p:cNvPr>
          <p:cNvSpPr/>
          <p:nvPr/>
        </p:nvSpPr>
        <p:spPr>
          <a:xfrm>
            <a:off x="199876" y="719668"/>
            <a:ext cx="3507420" cy="2385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u="sng" dirty="0">
                <a:solidFill>
                  <a:schemeClr val="tx1"/>
                </a:solidFill>
              </a:rPr>
              <a:t>Targeted Marketing and Communication</a:t>
            </a:r>
            <a:r>
              <a:rPr lang="en-IN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 campaigns focused on their financial goals.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Highlight services like retirement planning and investment options.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7832035" y="719668"/>
            <a:ext cx="3284331" cy="2385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Personalized Offers and Services: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Offer tailored product bundles and exclusive discounts.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52D3FC-E39A-AF65-D9D2-CEA2BAA3497F}"/>
              </a:ext>
            </a:extLst>
          </p:cNvPr>
          <p:cNvSpPr/>
          <p:nvPr/>
        </p:nvSpPr>
        <p:spPr>
          <a:xfrm>
            <a:off x="199876" y="4163890"/>
            <a:ext cx="3507422" cy="22498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Improved Customer Service: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Enhance support for older customers.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Train reps to address their unique concerns.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36118-94E5-AC1C-FAF6-C3B58305E72F}"/>
              </a:ext>
            </a:extLst>
          </p:cNvPr>
          <p:cNvSpPr/>
          <p:nvPr/>
        </p:nvSpPr>
        <p:spPr>
          <a:xfrm>
            <a:off x="7911548" y="4071125"/>
            <a:ext cx="3204818" cy="22498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Product Bundling and Cross-Selling: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Create bundled offerings to encourage multiple product usage.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04CCDE-807A-871E-EEBB-AFF49370C161}"/>
              </a:ext>
            </a:extLst>
          </p:cNvPr>
          <p:cNvSpPr/>
          <p:nvPr/>
        </p:nvSpPr>
        <p:spPr>
          <a:xfrm>
            <a:off x="4462670" y="2185504"/>
            <a:ext cx="2693504" cy="211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Customer Loyalty Programs: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Implement programs rewarding long-term customers.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5711" y="134893"/>
            <a:ext cx="3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34317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9AAA-6397-122A-D88B-B6CCE8F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966" y="1244600"/>
            <a:ext cx="4082273" cy="612306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Key Points</a:t>
            </a:r>
            <a:r>
              <a:rPr lang="en-US" sz="1400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Churn count decreases as the number of products used increases. Suggest product bundling to incentivize multiple product usage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öhne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öhne"/>
              </a:rPr>
              <a:t>Multiple-product users are more loyal, indicating a need to encourage product diversification.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25CEB-1E33-386C-34F4-165CE960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4" y="1086678"/>
            <a:ext cx="7547140" cy="480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C077-B09A-19A2-3B52-729BA103474B}"/>
              </a:ext>
            </a:extLst>
          </p:cNvPr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650621" y="33665"/>
            <a:ext cx="10465904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Churn Analysis by Number of Products Used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39E21-733A-70A6-7311-217BE62CA400}"/>
              </a:ext>
            </a:extLst>
          </p:cNvPr>
          <p:cNvSpPr txBox="1"/>
          <p:nvPr/>
        </p:nvSpPr>
        <p:spPr>
          <a:xfrm>
            <a:off x="5020525" y="60672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öhne"/>
              </a:rPr>
              <a:t>Bar chart showing churn rates based on the number of products used</a:t>
            </a:r>
            <a:endParaRPr lang="en-IN" sz="1400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04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61A6-1AB2-F580-1C98-45B6E5E3C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E4018-29F4-F3BD-ECCA-51A0C51C14B6}"/>
              </a:ext>
            </a:extLst>
          </p:cNvPr>
          <p:cNvSpPr/>
          <p:nvPr/>
        </p:nvSpPr>
        <p:spPr>
          <a:xfrm>
            <a:off x="327992" y="772127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Offer bundled products or incentives for multiple product adoption.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75DB8-E8BB-1AD9-809F-D9CC26CD76A6}"/>
              </a:ext>
            </a:extLst>
          </p:cNvPr>
          <p:cNvSpPr/>
          <p:nvPr/>
        </p:nvSpPr>
        <p:spPr>
          <a:xfrm>
            <a:off x="4132296" y="2348002"/>
            <a:ext cx="3151891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Enhance value proposition for using multiple products.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F09FB-0C4E-CB2D-FEE1-162BBC6D5B51}"/>
              </a:ext>
            </a:extLst>
          </p:cNvPr>
          <p:cNvSpPr/>
          <p:nvPr/>
        </p:nvSpPr>
        <p:spPr>
          <a:xfrm>
            <a:off x="327992" y="3938768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 data analytics for personalized product recommendations.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07D350-91D4-CD37-6C71-C7E9F8AE80BA}"/>
              </a:ext>
            </a:extLst>
          </p:cNvPr>
          <p:cNvSpPr/>
          <p:nvPr/>
        </p:nvSpPr>
        <p:spPr>
          <a:xfrm>
            <a:off x="7832035" y="3938768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Launch targeted retention campaigns for single-product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459EC3-AED1-C62E-2015-36454DAF28D4}"/>
              </a:ext>
            </a:extLst>
          </p:cNvPr>
          <p:cNvSpPr/>
          <p:nvPr/>
        </p:nvSpPr>
        <p:spPr>
          <a:xfrm>
            <a:off x="7832035" y="772127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Educate customers on the benefits of multiple products.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9966" y="310462"/>
            <a:ext cx="288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230024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2564-5FE9-9B58-0A09-7BC99DFA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892" y="942700"/>
            <a:ext cx="4407108" cy="280766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 </a:t>
            </a:r>
            <a:r>
              <a:rPr lang="en-US" sz="1400" dirty="0">
                <a:latin typeface="Söhne"/>
              </a:rPr>
              <a:t>Bar</a:t>
            </a:r>
            <a:r>
              <a:rPr lang="en-US" sz="1400" b="0" i="0" dirty="0">
                <a:effectLst/>
                <a:latin typeface="Söhne"/>
              </a:rPr>
              <a:t> chart shows customers by credit card status and churned/exited status.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6K of credit card holders have exited or churned.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öhne"/>
              </a:rPr>
              <a:t>1K</a:t>
            </a:r>
            <a:r>
              <a:rPr lang="en-US" sz="1400" b="0" i="0" dirty="0">
                <a:effectLst/>
                <a:latin typeface="Söhne"/>
              </a:rPr>
              <a:t> of non-credit card holders have churned.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Credit card ownership significantly impacts customer retention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4D92E-3308-9BA6-E6F6-086E75E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3" y="768673"/>
            <a:ext cx="7354165" cy="5265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AE6BD-8F86-7136-3354-1E446A1EA6EA}"/>
              </a:ext>
            </a:extLst>
          </p:cNvPr>
          <p:cNvSpPr/>
          <p:nvPr/>
        </p:nvSpPr>
        <p:spPr>
          <a:xfrm>
            <a:off x="254835" y="239322"/>
            <a:ext cx="11657347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Credit Card on Customer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361EE-4BA1-3664-2A47-9B911EC58B0D}"/>
              </a:ext>
            </a:extLst>
          </p:cNvPr>
          <p:cNvSpPr txBox="1"/>
          <p:nvPr/>
        </p:nvSpPr>
        <p:spPr>
          <a:xfrm>
            <a:off x="5390489" y="60339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öhne"/>
              </a:rPr>
              <a:t>Customer Churn By Credit Cards</a:t>
            </a:r>
            <a:endParaRPr lang="en-IN" sz="1400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2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0D20A5-78CD-88EB-370D-A76299886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67015"/>
              </p:ext>
            </p:extLst>
          </p:nvPr>
        </p:nvGraphicFramePr>
        <p:xfrm>
          <a:off x="3066322" y="1004483"/>
          <a:ext cx="6437444" cy="568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357809" y="149087"/>
            <a:ext cx="11453191" cy="625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Strategies to Reduce Churn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6322" y="1212573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Reason of Churn: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6322" y="3167389"/>
            <a:ext cx="45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Strategies to Reduce Churn:</a:t>
            </a:r>
          </a:p>
        </p:txBody>
      </p:sp>
    </p:spTree>
    <p:extLst>
      <p:ext uri="{BB962C8B-B14F-4D97-AF65-F5344CB8AC3E}">
        <p14:creationId xmlns:p14="http://schemas.microsoft.com/office/powerpoint/2010/main" val="13025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925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Söhne</vt:lpstr>
      <vt:lpstr>Office Theme</vt:lpstr>
      <vt:lpstr>Analytical CRM Development For a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Recommendation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Analytical CRM Development for a Bank</dc:title>
  <dc:creator>lokesh sharma</dc:creator>
  <cp:lastModifiedBy>Chethan H S</cp:lastModifiedBy>
  <cp:revision>31</cp:revision>
  <dcterms:created xsi:type="dcterms:W3CDTF">2024-03-26T10:09:34Z</dcterms:created>
  <dcterms:modified xsi:type="dcterms:W3CDTF">2024-07-07T15:49:49Z</dcterms:modified>
</cp:coreProperties>
</file>