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66" r:id="rId2"/>
    <p:sldId id="267" r:id="rId3"/>
    <p:sldId id="275" r:id="rId4"/>
    <p:sldId id="276" r:id="rId5"/>
    <p:sldId id="277" r:id="rId6"/>
    <p:sldId id="278" r:id="rId7"/>
    <p:sldId id="279" r:id="rId8"/>
    <p:sldId id="280" r:id="rId9"/>
    <p:sldId id="281" r:id="rId10"/>
    <p:sldId id="282" r:id="rId11"/>
    <p:sldId id="28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F0E1F-36DC-4F33-8C11-8BA0508B68FF}" v="134" dt="2022-02-04T08:31:15.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9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4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91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60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1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6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15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7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53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715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03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2/4/2022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471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youtube.com/CodeWithHar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3DED61-D4C8-4AF1-BE24-9DC6CF4A4782}"/>
              </a:ext>
            </a:extLst>
          </p:cNvPr>
          <p:cNvSpPr txBox="1"/>
          <p:nvPr/>
        </p:nvSpPr>
        <p:spPr>
          <a:xfrm>
            <a:off x="2438400" y="233679"/>
            <a:ext cx="8280400" cy="1077218"/>
          </a:xfrm>
          <a:prstGeom prst="rect">
            <a:avLst/>
          </a:prstGeom>
          <a:noFill/>
        </p:spPr>
        <p:txBody>
          <a:bodyPr wrap="square" rtlCol="0">
            <a:spAutoFit/>
          </a:bodyPr>
          <a:lstStyle/>
          <a:p>
            <a:r>
              <a:rPr lang="en-US" sz="3200" dirty="0"/>
              <a:t>          5</a:t>
            </a:r>
            <a:r>
              <a:rPr lang="en-US" sz="3200" baseline="30000" dirty="0"/>
              <a:t>th</a:t>
            </a:r>
            <a:r>
              <a:rPr lang="en-US" sz="3200" dirty="0"/>
              <a:t> Semester DBMS Mini Project</a:t>
            </a:r>
          </a:p>
          <a:p>
            <a:r>
              <a:rPr lang="en-US" sz="3200" dirty="0">
                <a:solidFill>
                  <a:srgbClr val="000000"/>
                </a:solidFill>
                <a:effectLst/>
                <a:latin typeface="+mj-lt"/>
                <a:ea typeface="Calibri" panose="020F0502020204030204" pitchFamily="34" charset="0"/>
                <a:cs typeface="Times New Roman" panose="02020603050405020304" pitchFamily="18" charset="0"/>
              </a:rPr>
              <a:t>  </a:t>
            </a:r>
            <a:r>
              <a:rPr lang="en-US" sz="3200" b="1" dirty="0">
                <a:solidFill>
                  <a:schemeClr val="accent5">
                    <a:lumMod val="75000"/>
                  </a:schemeClr>
                </a:solidFill>
                <a:effectLst/>
                <a:latin typeface="+mj-lt"/>
                <a:ea typeface="Calibri" panose="020F0502020204030204" pitchFamily="34" charset="0"/>
                <a:cs typeface="Times New Roman" panose="02020603050405020304" pitchFamily="18" charset="0"/>
              </a:rPr>
              <a:t>Psychiatrist Database</a:t>
            </a:r>
            <a:r>
              <a:rPr lang="en-US" sz="3200" b="1" dirty="0">
                <a:solidFill>
                  <a:schemeClr val="accent5">
                    <a:lumMod val="75000"/>
                  </a:schemeClr>
                </a:solidFill>
                <a:effectLst/>
                <a:latin typeface="+mj-lt"/>
                <a:ea typeface="Calibri" panose="020F0502020204030204" pitchFamily="34" charset="0"/>
                <a:cs typeface="Segoe UI" panose="020B0502040204020203" pitchFamily="34" charset="0"/>
              </a:rPr>
              <a:t> Management System  </a:t>
            </a:r>
            <a:endParaRPr lang="en-IN" sz="4800" b="1" dirty="0">
              <a:solidFill>
                <a:schemeClr val="accent5">
                  <a:lumMod val="75000"/>
                </a:schemeClr>
              </a:solidFill>
              <a:latin typeface="+mj-lt"/>
            </a:endParaRPr>
          </a:p>
        </p:txBody>
      </p:sp>
      <p:sp>
        <p:nvSpPr>
          <p:cNvPr id="8" name="Rectangle 7">
            <a:extLst>
              <a:ext uri="{FF2B5EF4-FFF2-40B4-BE49-F238E27FC236}">
                <a16:creationId xmlns:a16="http://schemas.microsoft.com/office/drawing/2014/main" id="{C83A6F81-5939-470E-84FF-4DD2A5C8281B}"/>
              </a:ext>
            </a:extLst>
          </p:cNvPr>
          <p:cNvSpPr/>
          <p:nvPr/>
        </p:nvSpPr>
        <p:spPr>
          <a:xfrm>
            <a:off x="585927" y="1792286"/>
            <a:ext cx="4238090" cy="1938992"/>
          </a:xfrm>
          <a:prstGeom prst="rect">
            <a:avLst/>
          </a:prstGeom>
        </p:spPr>
        <p:txBody>
          <a:bodyPr wrap="square">
            <a:spAutoFit/>
          </a:bodyPr>
          <a:lstStyle/>
          <a:p>
            <a:pPr algn="ctr"/>
            <a:r>
              <a:rPr lang="en-IN" sz="2400" b="1" u="sng" dirty="0">
                <a:solidFill>
                  <a:schemeClr val="accent5"/>
                </a:solidFill>
              </a:rPr>
              <a:t>PRESENTED BY:</a:t>
            </a:r>
          </a:p>
          <a:p>
            <a:pPr algn="ctr"/>
            <a:endParaRPr lang="en-IN" sz="2400" b="1" u="sng" dirty="0">
              <a:solidFill>
                <a:schemeClr val="accent5"/>
              </a:solidFill>
            </a:endParaRPr>
          </a:p>
          <a:p>
            <a:pPr algn="ctr"/>
            <a:r>
              <a:rPr lang="en-IN" sz="2400" dirty="0"/>
              <a:t>Chethan S  1DB19CS035</a:t>
            </a:r>
          </a:p>
          <a:p>
            <a:pPr algn="ctr"/>
            <a:r>
              <a:rPr lang="en-IN" sz="2400" dirty="0"/>
              <a:t>GS Sudeep  1DB19CS049</a:t>
            </a:r>
          </a:p>
          <a:p>
            <a:pPr algn="ctr"/>
            <a:endParaRPr lang="en-IN" sz="2400" dirty="0"/>
          </a:p>
        </p:txBody>
      </p:sp>
      <p:sp>
        <p:nvSpPr>
          <p:cNvPr id="13" name="Content Placeholder 3">
            <a:extLst>
              <a:ext uri="{FF2B5EF4-FFF2-40B4-BE49-F238E27FC236}">
                <a16:creationId xmlns:a16="http://schemas.microsoft.com/office/drawing/2014/main" id="{9BDEE666-C43C-4967-9D03-D4D8FBDED508}"/>
              </a:ext>
            </a:extLst>
          </p:cNvPr>
          <p:cNvSpPr txBox="1">
            <a:spLocks/>
          </p:cNvSpPr>
          <p:nvPr/>
        </p:nvSpPr>
        <p:spPr>
          <a:xfrm>
            <a:off x="5468645" y="1781139"/>
            <a:ext cx="2660903" cy="281019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5"/>
                </a:solidFill>
              </a:rPr>
              <a:t>GUIDED BY:</a:t>
            </a:r>
          </a:p>
          <a:p>
            <a:pPr marL="0" indent="0">
              <a:buFont typeface="Arial" panose="020B0604020202020204" pitchFamily="34" charset="0"/>
              <a:buNone/>
            </a:pPr>
            <a:r>
              <a:rPr lang="en-IN" dirty="0"/>
              <a:t>Mrs. Sumathi M</a:t>
            </a:r>
          </a:p>
          <a:p>
            <a:pPr marL="0" indent="0">
              <a:buFont typeface="Arial" panose="020B0604020202020204" pitchFamily="34" charset="0"/>
              <a:buNone/>
            </a:pPr>
            <a:r>
              <a:rPr lang="en-IN" dirty="0"/>
              <a:t>Asst. Professor</a:t>
            </a:r>
          </a:p>
          <a:p>
            <a:pPr marL="0" indent="0">
              <a:buFont typeface="Arial" panose="020B0604020202020204" pitchFamily="34" charset="0"/>
              <a:buNone/>
            </a:pPr>
            <a:r>
              <a:rPr lang="en-IN" dirty="0"/>
              <a:t>Department of CSE</a:t>
            </a:r>
          </a:p>
          <a:p>
            <a:pPr marL="0" indent="0">
              <a:buFont typeface="Arial" panose="020B0604020202020204" pitchFamily="34" charset="0"/>
              <a:buNone/>
            </a:pPr>
            <a:r>
              <a:rPr lang="en-IN" dirty="0"/>
              <a:t>DBIT</a:t>
            </a:r>
          </a:p>
        </p:txBody>
      </p:sp>
      <p:sp>
        <p:nvSpPr>
          <p:cNvPr id="14" name="Rectangle 13">
            <a:extLst>
              <a:ext uri="{FF2B5EF4-FFF2-40B4-BE49-F238E27FC236}">
                <a16:creationId xmlns:a16="http://schemas.microsoft.com/office/drawing/2014/main" id="{EA63F4C2-A881-4625-B62F-C15690BE2C08}"/>
              </a:ext>
            </a:extLst>
          </p:cNvPr>
          <p:cNvSpPr/>
          <p:nvPr/>
        </p:nvSpPr>
        <p:spPr>
          <a:xfrm>
            <a:off x="300447" y="5440398"/>
            <a:ext cx="11625942" cy="830997"/>
          </a:xfrm>
          <a:prstGeom prst="rect">
            <a:avLst/>
          </a:prstGeom>
        </p:spPr>
        <p:txBody>
          <a:bodyPr wrap="square">
            <a:spAutoFit/>
          </a:bodyPr>
          <a:lstStyle/>
          <a:p>
            <a:pPr algn="ctr"/>
            <a:r>
              <a:rPr lang="en-IN" sz="2400" dirty="0">
                <a:solidFill>
                  <a:schemeClr val="tx1">
                    <a:lumMod val="85000"/>
                  </a:schemeClr>
                </a:solidFill>
              </a:rPr>
              <a:t>Department of Computer Science and Engineering</a:t>
            </a:r>
          </a:p>
          <a:p>
            <a:pPr algn="ctr"/>
            <a:r>
              <a:rPr lang="en-IN" sz="2400" dirty="0">
                <a:solidFill>
                  <a:schemeClr val="tx1">
                    <a:lumMod val="85000"/>
                  </a:schemeClr>
                </a:solidFill>
              </a:rPr>
              <a:t>Don Bosco Institute of Technology, Mysore road, </a:t>
            </a:r>
            <a:r>
              <a:rPr lang="en-IN" sz="2400" dirty="0" err="1">
                <a:solidFill>
                  <a:schemeClr val="tx1">
                    <a:lumMod val="85000"/>
                  </a:schemeClr>
                </a:solidFill>
              </a:rPr>
              <a:t>Kumbalagodu,Bangalore</a:t>
            </a:r>
            <a:endParaRPr lang="en-IN" sz="2400" dirty="0">
              <a:solidFill>
                <a:schemeClr val="tx1">
                  <a:lumMod val="85000"/>
                </a:schemeClr>
              </a:solidFill>
            </a:endParaRPr>
          </a:p>
        </p:txBody>
      </p:sp>
      <p:sp>
        <p:nvSpPr>
          <p:cNvPr id="9" name="Content Placeholder 3">
            <a:extLst>
              <a:ext uri="{FF2B5EF4-FFF2-40B4-BE49-F238E27FC236}">
                <a16:creationId xmlns:a16="http://schemas.microsoft.com/office/drawing/2014/main" id="{9BDEE666-C43C-4967-9D03-D4D8FBDED508}"/>
              </a:ext>
            </a:extLst>
          </p:cNvPr>
          <p:cNvSpPr txBox="1">
            <a:spLocks/>
          </p:cNvSpPr>
          <p:nvPr/>
        </p:nvSpPr>
        <p:spPr>
          <a:xfrm>
            <a:off x="9000309" y="1769993"/>
            <a:ext cx="3030582" cy="281019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5"/>
                </a:solidFill>
              </a:rPr>
              <a:t>GUIDED BY:</a:t>
            </a:r>
          </a:p>
          <a:p>
            <a:pPr marL="0" indent="0">
              <a:buFont typeface="Arial" panose="020B0604020202020204" pitchFamily="34" charset="0"/>
              <a:buNone/>
            </a:pPr>
            <a:r>
              <a:rPr lang="en-IN" dirty="0"/>
              <a:t>Mrs. </a:t>
            </a:r>
            <a:r>
              <a:rPr lang="en-IN" dirty="0" err="1"/>
              <a:t>Rakheeba</a:t>
            </a:r>
            <a:r>
              <a:rPr lang="en-IN" dirty="0"/>
              <a:t> </a:t>
            </a:r>
            <a:r>
              <a:rPr lang="en-IN" dirty="0" err="1"/>
              <a:t>Taseen</a:t>
            </a:r>
            <a:endParaRPr lang="en-IN" dirty="0"/>
          </a:p>
          <a:p>
            <a:pPr marL="0" indent="0">
              <a:buFont typeface="Arial" panose="020B0604020202020204" pitchFamily="34" charset="0"/>
              <a:buNone/>
            </a:pPr>
            <a:r>
              <a:rPr lang="en-IN" dirty="0"/>
              <a:t>Asst. Professor</a:t>
            </a:r>
          </a:p>
          <a:p>
            <a:pPr marL="0" indent="0">
              <a:buFont typeface="Arial" panose="020B0604020202020204" pitchFamily="34" charset="0"/>
              <a:buNone/>
            </a:pPr>
            <a:r>
              <a:rPr lang="en-IN" dirty="0"/>
              <a:t>Department of CSE</a:t>
            </a:r>
          </a:p>
          <a:p>
            <a:pPr marL="0" indent="0">
              <a:buFont typeface="Arial" panose="020B0604020202020204" pitchFamily="34" charset="0"/>
              <a:buNone/>
            </a:pPr>
            <a:r>
              <a:rPr lang="en-IN" dirty="0"/>
              <a:t>DBIT</a:t>
            </a:r>
          </a:p>
        </p:txBody>
      </p:sp>
      <p:pic>
        <p:nvPicPr>
          <p:cNvPr id="1026" name="Picture 2" descr="Major Changes In VTU&amp;#39;s Schemes - Career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8097" cy="1236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 Bosco Institute of Technology, Bangalore: Courses, Fee, Cutoff,  Placement, Admission,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406" y="0"/>
            <a:ext cx="1162594" cy="13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5A5D-B4C2-4450-AD0B-E988536A47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1028DE73-780D-49F9-885D-9A555BA2100F}"/>
              </a:ext>
            </a:extLst>
          </p:cNvPr>
          <p:cNvSpPr>
            <a:spLocks noGrp="1"/>
          </p:cNvSpPr>
          <p:nvPr>
            <p:ph idx="1"/>
          </p:nvPr>
        </p:nvSpPr>
        <p:spPr/>
        <p:txBody>
          <a:bodyPr vert="horz" lIns="0" tIns="45720" rIns="0" bIns="45720" rtlCol="0" anchor="t">
            <a:normAutofit/>
          </a:bodyPr>
          <a:lstStyle/>
          <a:p>
            <a:pPr algn="just">
              <a:buFont typeface="Wingdings" panose="05000000000000000000" pitchFamily="2" charset="2"/>
              <a:buChar char="§"/>
            </a:pPr>
            <a:r>
              <a:rPr lang="en-IN" dirty="0">
                <a:latin typeface="Times New Roman" panose="02020603050405020304" pitchFamily="18" charset="0"/>
                <a:ea typeface="+mn-lt"/>
                <a:cs typeface="Times New Roman" panose="02020603050405020304" pitchFamily="18" charset="0"/>
              </a:rPr>
              <a:t>Thus we have successfully implemented online psychiatry database management system which helps patients and doctors of the hospital to easily book and view appointments without being physically present in hospital.</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dirty="0">
                <a:latin typeface="Times New Roman" panose="02020603050405020304" pitchFamily="18" charset="0"/>
                <a:ea typeface="+mn-lt"/>
                <a:cs typeface="Times New Roman" panose="02020603050405020304" pitchFamily="18" charset="0"/>
              </a:rPr>
              <a:t>We have successfully implemented various functionalities of database and python and created fully functional database management system for psychiatry management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66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CAD3-0CA7-457E-BCE0-F7865339F6E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6F9318-CA7B-4035-9B8D-123E1553A1B3}"/>
              </a:ext>
            </a:extLst>
          </p:cNvPr>
          <p:cNvSpPr>
            <a:spLocks noGrp="1"/>
          </p:cNvSpPr>
          <p:nvPr>
            <p:ph idx="1"/>
          </p:nvPr>
        </p:nvSpPr>
        <p:spPr/>
        <p:txBody>
          <a:bodyPr/>
          <a:lstStyle/>
          <a:p>
            <a:pPr marL="342900" marR="565150" lvl="0" indent="-342900" algn="just">
              <a:spcBef>
                <a:spcPts val="265"/>
              </a:spcBef>
              <a:spcAft>
                <a:spcPts val="0"/>
              </a:spcAft>
              <a:buFont typeface="+mj-lt"/>
              <a:buAutoNum type="arabicPeriod"/>
            </a:pP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Ramez</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Elmasri</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Shamikant</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B. </a:t>
            </a: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Navathe</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Fundamentals of Database Management Systems; 5</a:t>
            </a:r>
            <a:r>
              <a:rPr lang="en-US" sz="1800" b="0" kern="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 2017</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65150" lvl="0" indent="-342900" algn="just">
              <a:spcBef>
                <a:spcPts val="265"/>
              </a:spcBef>
              <a:spcAft>
                <a:spcPts val="0"/>
              </a:spcAft>
              <a:buFont typeface="+mj-lt"/>
              <a:buAutoNum type="arabicPeriod"/>
            </a:pP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Raghuramakrishnan</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0" kern="0" dirty="0" err="1">
                <a:effectLst/>
                <a:latin typeface="Times New Roman" panose="02020603050405020304" pitchFamily="18" charset="0"/>
                <a:ea typeface="Times New Roman" panose="02020603050405020304" pitchFamily="18" charset="0"/>
                <a:cs typeface="Times New Roman" panose="02020603050405020304" pitchFamily="18" charset="0"/>
              </a:rPr>
              <a:t>Gehrke</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Database Management Systems; 3</a:t>
            </a:r>
            <a:r>
              <a:rPr lang="en-US" sz="1800" b="0" kern="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edition; McGraw Hill; 2014</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65150" lvl="0" indent="-342900" algn="just">
              <a:spcBef>
                <a:spcPts val="265"/>
              </a:spcBef>
              <a:spcAft>
                <a:spcPts val="0"/>
              </a:spcAft>
              <a:buFont typeface="+mj-lt"/>
              <a:buAutoNum type="arabicPeriod"/>
            </a:pPr>
            <a:r>
              <a:rPr lang="en-US" sz="1800" b="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https://www.w3schools.com/sql/default.asp</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https://www.youtube.com/CodeWithHarry/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565150" lvl="0" indent="-342900" algn="just">
              <a:spcBef>
                <a:spcPts val="265"/>
              </a:spcBef>
              <a:spcAft>
                <a:spcPts val="0"/>
              </a:spcAft>
              <a:buFont typeface="+mj-lt"/>
              <a:buAutoNum type="arabicPeriod"/>
            </a:pPr>
            <a:r>
              <a:rPr lang="en-US" sz="1800" b="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https://www.w3schools.com/css/default.asp</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060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ACBC-E4B9-4A82-99F6-F6F12233F232}"/>
              </a:ext>
            </a:extLst>
          </p:cNvPr>
          <p:cNvSpPr>
            <a:spLocks noGrp="1"/>
          </p:cNvSpPr>
          <p:nvPr>
            <p:ph type="title"/>
          </p:nvPr>
        </p:nvSpPr>
        <p:spPr>
          <a:xfrm>
            <a:off x="1143001" y="2340786"/>
            <a:ext cx="9905998" cy="1478570"/>
          </a:xfrm>
        </p:spPr>
        <p:txBody>
          <a:bodyPr>
            <a:normAutofit/>
          </a:bodyPr>
          <a:lstStyle/>
          <a:p>
            <a:pPr algn="ct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5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A0B-3E09-4492-A2CE-FB19F42D6E9D}"/>
              </a:ext>
            </a:extLst>
          </p:cNvPr>
          <p:cNvSpPr>
            <a:spLocks noGrp="1"/>
          </p:cNvSpPr>
          <p:nvPr>
            <p:ph type="title"/>
          </p:nvPr>
        </p:nvSpPr>
        <p:spPr>
          <a:xfrm>
            <a:off x="3359576" y="491583"/>
            <a:ext cx="4954587" cy="762396"/>
          </a:xfrm>
        </p:spPr>
        <p:txBody>
          <a:bodyPr/>
          <a:lstStyle/>
          <a:p>
            <a:pPr algn="ctr"/>
            <a:r>
              <a:rPr lang="en-US" dirty="0">
                <a:solidFill>
                  <a:schemeClr val="tx1">
                    <a:lumMod val="75000"/>
                  </a:schemeClr>
                </a:solidFill>
                <a:latin typeface="Times New Roman" panose="02020603050405020304" pitchFamily="18" charset="0"/>
                <a:cs typeface="Times New Roman" panose="02020603050405020304" pitchFamily="18" charset="0"/>
              </a:rPr>
              <a:t>AGENDA</a:t>
            </a:r>
            <a:endParaRPr lang="en-IN"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DC4891-7A9E-455E-A8EB-601A0A485641}"/>
              </a:ext>
            </a:extLst>
          </p:cNvPr>
          <p:cNvSpPr>
            <a:spLocks noGrp="1"/>
          </p:cNvSpPr>
          <p:nvPr>
            <p:ph idx="1"/>
          </p:nvPr>
        </p:nvSpPr>
        <p:spPr>
          <a:xfrm>
            <a:off x="1376680" y="1798320"/>
            <a:ext cx="9905999" cy="4441162"/>
          </a:xfrm>
        </p:spPr>
        <p:txBody>
          <a:bodyPr>
            <a:normAutofit/>
          </a:bodyPr>
          <a:lstStyle/>
          <a:p>
            <a:pPr algn="just"/>
            <a:r>
              <a:rPr lang="en-US"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ABSTRACT</a:t>
            </a:r>
          </a:p>
          <a:p>
            <a:pPr algn="just"/>
            <a:r>
              <a:rPr lang="en-US" dirty="0">
                <a:latin typeface="Times New Roman" panose="02020603050405020304" pitchFamily="18" charset="0"/>
                <a:cs typeface="Times New Roman" panose="02020603050405020304" pitchFamily="18" charset="0"/>
              </a:rPr>
              <a:t>AIM AND OBJECTIVE</a:t>
            </a:r>
          </a:p>
          <a:p>
            <a:pPr algn="just"/>
            <a:r>
              <a:rPr lang="en-US" dirty="0">
                <a:latin typeface="Times New Roman" panose="02020603050405020304" pitchFamily="18" charset="0"/>
                <a:cs typeface="Times New Roman" panose="02020603050405020304" pitchFamily="18" charset="0"/>
              </a:rPr>
              <a:t>SYSTEM ARCHITECTURE DIAGRAM </a:t>
            </a:r>
          </a:p>
          <a:p>
            <a:pPr algn="just"/>
            <a:r>
              <a:rPr lang="en-US" dirty="0">
                <a:latin typeface="Times New Roman" panose="02020603050405020304" pitchFamily="18" charset="0"/>
                <a:cs typeface="Times New Roman" panose="02020603050405020304" pitchFamily="18" charset="0"/>
              </a:rPr>
              <a:t>TABLE LIST</a:t>
            </a:r>
          </a:p>
          <a:p>
            <a:pPr algn="just"/>
            <a:r>
              <a:rPr lang="en-US" dirty="0">
                <a:latin typeface="Times New Roman" panose="02020603050405020304" pitchFamily="18" charset="0"/>
                <a:cs typeface="Times New Roman" panose="02020603050405020304" pitchFamily="18" charset="0"/>
              </a:rPr>
              <a:t>ER DIAGRAM</a:t>
            </a:r>
          </a:p>
          <a:p>
            <a:pPr algn="just"/>
            <a:r>
              <a:rPr lang="en-US" dirty="0">
                <a:latin typeface="Times New Roman" panose="02020603050405020304" pitchFamily="18" charset="0"/>
                <a:cs typeface="Times New Roman" panose="02020603050405020304" pitchFamily="18" charset="0"/>
              </a:rPr>
              <a:t>SCHEMA DIAGRAM</a:t>
            </a:r>
          </a:p>
          <a:p>
            <a:pPr algn="just"/>
            <a:r>
              <a:rPr lang="en-US" dirty="0">
                <a:latin typeface="Times New Roman" panose="02020603050405020304" pitchFamily="18" charset="0"/>
                <a:cs typeface="Times New Roman" panose="02020603050405020304" pitchFamily="18" charset="0"/>
              </a:rPr>
              <a:t>CONCLUSION</a:t>
            </a:r>
          </a:p>
          <a:p>
            <a:pPr algn="just"/>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D473D27-A898-4716-B08A-8AFBBF909E82}"/>
              </a:ext>
            </a:extLst>
          </p:cNvPr>
          <p:cNvCxnSpPr>
            <a:cxnSpLocks/>
          </p:cNvCxnSpPr>
          <p:nvPr/>
        </p:nvCxnSpPr>
        <p:spPr>
          <a:xfrm>
            <a:off x="3359576" y="1230265"/>
            <a:ext cx="5202315" cy="0"/>
          </a:xfrm>
          <a:prstGeom prst="line">
            <a:avLst/>
          </a:prstGeom>
          <a:ln>
            <a:solidFill>
              <a:schemeClr val="bg2">
                <a:lumMod val="60000"/>
                <a:lumOff val="40000"/>
              </a:schemeClr>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7341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2098-95FC-4C63-9778-31E0B87F1DB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5A9D9E-DBA3-404E-84EA-0785EA42C448}"/>
              </a:ext>
            </a:extLst>
          </p:cNvPr>
          <p:cNvSpPr>
            <a:spLocks noGrp="1"/>
          </p:cNvSpPr>
          <p:nvPr>
            <p:ph idx="1"/>
          </p:nvPr>
        </p:nvSpPr>
        <p:spPr/>
        <p:txBody>
          <a:bodyPr/>
          <a:lstStyle/>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current world where every application finds a place in the online platform, Psychiatry Hospital System would be one of them.</a:t>
            </a: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psychiatry hospital system includes several functionalities such as maintaining patient records, Doctor records, availability of doctors, appointments with doctors or medication prescribed for patients. </a:t>
            </a: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 these fundamental functionalities helps one to understand how hospital system works and helps to build modern trends in online hospital 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Keeping in mind the functionalities and the need of present generation we have developed a database management system for psychiatry hospital/department for the patients and doctors working in the hospital. </a:t>
            </a: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involves the database that hospital maintains for all doctors and patient’s functionality. It keeps the day-by-day records of patients and doctors involving information of patient appointments with doctors, patient profiles and doctor profiles. </a:t>
            </a: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removes the need of physical movement to a bank to carry out basic services offered at a hospital.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17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E7EB-1EB1-45FD-8C4E-FA8820635B9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r>
              <a:rPr lang="en-US" dirty="0"/>
              <a:t> </a:t>
            </a:r>
            <a:endParaRPr lang="en-IN" dirty="0"/>
          </a:p>
        </p:txBody>
      </p:sp>
      <p:sp>
        <p:nvSpPr>
          <p:cNvPr id="3" name="Content Placeholder 2">
            <a:extLst>
              <a:ext uri="{FF2B5EF4-FFF2-40B4-BE49-F238E27FC236}">
                <a16:creationId xmlns:a16="http://schemas.microsoft.com/office/drawing/2014/main" id="{4F530381-0CA4-4862-B39C-863C7587D41E}"/>
              </a:ext>
            </a:extLst>
          </p:cNvPr>
          <p:cNvSpPr>
            <a:spLocks noGrp="1"/>
          </p:cNvSpPr>
          <p:nvPr>
            <p:ph idx="1"/>
          </p:nvPr>
        </p:nvSpPr>
        <p:spPr/>
        <p:txBody>
          <a:bodyPr>
            <a:normAutofit fontScale="92500" lnSpcReduction="10000"/>
          </a:bodyPr>
          <a:lstStyle/>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Psychiatrist Database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Management System provides the benefits of streamlined operations, enhanced administration &amp; control, superior patient care, strict cost control and improved profitability. </a:t>
            </a:r>
          </a:p>
          <a:p>
            <a:pPr algn="just" fontAlgn="base">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PDMS is powerful, flexible, and easy to use and is designed and developed to deliver real conceivable benefits to patients and doctors. More importantly it is backed by reliable and dependable support.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‘Psychiatrist Database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Management System’ is based on the database, object oriented and networking techniques. As there are many areas where we keep the records in database for which we are using MY SQL software which is one of the best and the easiest software to keep our information. This project uses HTML and CSS as the front-end software has connectivity with MY SQL.</a:t>
            </a:r>
          </a:p>
          <a:p>
            <a:pPr algn="just" fontAlgn="base">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Psychiatrist Database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Management System is custom built to meet the specific requirement of the mid and large size hospitals across the globe. All the required modules and features have been particularly built to just fit in to your requirement. </a:t>
            </a:r>
          </a:p>
          <a:p>
            <a:pPr algn="just" fontAlgn="base">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Not stopping only to this but they are highly satisfied and appreciating. Entire application is web based and built on 3 tier architecture using the latest technologies. The sound database of the application makes it more users friendly and expandable. The package is highly customizable and can be modified as per the needs and requirements of our clients.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9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F2D2-39D3-4ADE-89FB-F8CE9B5389E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Aim and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6149B-9DC9-4ADF-A28D-9C89D93097CC}"/>
              </a:ext>
            </a:extLst>
          </p:cNvPr>
          <p:cNvSpPr>
            <a:spLocks noGrp="1"/>
          </p:cNvSpPr>
          <p:nvPr>
            <p:ph idx="1"/>
          </p:nvPr>
        </p:nvSpPr>
        <p:spPr/>
        <p:txBody>
          <a:bodyPr vert="horz" lIns="0" tIns="45720" rIns="0" bIns="45720" rtlCol="0" anchor="t">
            <a:normAutofit lnSpcReduction="10000"/>
          </a:bodyPr>
          <a:lstStyle/>
          <a:p>
            <a:pPr algn="just"/>
            <a:r>
              <a:rPr lang="en-US" dirty="0">
                <a:latin typeface="Times New Roman"/>
                <a:cs typeface="Times New Roman"/>
              </a:rPr>
              <a:t>Aim:-</a:t>
            </a:r>
          </a:p>
          <a:p>
            <a:pPr algn="just"/>
            <a:r>
              <a:rPr lang="en-US" sz="1800" dirty="0">
                <a:solidFill>
                  <a:srgbClr val="000000"/>
                </a:solidFill>
                <a:effectLst/>
                <a:latin typeface="Times New Roman"/>
                <a:ea typeface="Times New Roman" panose="02020603050405020304" pitchFamily="18" charset="0"/>
                <a:cs typeface="Times New Roman"/>
              </a:rPr>
              <a:t>1. Specifying the Application and various components of the Architecture.</a:t>
            </a:r>
            <a:endParaRPr lang="en-IN" sz="1800" dirty="0">
              <a:effectLst/>
              <a:latin typeface="Times New Roman"/>
              <a:ea typeface="Calibri" panose="020F0502020204030204" pitchFamily="34" charset="0"/>
              <a:cs typeface="Times New Roman"/>
            </a:endParaRPr>
          </a:p>
          <a:p>
            <a:pPr algn="just" fontAlgn="base"/>
            <a:r>
              <a:rPr lang="en-US" sz="1800" dirty="0">
                <a:solidFill>
                  <a:srgbClr val="000000"/>
                </a:solidFill>
                <a:effectLst/>
                <a:latin typeface="Times New Roman"/>
                <a:ea typeface="Times New Roman" panose="02020603050405020304" pitchFamily="18" charset="0"/>
                <a:cs typeface="Times New Roman"/>
              </a:rPr>
              <a:t>2. Specifying the bindings between the tasks and the resources either manually or by the design</a:t>
            </a:r>
            <a:endParaRPr lang="en-IN" sz="1800" dirty="0">
              <a:effectLst/>
              <a:latin typeface="Times New Roman"/>
              <a:ea typeface="Calibri" panose="020F0502020204030204" pitchFamily="34" charset="0"/>
              <a:cs typeface="Times New Roman"/>
            </a:endParaRPr>
          </a:p>
          <a:p>
            <a:pPr algn="just" fontAlgn="base"/>
            <a:r>
              <a:rPr lang="en-US" sz="1800" dirty="0">
                <a:solidFill>
                  <a:srgbClr val="000000"/>
                </a:solidFill>
                <a:effectLst/>
                <a:latin typeface="Times New Roman"/>
                <a:ea typeface="Times New Roman" panose="02020603050405020304" pitchFamily="18" charset="0"/>
                <a:cs typeface="Times New Roman"/>
              </a:rPr>
              <a:t>Tools.</a:t>
            </a:r>
            <a:endParaRPr lang="en-IN" sz="1800" dirty="0">
              <a:effectLst/>
              <a:latin typeface="Times New Roman"/>
              <a:ea typeface="Calibri" panose="020F0502020204030204" pitchFamily="34" charset="0"/>
              <a:cs typeface="Times New Roman"/>
            </a:endParaRPr>
          </a:p>
          <a:p>
            <a:pPr algn="just" fontAlgn="base"/>
            <a:r>
              <a:rPr lang="en-US" sz="1800" dirty="0">
                <a:solidFill>
                  <a:srgbClr val="000000"/>
                </a:solidFill>
                <a:effectLst/>
                <a:latin typeface="Times New Roman"/>
                <a:ea typeface="Times New Roman" panose="02020603050405020304" pitchFamily="18" charset="0"/>
                <a:cs typeface="Times New Roman"/>
              </a:rPr>
              <a:t>3. Specifying the port interconnections between the resources.</a:t>
            </a:r>
          </a:p>
          <a:p>
            <a:pPr algn="just" fontAlgn="base"/>
            <a:r>
              <a:rPr lang="en-US" sz="1800" dirty="0">
                <a:solidFill>
                  <a:srgbClr val="000000"/>
                </a:solidFill>
                <a:latin typeface="Times New Roman"/>
                <a:ea typeface="Calibri" panose="020F0502020204030204" pitchFamily="34" charset="0"/>
                <a:cs typeface="Times New Roman"/>
              </a:rPr>
              <a:t>Objective:-</a:t>
            </a:r>
          </a:p>
          <a:p>
            <a:pPr algn="just" fontAlgn="base"/>
            <a:r>
              <a:rPr lang="en-US" sz="1800" dirty="0">
                <a:latin typeface="Times New Roman"/>
                <a:ea typeface="+mn-lt"/>
                <a:cs typeface="+mn-lt"/>
              </a:rPr>
              <a:t>1) Convenience</a:t>
            </a:r>
            <a:endParaRPr lang="en-IN" sz="1800" dirty="0">
              <a:latin typeface="Times New Roman"/>
              <a:ea typeface="+mn-lt"/>
              <a:cs typeface="+mn-lt"/>
            </a:endParaRPr>
          </a:p>
          <a:p>
            <a:pPr algn="just"/>
            <a:r>
              <a:rPr lang="en-US" sz="1800" dirty="0">
                <a:latin typeface="Times New Roman"/>
                <a:ea typeface="+mn-lt"/>
                <a:cs typeface="+mn-lt"/>
              </a:rPr>
              <a:t>2) Types of doctors</a:t>
            </a:r>
            <a:endParaRPr lang="en-IN" sz="1800" dirty="0">
              <a:latin typeface="Times New Roman"/>
              <a:ea typeface="+mn-lt"/>
              <a:cs typeface="+mn-lt"/>
            </a:endParaRPr>
          </a:p>
          <a:p>
            <a:pPr algn="just"/>
            <a:r>
              <a:rPr lang="en-US" sz="1800" dirty="0">
                <a:latin typeface="Times New Roman"/>
                <a:ea typeface="+mn-lt"/>
                <a:cs typeface="+mn-lt"/>
              </a:rPr>
              <a:t>3) Availability of doctors</a:t>
            </a:r>
            <a:endParaRPr lang="en-IN" sz="1800" dirty="0">
              <a:latin typeface="Times New Roman"/>
              <a:ea typeface="+mn-lt"/>
              <a:cs typeface="+mn-lt"/>
            </a:endParaRPr>
          </a:p>
          <a:p>
            <a:pPr algn="just"/>
            <a:r>
              <a:rPr lang="en-US" sz="1800" dirty="0">
                <a:latin typeface="Times New Roman"/>
                <a:ea typeface="+mn-lt"/>
                <a:cs typeface="+mn-lt"/>
              </a:rPr>
              <a:t>4) Crowd control</a:t>
            </a:r>
            <a:endParaRPr lang="en-IN" sz="1800" dirty="0">
              <a:latin typeface="Times New Roman"/>
              <a:ea typeface="+mn-lt"/>
              <a:cs typeface="+mn-lt"/>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232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B2A7-4DC6-43FC-A052-7AEDD00D9754}"/>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SYSTEM ARCHITECTURE DIAGRAM </a:t>
            </a:r>
            <a:br>
              <a:rPr lang="en-US" dirty="0"/>
            </a:br>
            <a:endParaRPr lang="en-IN" dirty="0"/>
          </a:p>
        </p:txBody>
      </p:sp>
      <p:pic>
        <p:nvPicPr>
          <p:cNvPr id="10" name="Content Placeholder 9">
            <a:extLst>
              <a:ext uri="{FF2B5EF4-FFF2-40B4-BE49-F238E27FC236}">
                <a16:creationId xmlns:a16="http://schemas.microsoft.com/office/drawing/2014/main" id="{E97DBA35-3535-430F-ADC3-E902E8D3057B}"/>
              </a:ext>
            </a:extLst>
          </p:cNvPr>
          <p:cNvPicPr>
            <a:picLocks noGrp="1" noChangeAspect="1"/>
          </p:cNvPicPr>
          <p:nvPr>
            <p:ph idx="1"/>
          </p:nvPr>
        </p:nvPicPr>
        <p:blipFill>
          <a:blip r:embed="rId2"/>
          <a:stretch>
            <a:fillRect/>
          </a:stretch>
        </p:blipFill>
        <p:spPr bwMode="auto">
          <a:xfrm>
            <a:off x="2669981" y="1846263"/>
            <a:ext cx="691236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4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02DB-1013-404B-8C97-37AAE956A8F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TABLE LIST</a:t>
            </a:r>
            <a:br>
              <a:rPr lang="en-US" dirty="0"/>
            </a:br>
            <a:endParaRPr lang="en-IN" dirty="0"/>
          </a:p>
        </p:txBody>
      </p:sp>
      <p:sp>
        <p:nvSpPr>
          <p:cNvPr id="3" name="Content Placeholder 2">
            <a:extLst>
              <a:ext uri="{FF2B5EF4-FFF2-40B4-BE49-F238E27FC236}">
                <a16:creationId xmlns:a16="http://schemas.microsoft.com/office/drawing/2014/main" id="{B2D178C5-DB8C-4FE9-BE7A-4C0D434E75B1}"/>
              </a:ext>
            </a:extLst>
          </p:cNvPr>
          <p:cNvSpPr>
            <a:spLocks noGrp="1"/>
          </p:cNvSpPr>
          <p:nvPr>
            <p:ph idx="1"/>
          </p:nvPr>
        </p:nvSpPr>
        <p:spPr/>
        <p:txBody>
          <a:bodyPr vert="horz" lIns="0" tIns="45720" rIns="0" bIns="45720" rtlCol="0" anchor="t">
            <a:normAutofit/>
          </a:bodyPr>
          <a:lstStyle/>
          <a:p>
            <a:r>
              <a:rPr lang="en-IN" dirty="0">
                <a:latin typeface="Times New Roman"/>
                <a:cs typeface="Calibri"/>
              </a:rPr>
              <a:t>Doctors (did, email, doctor name, dept)</a:t>
            </a:r>
          </a:p>
          <a:p>
            <a:r>
              <a:rPr lang="en-IN" dirty="0">
                <a:latin typeface="Times New Roman"/>
                <a:cs typeface="Calibri"/>
              </a:rPr>
              <a:t>Patients(</a:t>
            </a:r>
            <a:r>
              <a:rPr lang="en-IN" dirty="0" err="1">
                <a:latin typeface="Times New Roman"/>
                <a:cs typeface="Calibri"/>
              </a:rPr>
              <a:t>pid</a:t>
            </a:r>
            <a:r>
              <a:rPr lang="en-IN" dirty="0">
                <a:latin typeface="Times New Roman"/>
                <a:cs typeface="Calibri"/>
              </a:rPr>
              <a:t>, email, name, gender, dept, number, date, time, slot, disease)</a:t>
            </a:r>
          </a:p>
          <a:p>
            <a:r>
              <a:rPr lang="en-IN" dirty="0">
                <a:latin typeface="Times New Roman"/>
                <a:cs typeface="Calibri"/>
              </a:rPr>
              <a:t>Test(id, name, email)</a:t>
            </a:r>
          </a:p>
          <a:p>
            <a:r>
              <a:rPr lang="en-IN" dirty="0">
                <a:latin typeface="Times New Roman"/>
                <a:cs typeface="Calibri"/>
              </a:rPr>
              <a:t>Feedback(</a:t>
            </a:r>
            <a:r>
              <a:rPr lang="en-IN" dirty="0" err="1">
                <a:latin typeface="Times New Roman"/>
                <a:cs typeface="Calibri" panose="020F0502020204030204"/>
              </a:rPr>
              <a:t>pid</a:t>
            </a:r>
            <a:r>
              <a:rPr lang="en-IN" dirty="0">
                <a:latin typeface="Times New Roman"/>
                <a:cs typeface="Calibri" panose="020F0502020204030204"/>
              </a:rPr>
              <a:t>, did email, feedback)</a:t>
            </a:r>
          </a:p>
          <a:p>
            <a:r>
              <a:rPr lang="en-IN" dirty="0">
                <a:latin typeface="Times New Roman"/>
                <a:cs typeface="Calibri" panose="020F0502020204030204"/>
              </a:rPr>
              <a:t>User(id, username, </a:t>
            </a:r>
            <a:r>
              <a:rPr lang="en-IN" dirty="0" err="1">
                <a:latin typeface="Times New Roman"/>
                <a:cs typeface="Calibri" panose="020F0502020204030204"/>
              </a:rPr>
              <a:t>usertype</a:t>
            </a:r>
            <a:r>
              <a:rPr lang="en-IN" dirty="0">
                <a:latin typeface="Times New Roman"/>
                <a:cs typeface="Calibri" panose="020F0502020204030204"/>
              </a:rPr>
              <a:t>, email, password)</a:t>
            </a:r>
          </a:p>
        </p:txBody>
      </p:sp>
    </p:spTree>
    <p:extLst>
      <p:ext uri="{BB962C8B-B14F-4D97-AF65-F5344CB8AC3E}">
        <p14:creationId xmlns:p14="http://schemas.microsoft.com/office/powerpoint/2010/main" val="209147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0F86-8291-48F2-A2AA-8268107F95B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ER DIAGRAM</a:t>
            </a:r>
            <a:br>
              <a:rPr lang="en-US" dirty="0"/>
            </a:br>
            <a:endParaRPr lang="en-IN" dirty="0"/>
          </a:p>
        </p:txBody>
      </p:sp>
      <p:pic>
        <p:nvPicPr>
          <p:cNvPr id="6" name="Picture 6" descr="Diagram&#10;&#10;Description automatically generated">
            <a:extLst>
              <a:ext uri="{FF2B5EF4-FFF2-40B4-BE49-F238E27FC236}">
                <a16:creationId xmlns:a16="http://schemas.microsoft.com/office/drawing/2014/main" id="{72B7BABE-2316-4897-B129-5D740E09222A}"/>
              </a:ext>
            </a:extLst>
          </p:cNvPr>
          <p:cNvPicPr>
            <a:picLocks noGrp="1" noChangeAspect="1"/>
          </p:cNvPicPr>
          <p:nvPr>
            <p:ph idx="1"/>
          </p:nvPr>
        </p:nvPicPr>
        <p:blipFill>
          <a:blip r:embed="rId2"/>
          <a:stretch>
            <a:fillRect/>
          </a:stretch>
        </p:blipFill>
        <p:spPr>
          <a:xfrm>
            <a:off x="3456312" y="1845734"/>
            <a:ext cx="5340335" cy="4023360"/>
          </a:xfrm>
        </p:spPr>
      </p:pic>
    </p:spTree>
    <p:extLst>
      <p:ext uri="{BB962C8B-B14F-4D97-AF65-F5344CB8AC3E}">
        <p14:creationId xmlns:p14="http://schemas.microsoft.com/office/powerpoint/2010/main" val="199633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6835-1994-4813-9531-65B2E69C5C3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SCHEMA DIAGRAM</a:t>
            </a:r>
            <a:br>
              <a:rPr lang="en-US" dirty="0"/>
            </a:br>
            <a:endParaRPr lang="en-IN" dirty="0"/>
          </a:p>
        </p:txBody>
      </p:sp>
      <p:pic>
        <p:nvPicPr>
          <p:cNvPr id="6" name="Content Placeholder 5">
            <a:extLst>
              <a:ext uri="{FF2B5EF4-FFF2-40B4-BE49-F238E27FC236}">
                <a16:creationId xmlns:a16="http://schemas.microsoft.com/office/drawing/2014/main" id="{B689C4CE-9E83-4177-89D7-7212027B85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7601" y="1846263"/>
            <a:ext cx="4717123" cy="4022725"/>
          </a:xfrm>
          <a:prstGeom prst="rect">
            <a:avLst/>
          </a:prstGeom>
          <a:noFill/>
          <a:ln>
            <a:noFill/>
          </a:ln>
        </p:spPr>
      </p:pic>
    </p:spTree>
    <p:extLst>
      <p:ext uri="{BB962C8B-B14F-4D97-AF65-F5344CB8AC3E}">
        <p14:creationId xmlns:p14="http://schemas.microsoft.com/office/powerpoint/2010/main" val="3994426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454</TotalTime>
  <Words>760</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PowerPoint Presentation</vt:lpstr>
      <vt:lpstr>AGENDA</vt:lpstr>
      <vt:lpstr>Introduction</vt:lpstr>
      <vt:lpstr>Abstract </vt:lpstr>
      <vt:lpstr>Aim and Objective</vt:lpstr>
      <vt:lpstr>SYSTEM ARCHITECTURE DIAGRAM  </vt:lpstr>
      <vt:lpstr>TABLE LIST </vt:lpstr>
      <vt:lpstr>ER DIAGRAM </vt:lpstr>
      <vt:lpstr>SCHEMA DIAGRAM </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retail database management system</dc:title>
  <dc:creator>Veluru</dc:creator>
  <cp:lastModifiedBy>aditi saxena</cp:lastModifiedBy>
  <cp:revision>79</cp:revision>
  <dcterms:created xsi:type="dcterms:W3CDTF">2020-12-21T02:30:18Z</dcterms:created>
  <dcterms:modified xsi:type="dcterms:W3CDTF">2022-02-04T15:19:40Z</dcterms:modified>
</cp:coreProperties>
</file>