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843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373981"/>
            <a:ext cx="7477601" cy="1666399"/>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Introduction to NPS Surveys</a:t>
            </a:r>
            <a:endParaRPr lang="en-US" sz="5249" dirty="0"/>
          </a:p>
        </p:txBody>
      </p:sp>
      <p:sp>
        <p:nvSpPr>
          <p:cNvPr id="6" name="Text 3"/>
          <p:cNvSpPr/>
          <p:nvPr/>
        </p:nvSpPr>
        <p:spPr>
          <a:xfrm>
            <a:off x="6319599" y="3373636"/>
            <a:ext cx="7477601" cy="284321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NPS (Net Promoter Score) surveys are a powerful tool for gathering feedback and measuring customer loyalty. They consist of a single question that asks customers how likely they are to recommend a company, product, or service to a friend or colleague. This type of survey provides valuable insights into customer satisfaction and can help identify areas for improvement. Utilizing customized NPS surveys can yield even more valuable data, as they can be tailored to the specific needs and objectives of your business.</a:t>
            </a:r>
            <a:endParaRPr lang="en-US" sz="1750" dirty="0"/>
          </a:p>
        </p:txBody>
      </p:sp>
      <p:sp>
        <p:nvSpPr>
          <p:cNvPr id="7" name="Shape 4"/>
          <p:cNvSpPr/>
          <p:nvPr/>
        </p:nvSpPr>
        <p:spPr>
          <a:xfrm>
            <a:off x="6319599" y="6483429"/>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466761"/>
            <a:ext cx="4541520" cy="388858"/>
          </a:xfrm>
          <a:prstGeom prst="rect">
            <a:avLst/>
          </a:prstGeom>
          <a:noFill/>
          <a:ln/>
        </p:spPr>
        <p:txBody>
          <a:bodyPr wrap="none" rtlCol="0" anchor="t"/>
          <a:lstStyle/>
          <a:p>
            <a:pPr marL="0" indent="0" algn="l">
              <a:lnSpc>
                <a:spcPts val="3062"/>
              </a:lnSpc>
              <a:buNone/>
            </a:pPr>
            <a:r>
              <a:rPr lang="en-US" sz="2187" b="1" dirty="0">
                <a:solidFill>
                  <a:srgbClr val="C9C2C0"/>
                </a:solidFill>
                <a:latin typeface="Gelasio" pitchFamily="34" charset="0"/>
                <a:ea typeface="Gelasio" pitchFamily="34" charset="-122"/>
                <a:cs typeface="Gelasio" pitchFamily="34" charset="-120"/>
              </a:rPr>
              <a:t>by </a:t>
            </a:r>
            <a:r>
              <a:rPr lang="en-US" sz="2187" b="1" dirty="0" smtClean="0">
                <a:solidFill>
                  <a:srgbClr val="C9C2C0"/>
                </a:solidFill>
                <a:latin typeface="Gelasio" pitchFamily="34" charset="0"/>
                <a:ea typeface="Gelasio" pitchFamily="34" charset="-122"/>
                <a:cs typeface="Gelasio" pitchFamily="34" charset="-120"/>
              </a:rPr>
              <a:t>Team </a:t>
            </a:r>
            <a:r>
              <a:rPr lang="en-US" sz="2187" b="1" dirty="0" err="1" smtClean="0">
                <a:solidFill>
                  <a:srgbClr val="C9C2C0"/>
                </a:solidFill>
                <a:latin typeface="Gelasio" pitchFamily="34" charset="0"/>
                <a:ea typeface="Gelasio" pitchFamily="34" charset="-122"/>
                <a:cs typeface="Gelasio" pitchFamily="34" charset="-120"/>
              </a:rPr>
              <a:t>IITn’s</a:t>
            </a:r>
            <a:endParaRPr lang="en-US" sz="2187" dirty="0"/>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99862" y="758071"/>
            <a:ext cx="9373076" cy="1333024"/>
          </a:xfrm>
          <a:prstGeom prst="rect">
            <a:avLst/>
          </a:prstGeom>
          <a:noFill/>
          <a:ln/>
        </p:spPr>
        <p:txBody>
          <a:bodyPr wrap="square" rtlCol="0" anchor="t"/>
          <a:lstStyle/>
          <a:p>
            <a:pPr marL="0" indent="0">
              <a:lnSpc>
                <a:spcPts val="5249"/>
              </a:lnSpc>
              <a:buNone/>
            </a:pPr>
            <a:r>
              <a:rPr lang="en-US" sz="4199" dirty="0">
                <a:solidFill>
                  <a:srgbClr val="EBCCBB"/>
                </a:solidFill>
                <a:latin typeface="Gelasio" pitchFamily="34" charset="0"/>
                <a:ea typeface="Gelasio" pitchFamily="34" charset="-122"/>
                <a:cs typeface="Gelasio" pitchFamily="34" charset="-120"/>
              </a:rPr>
              <a:t>Importance of Customized NPS Surveys</a:t>
            </a:r>
            <a:endParaRPr lang="en-US" sz="4199" dirty="0"/>
          </a:p>
        </p:txBody>
      </p:sp>
      <p:sp>
        <p:nvSpPr>
          <p:cNvPr id="6" name="Shape 3"/>
          <p:cNvSpPr/>
          <p:nvPr/>
        </p:nvSpPr>
        <p:spPr>
          <a:xfrm>
            <a:off x="799862" y="2411016"/>
            <a:ext cx="4579977" cy="2935605"/>
          </a:xfrm>
          <a:prstGeom prst="roundRect">
            <a:avLst>
              <a:gd name="adj" fmla="val 4360"/>
            </a:avLst>
          </a:prstGeom>
          <a:solidFill>
            <a:srgbClr val="343131"/>
          </a:solidFill>
          <a:ln/>
        </p:spPr>
      </p:sp>
      <p:sp>
        <p:nvSpPr>
          <p:cNvPr id="7" name="Text 4"/>
          <p:cNvSpPr/>
          <p:nvPr/>
        </p:nvSpPr>
        <p:spPr>
          <a:xfrm>
            <a:off x="1013103" y="2624257"/>
            <a:ext cx="2453640" cy="333137"/>
          </a:xfrm>
          <a:prstGeom prst="rect">
            <a:avLst/>
          </a:prstGeom>
          <a:noFill/>
          <a:ln/>
        </p:spPr>
        <p:txBody>
          <a:bodyPr wrap="none" rtlCol="0" anchor="t"/>
          <a:lstStyle/>
          <a:p>
            <a:pPr marL="0" indent="0">
              <a:lnSpc>
                <a:spcPts val="2624"/>
              </a:lnSpc>
              <a:buNone/>
            </a:pPr>
            <a:r>
              <a:rPr lang="en-US" sz="2100" dirty="0">
                <a:solidFill>
                  <a:srgbClr val="EBCCBB"/>
                </a:solidFill>
                <a:latin typeface="Gelasio" pitchFamily="34" charset="0"/>
                <a:ea typeface="Gelasio" pitchFamily="34" charset="-122"/>
                <a:cs typeface="Gelasio" pitchFamily="34" charset="-120"/>
              </a:rPr>
              <a:t>Enhanced Relevance</a:t>
            </a:r>
            <a:endParaRPr lang="en-US" sz="2100" dirty="0"/>
          </a:p>
        </p:txBody>
      </p:sp>
      <p:sp>
        <p:nvSpPr>
          <p:cNvPr id="8" name="Text 5"/>
          <p:cNvSpPr/>
          <p:nvPr/>
        </p:nvSpPr>
        <p:spPr>
          <a:xfrm>
            <a:off x="1013103" y="3085267"/>
            <a:ext cx="4153495" cy="2048113"/>
          </a:xfrm>
          <a:prstGeom prst="rect">
            <a:avLst/>
          </a:prstGeom>
          <a:noFill/>
          <a:ln/>
        </p:spPr>
        <p:txBody>
          <a:bodyPr wrap="square" rtlCol="0" anchor="t"/>
          <a:lstStyle/>
          <a:p>
            <a:pPr marL="0" indent="0">
              <a:lnSpc>
                <a:spcPts val="2687"/>
              </a:lnSpc>
              <a:buNone/>
            </a:pPr>
            <a:r>
              <a:rPr lang="en-US" sz="1680" dirty="0">
                <a:solidFill>
                  <a:srgbClr val="C9C2C0"/>
                </a:solidFill>
                <a:latin typeface="Gelasio" pitchFamily="34" charset="0"/>
                <a:ea typeface="Gelasio" pitchFamily="34" charset="-122"/>
                <a:cs typeface="Gelasio" pitchFamily="34" charset="-120"/>
              </a:rPr>
              <a:t>Customized NPS surveys allow organizations to tailor questions to specific customer segments or touchpoints. This ensures that the feedback received is highly relevant and actionable, leading to more effective decision-making.</a:t>
            </a:r>
            <a:endParaRPr lang="en-US" sz="1680" dirty="0"/>
          </a:p>
        </p:txBody>
      </p:sp>
      <p:sp>
        <p:nvSpPr>
          <p:cNvPr id="9" name="Shape 6"/>
          <p:cNvSpPr/>
          <p:nvPr/>
        </p:nvSpPr>
        <p:spPr>
          <a:xfrm>
            <a:off x="5593080" y="2411016"/>
            <a:ext cx="4579977" cy="2935605"/>
          </a:xfrm>
          <a:prstGeom prst="roundRect">
            <a:avLst>
              <a:gd name="adj" fmla="val 4360"/>
            </a:avLst>
          </a:prstGeom>
          <a:solidFill>
            <a:srgbClr val="343131"/>
          </a:solidFill>
          <a:ln/>
        </p:spPr>
      </p:sp>
      <p:sp>
        <p:nvSpPr>
          <p:cNvPr id="10" name="Text 7"/>
          <p:cNvSpPr/>
          <p:nvPr/>
        </p:nvSpPr>
        <p:spPr>
          <a:xfrm>
            <a:off x="5806321" y="2624257"/>
            <a:ext cx="2133005" cy="333137"/>
          </a:xfrm>
          <a:prstGeom prst="rect">
            <a:avLst/>
          </a:prstGeom>
          <a:noFill/>
          <a:ln/>
        </p:spPr>
        <p:txBody>
          <a:bodyPr wrap="none" rtlCol="0" anchor="t"/>
          <a:lstStyle/>
          <a:p>
            <a:pPr marL="0" indent="0">
              <a:lnSpc>
                <a:spcPts val="2624"/>
              </a:lnSpc>
              <a:buNone/>
            </a:pPr>
            <a:r>
              <a:rPr lang="en-US" sz="2100" dirty="0">
                <a:solidFill>
                  <a:srgbClr val="EBCCBB"/>
                </a:solidFill>
                <a:latin typeface="Gelasio" pitchFamily="34" charset="0"/>
                <a:ea typeface="Gelasio" pitchFamily="34" charset="-122"/>
                <a:cs typeface="Gelasio" pitchFamily="34" charset="-120"/>
              </a:rPr>
              <a:t>Deeper Insights</a:t>
            </a:r>
            <a:endParaRPr lang="en-US" sz="2100" dirty="0"/>
          </a:p>
        </p:txBody>
      </p:sp>
      <p:sp>
        <p:nvSpPr>
          <p:cNvPr id="11" name="Text 8"/>
          <p:cNvSpPr/>
          <p:nvPr/>
        </p:nvSpPr>
        <p:spPr>
          <a:xfrm>
            <a:off x="5806321" y="3085267"/>
            <a:ext cx="4153495" cy="2048113"/>
          </a:xfrm>
          <a:prstGeom prst="rect">
            <a:avLst/>
          </a:prstGeom>
          <a:noFill/>
          <a:ln/>
        </p:spPr>
        <p:txBody>
          <a:bodyPr wrap="square" rtlCol="0" anchor="t"/>
          <a:lstStyle/>
          <a:p>
            <a:pPr marL="0" indent="0">
              <a:lnSpc>
                <a:spcPts val="2687"/>
              </a:lnSpc>
              <a:buNone/>
            </a:pPr>
            <a:r>
              <a:rPr lang="en-US" sz="1680" dirty="0">
                <a:solidFill>
                  <a:srgbClr val="C9C2C0"/>
                </a:solidFill>
                <a:latin typeface="Gelasio" pitchFamily="34" charset="0"/>
                <a:ea typeface="Gelasio" pitchFamily="34" charset="-122"/>
                <a:cs typeface="Gelasio" pitchFamily="34" charset="-120"/>
              </a:rPr>
              <a:t>By customizing survey questions, businesses can gain deeper insights into customer preferences, pain points, and overall sentiment. This detailed feedback can be invaluable for fine-tuning products, services, and overall customer experience.</a:t>
            </a:r>
            <a:endParaRPr lang="en-US" sz="1680" dirty="0"/>
          </a:p>
        </p:txBody>
      </p:sp>
      <p:sp>
        <p:nvSpPr>
          <p:cNvPr id="12" name="Shape 9"/>
          <p:cNvSpPr/>
          <p:nvPr/>
        </p:nvSpPr>
        <p:spPr>
          <a:xfrm>
            <a:off x="799862" y="5559862"/>
            <a:ext cx="9373076" cy="1911548"/>
          </a:xfrm>
          <a:prstGeom prst="roundRect">
            <a:avLst>
              <a:gd name="adj" fmla="val 6695"/>
            </a:avLst>
          </a:prstGeom>
          <a:solidFill>
            <a:srgbClr val="343131"/>
          </a:solidFill>
          <a:ln/>
        </p:spPr>
      </p:sp>
      <p:sp>
        <p:nvSpPr>
          <p:cNvPr id="13" name="Text 10"/>
          <p:cNvSpPr/>
          <p:nvPr/>
        </p:nvSpPr>
        <p:spPr>
          <a:xfrm>
            <a:off x="1013103" y="5773103"/>
            <a:ext cx="2712720" cy="333137"/>
          </a:xfrm>
          <a:prstGeom prst="rect">
            <a:avLst/>
          </a:prstGeom>
          <a:noFill/>
          <a:ln/>
        </p:spPr>
        <p:txBody>
          <a:bodyPr wrap="none" rtlCol="0" anchor="t"/>
          <a:lstStyle/>
          <a:p>
            <a:pPr marL="0" indent="0">
              <a:lnSpc>
                <a:spcPts val="2624"/>
              </a:lnSpc>
              <a:buNone/>
            </a:pPr>
            <a:r>
              <a:rPr lang="en-US" sz="2100" dirty="0">
                <a:solidFill>
                  <a:srgbClr val="EBCCBB"/>
                </a:solidFill>
                <a:latin typeface="Gelasio" pitchFamily="34" charset="0"/>
                <a:ea typeface="Gelasio" pitchFamily="34" charset="-122"/>
                <a:cs typeface="Gelasio" pitchFamily="34" charset="-120"/>
              </a:rPr>
              <a:t>Improved Engagement</a:t>
            </a:r>
            <a:endParaRPr lang="en-US" sz="2100" dirty="0"/>
          </a:p>
        </p:txBody>
      </p:sp>
      <p:sp>
        <p:nvSpPr>
          <p:cNvPr id="14" name="Text 11"/>
          <p:cNvSpPr/>
          <p:nvPr/>
        </p:nvSpPr>
        <p:spPr>
          <a:xfrm>
            <a:off x="1013103" y="6234113"/>
            <a:ext cx="8946594" cy="1024057"/>
          </a:xfrm>
          <a:prstGeom prst="rect">
            <a:avLst/>
          </a:prstGeom>
          <a:noFill/>
          <a:ln/>
        </p:spPr>
        <p:txBody>
          <a:bodyPr wrap="square" rtlCol="0" anchor="t"/>
          <a:lstStyle/>
          <a:p>
            <a:pPr marL="0" indent="0">
              <a:lnSpc>
                <a:spcPts val="2687"/>
              </a:lnSpc>
              <a:buNone/>
            </a:pPr>
            <a:r>
              <a:rPr lang="en-US" sz="1680" dirty="0">
                <a:solidFill>
                  <a:srgbClr val="C9C2C0"/>
                </a:solidFill>
                <a:latin typeface="Gelasio" pitchFamily="34" charset="0"/>
                <a:ea typeface="Gelasio" pitchFamily="34" charset="-122"/>
                <a:cs typeface="Gelasio" pitchFamily="34" charset="-120"/>
              </a:rPr>
              <a:t>When customers feel that an NPS survey is tailored to their unique interactions with a company, they are more likely to engage and provide candid feedback. This can lead to a more comprehensive understanding of customer satisfaction and loyalty.</a:t>
            </a:r>
            <a:endParaRPr lang="en-US" sz="1680"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1016317" y="667583"/>
            <a:ext cx="8940165" cy="1176337"/>
          </a:xfrm>
          <a:prstGeom prst="rect">
            <a:avLst/>
          </a:prstGeom>
          <a:noFill/>
          <a:ln/>
        </p:spPr>
        <p:txBody>
          <a:bodyPr wrap="square" rtlCol="0" anchor="t"/>
          <a:lstStyle/>
          <a:p>
            <a:pPr marL="0" indent="0">
              <a:lnSpc>
                <a:spcPts val="4631"/>
              </a:lnSpc>
              <a:buNone/>
            </a:pPr>
            <a:r>
              <a:rPr lang="en-US" sz="3705" dirty="0">
                <a:solidFill>
                  <a:srgbClr val="EBCCBB"/>
                </a:solidFill>
                <a:latin typeface="Gelasio" pitchFamily="34" charset="0"/>
                <a:ea typeface="Gelasio" pitchFamily="34" charset="-122"/>
                <a:cs typeface="Gelasio" pitchFamily="34" charset="-120"/>
              </a:rPr>
              <a:t>Designing a Mechanism for Creating Customized NPS Surveys</a:t>
            </a:r>
            <a:endParaRPr lang="en-US" sz="3705" dirty="0"/>
          </a:p>
        </p:txBody>
      </p:sp>
      <p:sp>
        <p:nvSpPr>
          <p:cNvPr id="6" name="Shape 3"/>
          <p:cNvSpPr/>
          <p:nvPr/>
        </p:nvSpPr>
        <p:spPr>
          <a:xfrm>
            <a:off x="1279803" y="2126218"/>
            <a:ext cx="37624" cy="5435798"/>
          </a:xfrm>
          <a:prstGeom prst="rect">
            <a:avLst/>
          </a:prstGeom>
          <a:solidFill>
            <a:srgbClr val="343131"/>
          </a:solidFill>
          <a:ln/>
        </p:spPr>
      </p:sp>
      <p:sp>
        <p:nvSpPr>
          <p:cNvPr id="7" name="Shape 4"/>
          <p:cNvSpPr/>
          <p:nvPr/>
        </p:nvSpPr>
        <p:spPr>
          <a:xfrm>
            <a:off x="1510308" y="2466142"/>
            <a:ext cx="658654" cy="37624"/>
          </a:xfrm>
          <a:prstGeom prst="rect">
            <a:avLst/>
          </a:prstGeom>
          <a:solidFill>
            <a:srgbClr val="343131"/>
          </a:solidFill>
          <a:ln/>
        </p:spPr>
      </p:sp>
      <p:sp>
        <p:nvSpPr>
          <p:cNvPr id="8" name="Shape 5"/>
          <p:cNvSpPr/>
          <p:nvPr/>
        </p:nvSpPr>
        <p:spPr>
          <a:xfrm>
            <a:off x="1086922" y="2273260"/>
            <a:ext cx="423386" cy="423386"/>
          </a:xfrm>
          <a:prstGeom prst="roundRect">
            <a:avLst>
              <a:gd name="adj" fmla="val 26673"/>
            </a:avLst>
          </a:prstGeom>
          <a:solidFill>
            <a:srgbClr val="343131"/>
          </a:solidFill>
          <a:ln/>
        </p:spPr>
      </p:sp>
      <p:sp>
        <p:nvSpPr>
          <p:cNvPr id="9" name="Text 6"/>
          <p:cNvSpPr/>
          <p:nvPr/>
        </p:nvSpPr>
        <p:spPr>
          <a:xfrm>
            <a:off x="1237655" y="2308503"/>
            <a:ext cx="121920" cy="352782"/>
          </a:xfrm>
          <a:prstGeom prst="rect">
            <a:avLst/>
          </a:prstGeom>
          <a:noFill/>
          <a:ln/>
        </p:spPr>
        <p:txBody>
          <a:bodyPr wrap="none" rtlCol="0" anchor="t"/>
          <a:lstStyle/>
          <a:p>
            <a:pPr marL="0" indent="0" algn="ctr">
              <a:lnSpc>
                <a:spcPts val="2779"/>
              </a:lnSpc>
              <a:buNone/>
            </a:pPr>
            <a:r>
              <a:rPr lang="en-US" sz="2223" dirty="0">
                <a:solidFill>
                  <a:srgbClr val="EBCCBB"/>
                </a:solidFill>
                <a:latin typeface="Gelasio" pitchFamily="34" charset="0"/>
                <a:ea typeface="Gelasio" pitchFamily="34" charset="-122"/>
                <a:cs typeface="Gelasio" pitchFamily="34" charset="-120"/>
              </a:rPr>
              <a:t>1</a:t>
            </a:r>
            <a:endParaRPr lang="en-US" sz="2223" dirty="0"/>
          </a:p>
        </p:txBody>
      </p:sp>
      <p:sp>
        <p:nvSpPr>
          <p:cNvPr id="10" name="Text 7"/>
          <p:cNvSpPr/>
          <p:nvPr/>
        </p:nvSpPr>
        <p:spPr>
          <a:xfrm>
            <a:off x="2333744" y="2314337"/>
            <a:ext cx="2522220" cy="294084"/>
          </a:xfrm>
          <a:prstGeom prst="rect">
            <a:avLst/>
          </a:prstGeom>
          <a:noFill/>
          <a:ln/>
        </p:spPr>
        <p:txBody>
          <a:bodyPr wrap="none" rtlCol="0" anchor="t"/>
          <a:lstStyle/>
          <a:p>
            <a:pPr marL="0" indent="0" algn="l">
              <a:lnSpc>
                <a:spcPts val="2316"/>
              </a:lnSpc>
              <a:buNone/>
            </a:pPr>
            <a:r>
              <a:rPr lang="en-US" sz="1853" dirty="0">
                <a:solidFill>
                  <a:srgbClr val="EBCCBB"/>
                </a:solidFill>
                <a:latin typeface="Gelasio" pitchFamily="34" charset="0"/>
                <a:ea typeface="Gelasio" pitchFamily="34" charset="-122"/>
                <a:cs typeface="Gelasio" pitchFamily="34" charset="-120"/>
              </a:rPr>
              <a:t>Evaluation of Objectives</a:t>
            </a:r>
            <a:endParaRPr lang="en-US" sz="1853" dirty="0"/>
          </a:p>
        </p:txBody>
      </p:sp>
      <p:sp>
        <p:nvSpPr>
          <p:cNvPr id="11" name="Text 8"/>
          <p:cNvSpPr/>
          <p:nvPr/>
        </p:nvSpPr>
        <p:spPr>
          <a:xfrm>
            <a:off x="2333744" y="2721293"/>
            <a:ext cx="7622738" cy="903327"/>
          </a:xfrm>
          <a:prstGeom prst="rect">
            <a:avLst/>
          </a:prstGeom>
          <a:noFill/>
          <a:ln/>
        </p:spPr>
        <p:txBody>
          <a:bodyPr wrap="square" rtlCol="0" anchor="t"/>
          <a:lstStyle/>
          <a:p>
            <a:pPr marL="0" indent="0" algn="l">
              <a:lnSpc>
                <a:spcPts val="2371"/>
              </a:lnSpc>
              <a:buNone/>
            </a:pPr>
            <a:r>
              <a:rPr lang="en-US" sz="1482" dirty="0">
                <a:solidFill>
                  <a:srgbClr val="C9C2C0"/>
                </a:solidFill>
                <a:latin typeface="Gelasio" pitchFamily="34" charset="0"/>
                <a:ea typeface="Gelasio" pitchFamily="34" charset="-122"/>
                <a:cs typeface="Gelasio" pitchFamily="34" charset="-120"/>
              </a:rPr>
              <a:t>Initially, it's vital to evaluate the specific objectives and desired outcomes for the customized NPS surveys. This step involves defining the key metrics to be measured and the areas to be focused on.</a:t>
            </a:r>
            <a:endParaRPr lang="en-US" sz="1482" dirty="0"/>
          </a:p>
        </p:txBody>
      </p:sp>
      <p:sp>
        <p:nvSpPr>
          <p:cNvPr id="12" name="Shape 9"/>
          <p:cNvSpPr/>
          <p:nvPr/>
        </p:nvSpPr>
        <p:spPr>
          <a:xfrm>
            <a:off x="1510308" y="4340781"/>
            <a:ext cx="658654" cy="37624"/>
          </a:xfrm>
          <a:prstGeom prst="rect">
            <a:avLst/>
          </a:prstGeom>
          <a:solidFill>
            <a:srgbClr val="343131"/>
          </a:solidFill>
          <a:ln/>
        </p:spPr>
      </p:sp>
      <p:sp>
        <p:nvSpPr>
          <p:cNvPr id="13" name="Shape 10"/>
          <p:cNvSpPr/>
          <p:nvPr/>
        </p:nvSpPr>
        <p:spPr>
          <a:xfrm>
            <a:off x="1086922" y="4147899"/>
            <a:ext cx="423386" cy="423386"/>
          </a:xfrm>
          <a:prstGeom prst="roundRect">
            <a:avLst>
              <a:gd name="adj" fmla="val 26673"/>
            </a:avLst>
          </a:prstGeom>
          <a:solidFill>
            <a:srgbClr val="343131"/>
          </a:solidFill>
          <a:ln/>
        </p:spPr>
      </p:sp>
      <p:sp>
        <p:nvSpPr>
          <p:cNvPr id="14" name="Text 11"/>
          <p:cNvSpPr/>
          <p:nvPr/>
        </p:nvSpPr>
        <p:spPr>
          <a:xfrm>
            <a:off x="1218605" y="4183142"/>
            <a:ext cx="160020" cy="352782"/>
          </a:xfrm>
          <a:prstGeom prst="rect">
            <a:avLst/>
          </a:prstGeom>
          <a:noFill/>
          <a:ln/>
        </p:spPr>
        <p:txBody>
          <a:bodyPr wrap="none" rtlCol="0" anchor="t"/>
          <a:lstStyle/>
          <a:p>
            <a:pPr marL="0" indent="0" algn="ctr">
              <a:lnSpc>
                <a:spcPts val="2779"/>
              </a:lnSpc>
              <a:buNone/>
            </a:pPr>
            <a:r>
              <a:rPr lang="en-US" sz="2223" dirty="0">
                <a:solidFill>
                  <a:srgbClr val="EBCCBB"/>
                </a:solidFill>
                <a:latin typeface="Gelasio" pitchFamily="34" charset="0"/>
                <a:ea typeface="Gelasio" pitchFamily="34" charset="-122"/>
                <a:cs typeface="Gelasio" pitchFamily="34" charset="-120"/>
              </a:rPr>
              <a:t>2</a:t>
            </a:r>
            <a:endParaRPr lang="en-US" sz="2223" dirty="0"/>
          </a:p>
        </p:txBody>
      </p:sp>
      <p:sp>
        <p:nvSpPr>
          <p:cNvPr id="15" name="Text 12"/>
          <p:cNvSpPr/>
          <p:nvPr/>
        </p:nvSpPr>
        <p:spPr>
          <a:xfrm>
            <a:off x="2333744" y="4188976"/>
            <a:ext cx="2628900" cy="294084"/>
          </a:xfrm>
          <a:prstGeom prst="rect">
            <a:avLst/>
          </a:prstGeom>
          <a:noFill/>
          <a:ln/>
        </p:spPr>
        <p:txBody>
          <a:bodyPr wrap="none" rtlCol="0" anchor="t"/>
          <a:lstStyle/>
          <a:p>
            <a:pPr marL="0" indent="0" algn="l">
              <a:lnSpc>
                <a:spcPts val="2316"/>
              </a:lnSpc>
              <a:buNone/>
            </a:pPr>
            <a:r>
              <a:rPr lang="en-US" sz="1853" dirty="0">
                <a:solidFill>
                  <a:srgbClr val="EBCCBB"/>
                </a:solidFill>
                <a:latin typeface="Gelasio" pitchFamily="34" charset="0"/>
                <a:ea typeface="Gelasio" pitchFamily="34" charset="-122"/>
                <a:cs typeface="Gelasio" pitchFamily="34" charset="-120"/>
              </a:rPr>
              <a:t>Question Personalization</a:t>
            </a:r>
            <a:endParaRPr lang="en-US" sz="1853" dirty="0"/>
          </a:p>
        </p:txBody>
      </p:sp>
      <p:sp>
        <p:nvSpPr>
          <p:cNvPr id="16" name="Text 13"/>
          <p:cNvSpPr/>
          <p:nvPr/>
        </p:nvSpPr>
        <p:spPr>
          <a:xfrm>
            <a:off x="2333744" y="4595932"/>
            <a:ext cx="7622738" cy="903327"/>
          </a:xfrm>
          <a:prstGeom prst="rect">
            <a:avLst/>
          </a:prstGeom>
          <a:noFill/>
          <a:ln/>
        </p:spPr>
        <p:txBody>
          <a:bodyPr wrap="square" rtlCol="0" anchor="t"/>
          <a:lstStyle/>
          <a:p>
            <a:pPr marL="0" indent="0" algn="l">
              <a:lnSpc>
                <a:spcPts val="2371"/>
              </a:lnSpc>
              <a:buNone/>
            </a:pPr>
            <a:r>
              <a:rPr lang="en-US" sz="1482" dirty="0">
                <a:solidFill>
                  <a:srgbClr val="C9C2C0"/>
                </a:solidFill>
                <a:latin typeface="Gelasio" pitchFamily="34" charset="0"/>
                <a:ea typeface="Gelasio" pitchFamily="34" charset="-122"/>
                <a:cs typeface="Gelasio" pitchFamily="34" charset="-120"/>
              </a:rPr>
              <a:t>Designing the survey questions should involve tailoring them to resonate with the unique interactions and experiences of the target audience. Personalization can significantly improve the relevance and quality of responses.</a:t>
            </a:r>
            <a:endParaRPr lang="en-US" sz="1482" dirty="0"/>
          </a:p>
        </p:txBody>
      </p:sp>
      <p:sp>
        <p:nvSpPr>
          <p:cNvPr id="17" name="Shape 14"/>
          <p:cNvSpPr/>
          <p:nvPr/>
        </p:nvSpPr>
        <p:spPr>
          <a:xfrm>
            <a:off x="1510308" y="6215420"/>
            <a:ext cx="658654" cy="37624"/>
          </a:xfrm>
          <a:prstGeom prst="rect">
            <a:avLst/>
          </a:prstGeom>
          <a:solidFill>
            <a:srgbClr val="343131"/>
          </a:solidFill>
          <a:ln/>
        </p:spPr>
      </p:sp>
      <p:sp>
        <p:nvSpPr>
          <p:cNvPr id="18" name="Shape 15"/>
          <p:cNvSpPr/>
          <p:nvPr/>
        </p:nvSpPr>
        <p:spPr>
          <a:xfrm>
            <a:off x="1086922" y="6022538"/>
            <a:ext cx="423386" cy="423386"/>
          </a:xfrm>
          <a:prstGeom prst="roundRect">
            <a:avLst>
              <a:gd name="adj" fmla="val 26673"/>
            </a:avLst>
          </a:prstGeom>
          <a:solidFill>
            <a:srgbClr val="343131"/>
          </a:solidFill>
          <a:ln/>
        </p:spPr>
      </p:sp>
      <p:sp>
        <p:nvSpPr>
          <p:cNvPr id="19" name="Text 16"/>
          <p:cNvSpPr/>
          <p:nvPr/>
        </p:nvSpPr>
        <p:spPr>
          <a:xfrm>
            <a:off x="1222415" y="6057781"/>
            <a:ext cx="152400" cy="352782"/>
          </a:xfrm>
          <a:prstGeom prst="rect">
            <a:avLst/>
          </a:prstGeom>
          <a:noFill/>
          <a:ln/>
        </p:spPr>
        <p:txBody>
          <a:bodyPr wrap="none" rtlCol="0" anchor="t"/>
          <a:lstStyle/>
          <a:p>
            <a:pPr marL="0" indent="0" algn="ctr">
              <a:lnSpc>
                <a:spcPts val="2779"/>
              </a:lnSpc>
              <a:buNone/>
            </a:pPr>
            <a:r>
              <a:rPr lang="en-US" sz="2223" dirty="0">
                <a:solidFill>
                  <a:srgbClr val="EBCCBB"/>
                </a:solidFill>
                <a:latin typeface="Gelasio" pitchFamily="34" charset="0"/>
                <a:ea typeface="Gelasio" pitchFamily="34" charset="-122"/>
                <a:cs typeface="Gelasio" pitchFamily="34" charset="-120"/>
              </a:rPr>
              <a:t>3</a:t>
            </a:r>
            <a:endParaRPr lang="en-US" sz="2223" dirty="0"/>
          </a:p>
        </p:txBody>
      </p:sp>
      <p:sp>
        <p:nvSpPr>
          <p:cNvPr id="20" name="Text 17"/>
          <p:cNvSpPr/>
          <p:nvPr/>
        </p:nvSpPr>
        <p:spPr>
          <a:xfrm>
            <a:off x="2333744" y="6063615"/>
            <a:ext cx="2903220" cy="294084"/>
          </a:xfrm>
          <a:prstGeom prst="rect">
            <a:avLst/>
          </a:prstGeom>
          <a:noFill/>
          <a:ln/>
        </p:spPr>
        <p:txBody>
          <a:bodyPr wrap="none" rtlCol="0" anchor="t"/>
          <a:lstStyle/>
          <a:p>
            <a:pPr marL="0" indent="0" algn="l">
              <a:lnSpc>
                <a:spcPts val="2316"/>
              </a:lnSpc>
              <a:buNone/>
            </a:pPr>
            <a:r>
              <a:rPr lang="en-US" sz="1853" dirty="0">
                <a:solidFill>
                  <a:srgbClr val="EBCCBB"/>
                </a:solidFill>
                <a:latin typeface="Gelasio" pitchFamily="34" charset="0"/>
                <a:ea typeface="Gelasio" pitchFamily="34" charset="-122"/>
                <a:cs typeface="Gelasio" pitchFamily="34" charset="-120"/>
              </a:rPr>
              <a:t>Visual Design and Branding</a:t>
            </a:r>
            <a:endParaRPr lang="en-US" sz="1853" dirty="0"/>
          </a:p>
        </p:txBody>
      </p:sp>
      <p:sp>
        <p:nvSpPr>
          <p:cNvPr id="21" name="Text 18"/>
          <p:cNvSpPr/>
          <p:nvPr/>
        </p:nvSpPr>
        <p:spPr>
          <a:xfrm>
            <a:off x="2333744" y="6470571"/>
            <a:ext cx="7622738" cy="903327"/>
          </a:xfrm>
          <a:prstGeom prst="rect">
            <a:avLst/>
          </a:prstGeom>
          <a:noFill/>
          <a:ln/>
        </p:spPr>
        <p:txBody>
          <a:bodyPr wrap="square" rtlCol="0" anchor="t"/>
          <a:lstStyle/>
          <a:p>
            <a:pPr marL="0" indent="0" algn="l">
              <a:lnSpc>
                <a:spcPts val="2371"/>
              </a:lnSpc>
              <a:buNone/>
            </a:pPr>
            <a:r>
              <a:rPr lang="en-US" sz="1482" dirty="0">
                <a:solidFill>
                  <a:srgbClr val="C9C2C0"/>
                </a:solidFill>
                <a:latin typeface="Gelasio" pitchFamily="34" charset="0"/>
                <a:ea typeface="Gelasio" pitchFamily="34" charset="-122"/>
                <a:cs typeface="Gelasio" pitchFamily="34" charset="-120"/>
              </a:rPr>
              <a:t>Implementing consistent branding elements, visually appealing designs, and intuitive interfaces ensures that the customized NPS surveys reflect the organization's identity and maintain a professional image.</a:t>
            </a:r>
            <a:endParaRPr lang="en-US" sz="1482" dirty="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31029"/>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10972800" y="0"/>
            <a:ext cx="3657600" cy="8231029"/>
          </a:xfrm>
          <a:prstGeom prst="rect">
            <a:avLst/>
          </a:prstGeom>
        </p:spPr>
      </p:pic>
      <p:sp>
        <p:nvSpPr>
          <p:cNvPr id="5" name="Text 2"/>
          <p:cNvSpPr/>
          <p:nvPr/>
        </p:nvSpPr>
        <p:spPr>
          <a:xfrm>
            <a:off x="769144" y="563999"/>
            <a:ext cx="9434512" cy="1281827"/>
          </a:xfrm>
          <a:prstGeom prst="rect">
            <a:avLst/>
          </a:prstGeom>
          <a:noFill/>
          <a:ln/>
        </p:spPr>
        <p:txBody>
          <a:bodyPr wrap="square" rtlCol="0" anchor="t"/>
          <a:lstStyle/>
          <a:p>
            <a:pPr marL="0" indent="0">
              <a:lnSpc>
                <a:spcPts val="5047"/>
              </a:lnSpc>
              <a:buNone/>
            </a:pPr>
            <a:r>
              <a:rPr lang="en-US" sz="4038" dirty="0">
                <a:solidFill>
                  <a:srgbClr val="EBCCBB"/>
                </a:solidFill>
                <a:latin typeface="Gelasio" pitchFamily="34" charset="0"/>
                <a:ea typeface="Gelasio" pitchFamily="34" charset="-122"/>
                <a:cs typeface="Gelasio" pitchFamily="34" charset="-120"/>
              </a:rPr>
              <a:t>Setting Pre-Decided Intervals for Sending Out NPS Surveys</a:t>
            </a:r>
            <a:endParaRPr lang="en-US" sz="4038" dirty="0"/>
          </a:p>
        </p:txBody>
      </p:sp>
      <p:pic>
        <p:nvPicPr>
          <p:cNvPr id="6" name="Image 1" descr="preencoded.png"/>
          <p:cNvPicPr>
            <a:picLocks noChangeAspect="1"/>
          </p:cNvPicPr>
          <p:nvPr/>
        </p:nvPicPr>
        <p:blipFill>
          <a:blip r:embed="rId4"/>
          <a:stretch>
            <a:fillRect/>
          </a:stretch>
        </p:blipFill>
        <p:spPr>
          <a:xfrm>
            <a:off x="769144" y="2153483"/>
            <a:ext cx="1025485" cy="1837849"/>
          </a:xfrm>
          <a:prstGeom prst="rect">
            <a:avLst/>
          </a:prstGeom>
        </p:spPr>
      </p:pic>
      <p:sp>
        <p:nvSpPr>
          <p:cNvPr id="7" name="Text 3"/>
          <p:cNvSpPr/>
          <p:nvPr/>
        </p:nvSpPr>
        <p:spPr>
          <a:xfrm>
            <a:off x="2102287" y="2358509"/>
            <a:ext cx="2644140" cy="320397"/>
          </a:xfrm>
          <a:prstGeom prst="rect">
            <a:avLst/>
          </a:prstGeom>
          <a:noFill/>
          <a:ln/>
        </p:spPr>
        <p:txBody>
          <a:bodyPr wrap="none" rtlCol="0" anchor="t"/>
          <a:lstStyle/>
          <a:p>
            <a:pPr marL="0" indent="0" algn="l">
              <a:lnSpc>
                <a:spcPts val="2523"/>
              </a:lnSpc>
              <a:buNone/>
            </a:pPr>
            <a:r>
              <a:rPr lang="en-US" sz="2019" dirty="0">
                <a:solidFill>
                  <a:srgbClr val="EBCCBB"/>
                </a:solidFill>
                <a:latin typeface="Gelasio" pitchFamily="34" charset="0"/>
                <a:ea typeface="Gelasio" pitchFamily="34" charset="-122"/>
                <a:cs typeface="Gelasio" pitchFamily="34" charset="-120"/>
              </a:rPr>
              <a:t>Interval Determination</a:t>
            </a:r>
            <a:endParaRPr lang="en-US" sz="2019" dirty="0"/>
          </a:p>
        </p:txBody>
      </p:sp>
      <p:sp>
        <p:nvSpPr>
          <p:cNvPr id="8" name="Text 4"/>
          <p:cNvSpPr/>
          <p:nvPr/>
        </p:nvSpPr>
        <p:spPr>
          <a:xfrm>
            <a:off x="2102287" y="2801898"/>
            <a:ext cx="8101370" cy="984409"/>
          </a:xfrm>
          <a:prstGeom prst="rect">
            <a:avLst/>
          </a:prstGeom>
          <a:noFill/>
          <a:ln/>
        </p:spPr>
        <p:txBody>
          <a:bodyPr wrap="square" rtlCol="0" anchor="t"/>
          <a:lstStyle/>
          <a:p>
            <a:pPr marL="0" indent="0" algn="l">
              <a:lnSpc>
                <a:spcPts val="2584"/>
              </a:lnSpc>
              <a:buNone/>
            </a:pPr>
            <a:r>
              <a:rPr lang="en-US" sz="1615" dirty="0">
                <a:solidFill>
                  <a:srgbClr val="C9C2C0"/>
                </a:solidFill>
                <a:latin typeface="Gelasio" pitchFamily="34" charset="0"/>
                <a:ea typeface="Gelasio" pitchFamily="34" charset="-122"/>
                <a:cs typeface="Gelasio" pitchFamily="34" charset="-120"/>
              </a:rPr>
              <a:t>Determine the frequency at which the NPS survey will be sent out. Factors such as customer interaction frequency, product release cycles, or service touchpoints should be considered when setting the intervals.</a:t>
            </a:r>
            <a:endParaRPr lang="en-US" sz="1615" dirty="0"/>
          </a:p>
        </p:txBody>
      </p:sp>
      <p:pic>
        <p:nvPicPr>
          <p:cNvPr id="9" name="Image 2" descr="preencoded.png"/>
          <p:cNvPicPr>
            <a:picLocks noChangeAspect="1"/>
          </p:cNvPicPr>
          <p:nvPr/>
        </p:nvPicPr>
        <p:blipFill>
          <a:blip r:embed="rId5"/>
          <a:stretch>
            <a:fillRect/>
          </a:stretch>
        </p:blipFill>
        <p:spPr>
          <a:xfrm>
            <a:off x="769144" y="3991332"/>
            <a:ext cx="1025485" cy="1837849"/>
          </a:xfrm>
          <a:prstGeom prst="rect">
            <a:avLst/>
          </a:prstGeom>
        </p:spPr>
      </p:pic>
      <p:sp>
        <p:nvSpPr>
          <p:cNvPr id="10" name="Text 5"/>
          <p:cNvSpPr/>
          <p:nvPr/>
        </p:nvSpPr>
        <p:spPr>
          <a:xfrm>
            <a:off x="2102287" y="4196358"/>
            <a:ext cx="3284220" cy="320397"/>
          </a:xfrm>
          <a:prstGeom prst="rect">
            <a:avLst/>
          </a:prstGeom>
          <a:noFill/>
          <a:ln/>
        </p:spPr>
        <p:txBody>
          <a:bodyPr wrap="none" rtlCol="0" anchor="t"/>
          <a:lstStyle/>
          <a:p>
            <a:pPr marL="0" indent="0" algn="l">
              <a:lnSpc>
                <a:spcPts val="2523"/>
              </a:lnSpc>
              <a:buNone/>
            </a:pPr>
            <a:r>
              <a:rPr lang="en-US" sz="2019" dirty="0">
                <a:solidFill>
                  <a:srgbClr val="EBCCBB"/>
                </a:solidFill>
                <a:latin typeface="Gelasio" pitchFamily="34" charset="0"/>
                <a:ea typeface="Gelasio" pitchFamily="34" charset="-122"/>
                <a:cs typeface="Gelasio" pitchFamily="34" charset="-120"/>
              </a:rPr>
              <a:t>Automation Implementation</a:t>
            </a:r>
            <a:endParaRPr lang="en-US" sz="2019" dirty="0"/>
          </a:p>
        </p:txBody>
      </p:sp>
      <p:sp>
        <p:nvSpPr>
          <p:cNvPr id="11" name="Text 6"/>
          <p:cNvSpPr/>
          <p:nvPr/>
        </p:nvSpPr>
        <p:spPr>
          <a:xfrm>
            <a:off x="2102287" y="4639747"/>
            <a:ext cx="8101370" cy="984409"/>
          </a:xfrm>
          <a:prstGeom prst="rect">
            <a:avLst/>
          </a:prstGeom>
          <a:noFill/>
          <a:ln/>
        </p:spPr>
        <p:txBody>
          <a:bodyPr wrap="square" rtlCol="0" anchor="t"/>
          <a:lstStyle/>
          <a:p>
            <a:pPr marL="0" indent="0" algn="l">
              <a:lnSpc>
                <a:spcPts val="2584"/>
              </a:lnSpc>
              <a:buNone/>
            </a:pPr>
            <a:r>
              <a:rPr lang="en-US" sz="1615" dirty="0">
                <a:solidFill>
                  <a:srgbClr val="C9C2C0"/>
                </a:solidFill>
                <a:latin typeface="Gelasio" pitchFamily="34" charset="0"/>
                <a:ea typeface="Gelasio" pitchFamily="34" charset="-122"/>
                <a:cs typeface="Gelasio" pitchFamily="34" charset="-120"/>
              </a:rPr>
              <a:t>To streamline the process and ensure timely delivery, consider automating the sending of surveys at pre-decided intervals. Automation tools can help in scheduling, distribution, and data collection.</a:t>
            </a:r>
            <a:endParaRPr lang="en-US" sz="1615" dirty="0"/>
          </a:p>
        </p:txBody>
      </p:sp>
      <p:pic>
        <p:nvPicPr>
          <p:cNvPr id="12" name="Image 3" descr="preencoded.png"/>
          <p:cNvPicPr>
            <a:picLocks noChangeAspect="1"/>
          </p:cNvPicPr>
          <p:nvPr/>
        </p:nvPicPr>
        <p:blipFill>
          <a:blip r:embed="rId6"/>
          <a:stretch>
            <a:fillRect/>
          </a:stretch>
        </p:blipFill>
        <p:spPr>
          <a:xfrm>
            <a:off x="769144" y="5829181"/>
            <a:ext cx="1025485" cy="1837849"/>
          </a:xfrm>
          <a:prstGeom prst="rect">
            <a:avLst/>
          </a:prstGeom>
        </p:spPr>
      </p:pic>
      <p:sp>
        <p:nvSpPr>
          <p:cNvPr id="13" name="Text 7"/>
          <p:cNvSpPr/>
          <p:nvPr/>
        </p:nvSpPr>
        <p:spPr>
          <a:xfrm>
            <a:off x="2102287" y="6034207"/>
            <a:ext cx="2720340" cy="320397"/>
          </a:xfrm>
          <a:prstGeom prst="rect">
            <a:avLst/>
          </a:prstGeom>
          <a:noFill/>
          <a:ln/>
        </p:spPr>
        <p:txBody>
          <a:bodyPr wrap="none" rtlCol="0" anchor="t"/>
          <a:lstStyle/>
          <a:p>
            <a:pPr marL="0" indent="0" algn="l">
              <a:lnSpc>
                <a:spcPts val="2523"/>
              </a:lnSpc>
              <a:buNone/>
            </a:pPr>
            <a:r>
              <a:rPr lang="en-US" sz="2019" dirty="0">
                <a:solidFill>
                  <a:srgbClr val="EBCCBB"/>
                </a:solidFill>
                <a:latin typeface="Gelasio" pitchFamily="34" charset="0"/>
                <a:ea typeface="Gelasio" pitchFamily="34" charset="-122"/>
                <a:cs typeface="Gelasio" pitchFamily="34" charset="-120"/>
              </a:rPr>
              <a:t>Feedback Incorporation</a:t>
            </a:r>
            <a:endParaRPr lang="en-US" sz="2019" dirty="0"/>
          </a:p>
        </p:txBody>
      </p:sp>
      <p:sp>
        <p:nvSpPr>
          <p:cNvPr id="14" name="Text 8"/>
          <p:cNvSpPr/>
          <p:nvPr/>
        </p:nvSpPr>
        <p:spPr>
          <a:xfrm>
            <a:off x="2102287" y="6477595"/>
            <a:ext cx="8101370" cy="984409"/>
          </a:xfrm>
          <a:prstGeom prst="rect">
            <a:avLst/>
          </a:prstGeom>
          <a:noFill/>
          <a:ln/>
        </p:spPr>
        <p:txBody>
          <a:bodyPr wrap="square" rtlCol="0" anchor="t"/>
          <a:lstStyle/>
          <a:p>
            <a:pPr marL="0" indent="0" algn="l">
              <a:lnSpc>
                <a:spcPts val="2584"/>
              </a:lnSpc>
              <a:buNone/>
            </a:pPr>
            <a:r>
              <a:rPr lang="en-US" sz="1615" dirty="0">
                <a:solidFill>
                  <a:srgbClr val="C9C2C0"/>
                </a:solidFill>
                <a:latin typeface="Gelasio" pitchFamily="34" charset="0"/>
                <a:ea typeface="Gelasio" pitchFamily="34" charset="-122"/>
                <a:cs typeface="Gelasio" pitchFamily="34" charset="-120"/>
              </a:rPr>
              <a:t>Allow for flexibility to incorporate customer feedback by adjusting the intervals based on real-time performance, customer behavior, or the impact of specific events on customer sentiment.</a:t>
            </a:r>
            <a:endParaRPr lang="en-US" sz="1615" dirty="0"/>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813078"/>
            <a:ext cx="9306401"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Identifying the Pre-Decided Audience for NPS Surveys</a:t>
            </a:r>
            <a:endParaRPr lang="en-US" sz="4374" dirty="0"/>
          </a:p>
        </p:txBody>
      </p:sp>
      <p:sp>
        <p:nvSpPr>
          <p:cNvPr id="6" name="Shape 3"/>
          <p:cNvSpPr/>
          <p:nvPr/>
        </p:nvSpPr>
        <p:spPr>
          <a:xfrm>
            <a:off x="4490799" y="2708672"/>
            <a:ext cx="499943" cy="499943"/>
          </a:xfrm>
          <a:prstGeom prst="roundRect">
            <a:avLst>
              <a:gd name="adj" fmla="val 26667"/>
            </a:avLst>
          </a:prstGeom>
          <a:solidFill>
            <a:srgbClr val="343131"/>
          </a:solidFill>
          <a:ln/>
        </p:spPr>
      </p:sp>
      <p:sp>
        <p:nvSpPr>
          <p:cNvPr id="7" name="Text 4"/>
          <p:cNvSpPr/>
          <p:nvPr/>
        </p:nvSpPr>
        <p:spPr>
          <a:xfrm>
            <a:off x="4668322" y="2750344"/>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8" name="Text 5"/>
          <p:cNvSpPr/>
          <p:nvPr/>
        </p:nvSpPr>
        <p:spPr>
          <a:xfrm>
            <a:off x="5212913" y="2784991"/>
            <a:ext cx="291084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Customer Segmentation</a:t>
            </a:r>
            <a:endParaRPr lang="en-US" sz="2187" dirty="0"/>
          </a:p>
        </p:txBody>
      </p:sp>
      <p:sp>
        <p:nvSpPr>
          <p:cNvPr id="9" name="Text 6"/>
          <p:cNvSpPr/>
          <p:nvPr/>
        </p:nvSpPr>
        <p:spPr>
          <a:xfrm>
            <a:off x="5212913" y="3265408"/>
            <a:ext cx="3820001"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Identify specific customer segments or personas that will be targeted with the NPS surveys. This can ensure that the surveys are tailored to match the distinct characteristics and needs of each group.</a:t>
            </a:r>
            <a:endParaRPr lang="en-US" sz="1750" dirty="0"/>
          </a:p>
        </p:txBody>
      </p:sp>
      <p:sp>
        <p:nvSpPr>
          <p:cNvPr id="10" name="Shape 7"/>
          <p:cNvSpPr/>
          <p:nvPr/>
        </p:nvSpPr>
        <p:spPr>
          <a:xfrm>
            <a:off x="9255085" y="2708672"/>
            <a:ext cx="499943" cy="499943"/>
          </a:xfrm>
          <a:prstGeom prst="roundRect">
            <a:avLst>
              <a:gd name="adj" fmla="val 26667"/>
            </a:avLst>
          </a:prstGeom>
          <a:solidFill>
            <a:srgbClr val="343131"/>
          </a:solidFill>
          <a:ln/>
        </p:spPr>
      </p:sp>
      <p:sp>
        <p:nvSpPr>
          <p:cNvPr id="11" name="Text 8"/>
          <p:cNvSpPr/>
          <p:nvPr/>
        </p:nvSpPr>
        <p:spPr>
          <a:xfrm>
            <a:off x="9409748" y="2750344"/>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2" name="Text 9"/>
          <p:cNvSpPr/>
          <p:nvPr/>
        </p:nvSpPr>
        <p:spPr>
          <a:xfrm>
            <a:off x="9977199" y="2784991"/>
            <a:ext cx="239268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Behavioral Analysis</a:t>
            </a:r>
            <a:endParaRPr lang="en-US" sz="2187" dirty="0"/>
          </a:p>
        </p:txBody>
      </p:sp>
      <p:sp>
        <p:nvSpPr>
          <p:cNvPr id="13" name="Text 10"/>
          <p:cNvSpPr/>
          <p:nvPr/>
        </p:nvSpPr>
        <p:spPr>
          <a:xfrm>
            <a:off x="9977199" y="3265408"/>
            <a:ext cx="3820001"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Analyze customer behavior and interactions to determine the most appropriate audience for the surveys. This can involve studying purchase history, engagement patterns, and response to previous surveys.</a:t>
            </a:r>
            <a:endParaRPr lang="en-US" sz="1750" dirty="0"/>
          </a:p>
        </p:txBody>
      </p:sp>
      <p:sp>
        <p:nvSpPr>
          <p:cNvPr id="14" name="Shape 11"/>
          <p:cNvSpPr/>
          <p:nvPr/>
        </p:nvSpPr>
        <p:spPr>
          <a:xfrm>
            <a:off x="4490799" y="5793581"/>
            <a:ext cx="499943" cy="499943"/>
          </a:xfrm>
          <a:prstGeom prst="roundRect">
            <a:avLst>
              <a:gd name="adj" fmla="val 26667"/>
            </a:avLst>
          </a:prstGeom>
          <a:solidFill>
            <a:srgbClr val="343131"/>
          </a:solidFill>
          <a:ln/>
        </p:spPr>
      </p:sp>
      <p:sp>
        <p:nvSpPr>
          <p:cNvPr id="15" name="Text 12"/>
          <p:cNvSpPr/>
          <p:nvPr/>
        </p:nvSpPr>
        <p:spPr>
          <a:xfrm>
            <a:off x="4649272" y="5835253"/>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6" name="Text 13"/>
          <p:cNvSpPr/>
          <p:nvPr/>
        </p:nvSpPr>
        <p:spPr>
          <a:xfrm>
            <a:off x="5212913" y="5869900"/>
            <a:ext cx="247650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Feedback Alignment</a:t>
            </a:r>
            <a:endParaRPr lang="en-US" sz="2187" dirty="0"/>
          </a:p>
        </p:txBody>
      </p:sp>
      <p:sp>
        <p:nvSpPr>
          <p:cNvPr id="17" name="Text 14"/>
          <p:cNvSpPr/>
          <p:nvPr/>
        </p:nvSpPr>
        <p:spPr>
          <a:xfrm>
            <a:off x="5212913" y="6350317"/>
            <a:ext cx="8584287"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Align the audience selection with the objectives of the NPS surveys. Ensure that the chosen audience group has the potential to provide valuable insights that align with the goals of the surveys.</a:t>
            </a:r>
            <a:endParaRPr lang="en-US" sz="1750" dirty="0"/>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514118"/>
            <a:ext cx="10554414"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Collecting and Analyzing NPS Survey Responses</a:t>
            </a:r>
            <a:endParaRPr lang="en-US" sz="4374" dirty="0"/>
          </a:p>
        </p:txBody>
      </p:sp>
      <p:sp>
        <p:nvSpPr>
          <p:cNvPr id="5" name="Text 3"/>
          <p:cNvSpPr/>
          <p:nvPr/>
        </p:nvSpPr>
        <p:spPr>
          <a:xfrm>
            <a:off x="2037993" y="3458289"/>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Data Collection</a:t>
            </a:r>
            <a:endParaRPr lang="en-US" sz="2187" dirty="0"/>
          </a:p>
        </p:txBody>
      </p:sp>
      <p:sp>
        <p:nvSpPr>
          <p:cNvPr id="6" name="Text 4"/>
          <p:cNvSpPr/>
          <p:nvPr/>
        </p:nvSpPr>
        <p:spPr>
          <a:xfrm>
            <a:off x="2037993" y="4027646"/>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Use multiple channels such as email, website, and mobile apps to collect NPS survey responses. A seamless and intuitive data collection process can encourage higher participation.</a:t>
            </a:r>
            <a:endParaRPr lang="en-US" sz="1750" dirty="0"/>
          </a:p>
        </p:txBody>
      </p:sp>
      <p:sp>
        <p:nvSpPr>
          <p:cNvPr id="7" name="Text 5"/>
          <p:cNvSpPr/>
          <p:nvPr/>
        </p:nvSpPr>
        <p:spPr>
          <a:xfrm>
            <a:off x="5743932" y="3458289"/>
            <a:ext cx="27127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Feedback Compilation</a:t>
            </a:r>
            <a:endParaRPr lang="en-US" sz="2187" dirty="0"/>
          </a:p>
        </p:txBody>
      </p:sp>
      <p:sp>
        <p:nvSpPr>
          <p:cNvPr id="8" name="Text 6"/>
          <p:cNvSpPr/>
          <p:nvPr/>
        </p:nvSpPr>
        <p:spPr>
          <a:xfrm>
            <a:off x="5743932" y="4027646"/>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Compile the survey feedback into a centralized database or platform for comprehensive analysis. High-quality data compilation is crucial for accurate insights and reporting.</a:t>
            </a:r>
            <a:endParaRPr lang="en-US" sz="1750" dirty="0"/>
          </a:p>
        </p:txBody>
      </p:sp>
      <p:sp>
        <p:nvSpPr>
          <p:cNvPr id="9" name="Text 7"/>
          <p:cNvSpPr/>
          <p:nvPr/>
        </p:nvSpPr>
        <p:spPr>
          <a:xfrm>
            <a:off x="9449872" y="3458289"/>
            <a:ext cx="282702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Analysis and Reporting</a:t>
            </a:r>
            <a:endParaRPr lang="en-US" sz="2187" dirty="0"/>
          </a:p>
        </p:txBody>
      </p:sp>
      <p:sp>
        <p:nvSpPr>
          <p:cNvPr id="10" name="Text 8"/>
          <p:cNvSpPr/>
          <p:nvPr/>
        </p:nvSpPr>
        <p:spPr>
          <a:xfrm>
            <a:off x="9449872" y="4027646"/>
            <a:ext cx="3156347" cy="2487811"/>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Utilize data analytics tools and platforms to analyze the responses effectively. Generate comprehensive reports and insights to identify trends, opportunities, and areas for improvement.</a:t>
            </a:r>
            <a:endParaRPr lang="en-US" sz="1750" dirty="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908090"/>
            <a:ext cx="95554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Benefits of Collecting NPS Survey Data</a:t>
            </a:r>
            <a:endParaRPr lang="en-US" sz="4374" dirty="0"/>
          </a:p>
        </p:txBody>
      </p:sp>
      <p:pic>
        <p:nvPicPr>
          <p:cNvPr id="5" name="Image 0" descr="preencoded.png"/>
          <p:cNvPicPr>
            <a:picLocks noChangeAspect="1"/>
          </p:cNvPicPr>
          <p:nvPr/>
        </p:nvPicPr>
        <p:blipFill>
          <a:blip r:embed="rId3"/>
          <a:stretch>
            <a:fillRect/>
          </a:stretch>
        </p:blipFill>
        <p:spPr>
          <a:xfrm>
            <a:off x="2037993" y="2046803"/>
            <a:ext cx="3295888" cy="2036921"/>
          </a:xfrm>
          <a:prstGeom prst="rect">
            <a:avLst/>
          </a:prstGeom>
        </p:spPr>
      </p:pic>
      <p:sp>
        <p:nvSpPr>
          <p:cNvPr id="6" name="Text 3"/>
          <p:cNvSpPr/>
          <p:nvPr/>
        </p:nvSpPr>
        <p:spPr>
          <a:xfrm>
            <a:off x="2037993" y="4361378"/>
            <a:ext cx="230886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Real-Time Insights</a:t>
            </a:r>
            <a:endParaRPr lang="en-US" sz="2187" dirty="0"/>
          </a:p>
        </p:txBody>
      </p:sp>
      <p:sp>
        <p:nvSpPr>
          <p:cNvPr id="7" name="Text 4"/>
          <p:cNvSpPr/>
          <p:nvPr/>
        </p:nvSpPr>
        <p:spPr>
          <a:xfrm>
            <a:off x="2037993" y="4841796"/>
            <a:ext cx="3295888" cy="2132409"/>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Access to real-time analytics and insights that can provide an ongoing pulse on customer sentiment and satisfaction levels, enabling immediate actions when necessary.</a:t>
            </a:r>
            <a:endParaRPr lang="en-US" sz="1750" dirty="0"/>
          </a:p>
        </p:txBody>
      </p:sp>
      <p:pic>
        <p:nvPicPr>
          <p:cNvPr id="8" name="Image 1" descr="preencoded.png"/>
          <p:cNvPicPr>
            <a:picLocks noChangeAspect="1"/>
          </p:cNvPicPr>
          <p:nvPr/>
        </p:nvPicPr>
        <p:blipFill>
          <a:blip r:embed="rId4"/>
          <a:stretch>
            <a:fillRect/>
          </a:stretch>
        </p:blipFill>
        <p:spPr>
          <a:xfrm>
            <a:off x="5667137" y="2046803"/>
            <a:ext cx="3296007" cy="2037040"/>
          </a:xfrm>
          <a:prstGeom prst="rect">
            <a:avLst/>
          </a:prstGeom>
        </p:spPr>
      </p:pic>
      <p:sp>
        <p:nvSpPr>
          <p:cNvPr id="9" name="Text 5"/>
          <p:cNvSpPr/>
          <p:nvPr/>
        </p:nvSpPr>
        <p:spPr>
          <a:xfrm>
            <a:off x="5667137" y="4361498"/>
            <a:ext cx="316230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Strategic Decision Making</a:t>
            </a:r>
            <a:endParaRPr lang="en-US" sz="2187" dirty="0"/>
          </a:p>
        </p:txBody>
      </p:sp>
      <p:sp>
        <p:nvSpPr>
          <p:cNvPr id="10" name="Text 6"/>
          <p:cNvSpPr/>
          <p:nvPr/>
        </p:nvSpPr>
        <p:spPr>
          <a:xfrm>
            <a:off x="5667137" y="4841915"/>
            <a:ext cx="3296007" cy="2132409"/>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Empower strategic decision-making by leveraging data-driven insights derived from NPS survey results, leading to more informed actions and targeted improvements.</a:t>
            </a:r>
            <a:endParaRPr lang="en-US" sz="1750" dirty="0"/>
          </a:p>
        </p:txBody>
      </p:sp>
      <p:pic>
        <p:nvPicPr>
          <p:cNvPr id="11" name="Image 2" descr="preencoded.png"/>
          <p:cNvPicPr>
            <a:picLocks noChangeAspect="1"/>
          </p:cNvPicPr>
          <p:nvPr/>
        </p:nvPicPr>
        <p:blipFill>
          <a:blip r:embed="rId5"/>
          <a:stretch>
            <a:fillRect/>
          </a:stretch>
        </p:blipFill>
        <p:spPr>
          <a:xfrm>
            <a:off x="9296400" y="2046803"/>
            <a:ext cx="3296007" cy="2037040"/>
          </a:xfrm>
          <a:prstGeom prst="rect">
            <a:avLst/>
          </a:prstGeom>
        </p:spPr>
      </p:pic>
      <p:sp>
        <p:nvSpPr>
          <p:cNvPr id="12" name="Text 7"/>
          <p:cNvSpPr/>
          <p:nvPr/>
        </p:nvSpPr>
        <p:spPr>
          <a:xfrm>
            <a:off x="9296400" y="4361498"/>
            <a:ext cx="3296007" cy="694373"/>
          </a:xfrm>
          <a:prstGeom prst="rect">
            <a:avLst/>
          </a:prstGeom>
          <a:noFill/>
          <a:ln/>
        </p:spPr>
        <p:txBody>
          <a:bodyPr wrap="squar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Customer-Centric Adjustments</a:t>
            </a:r>
            <a:endParaRPr lang="en-US" sz="2187" dirty="0"/>
          </a:p>
        </p:txBody>
      </p:sp>
      <p:sp>
        <p:nvSpPr>
          <p:cNvPr id="13" name="Text 8"/>
          <p:cNvSpPr/>
          <p:nvPr/>
        </p:nvSpPr>
        <p:spPr>
          <a:xfrm>
            <a:off x="9296400" y="5189101"/>
            <a:ext cx="3296007" cy="2132409"/>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Facilitate the implementation of customer-centric adjustments based on the analysis of NPS survey data, ensuring continuous enhancements to the customer experience.</a:t>
            </a:r>
            <a:endParaRPr lang="en-US" sz="1750" dirty="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321237"/>
            <a:ext cx="65836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 and Next Steps</a:t>
            </a:r>
            <a:endParaRPr lang="en-US" sz="4374" dirty="0"/>
          </a:p>
        </p:txBody>
      </p:sp>
      <p:sp>
        <p:nvSpPr>
          <p:cNvPr id="6" name="Shape 3"/>
          <p:cNvSpPr/>
          <p:nvPr/>
        </p:nvSpPr>
        <p:spPr>
          <a:xfrm>
            <a:off x="4490799" y="2348865"/>
            <a:ext cx="4542115" cy="2701766"/>
          </a:xfrm>
          <a:prstGeom prst="roundRect">
            <a:avLst>
              <a:gd name="adj" fmla="val 4935"/>
            </a:avLst>
          </a:prstGeom>
          <a:solidFill>
            <a:srgbClr val="343131"/>
          </a:solidFill>
          <a:ln/>
        </p:spPr>
      </p:sp>
      <p:sp>
        <p:nvSpPr>
          <p:cNvPr id="7" name="Text 4"/>
          <p:cNvSpPr/>
          <p:nvPr/>
        </p:nvSpPr>
        <p:spPr>
          <a:xfrm>
            <a:off x="4712970" y="2571036"/>
            <a:ext cx="293370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Performance Evaluation</a:t>
            </a:r>
            <a:endParaRPr lang="en-US" sz="2187" dirty="0"/>
          </a:p>
        </p:txBody>
      </p:sp>
      <p:sp>
        <p:nvSpPr>
          <p:cNvPr id="8" name="Text 5"/>
          <p:cNvSpPr/>
          <p:nvPr/>
        </p:nvSpPr>
        <p:spPr>
          <a:xfrm>
            <a:off x="4712970" y="3051453"/>
            <a:ext cx="4097774"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Perform a comprehensive evaluation of the NPS survey process, including the effectiveness of customized questions, survey intervals, and audience selection.</a:t>
            </a:r>
            <a:endParaRPr lang="en-US" sz="1750" dirty="0"/>
          </a:p>
        </p:txBody>
      </p:sp>
      <p:sp>
        <p:nvSpPr>
          <p:cNvPr id="9" name="Shape 6"/>
          <p:cNvSpPr/>
          <p:nvPr/>
        </p:nvSpPr>
        <p:spPr>
          <a:xfrm>
            <a:off x="9255085" y="2348865"/>
            <a:ext cx="4542115" cy="2701766"/>
          </a:xfrm>
          <a:prstGeom prst="roundRect">
            <a:avLst>
              <a:gd name="adj" fmla="val 4935"/>
            </a:avLst>
          </a:prstGeom>
          <a:solidFill>
            <a:srgbClr val="343131"/>
          </a:solidFill>
          <a:ln/>
        </p:spPr>
      </p:sp>
      <p:sp>
        <p:nvSpPr>
          <p:cNvPr id="10" name="Text 7"/>
          <p:cNvSpPr/>
          <p:nvPr/>
        </p:nvSpPr>
        <p:spPr>
          <a:xfrm>
            <a:off x="9477256" y="2571036"/>
            <a:ext cx="2221944"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Action Planning</a:t>
            </a:r>
            <a:endParaRPr lang="en-US" sz="2187" dirty="0"/>
          </a:p>
        </p:txBody>
      </p:sp>
      <p:sp>
        <p:nvSpPr>
          <p:cNvPr id="11" name="Text 8"/>
          <p:cNvSpPr/>
          <p:nvPr/>
        </p:nvSpPr>
        <p:spPr>
          <a:xfrm>
            <a:off x="9477256" y="3051453"/>
            <a:ext cx="4097774"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Based on the insights gathered, create a detailed action plan to address areas for improvement and capitalize on identified strengths for enhanced customer satisfaction and loyalty.</a:t>
            </a:r>
            <a:endParaRPr lang="en-US" sz="1750" dirty="0"/>
          </a:p>
        </p:txBody>
      </p:sp>
      <p:sp>
        <p:nvSpPr>
          <p:cNvPr id="12" name="Shape 9"/>
          <p:cNvSpPr/>
          <p:nvPr/>
        </p:nvSpPr>
        <p:spPr>
          <a:xfrm>
            <a:off x="4490799" y="5272802"/>
            <a:ext cx="9306401" cy="1635562"/>
          </a:xfrm>
          <a:prstGeom prst="roundRect">
            <a:avLst>
              <a:gd name="adj" fmla="val 8151"/>
            </a:avLst>
          </a:prstGeom>
          <a:solidFill>
            <a:srgbClr val="343131"/>
          </a:solidFill>
          <a:ln/>
        </p:spPr>
      </p:sp>
      <p:sp>
        <p:nvSpPr>
          <p:cNvPr id="13" name="Text 10"/>
          <p:cNvSpPr/>
          <p:nvPr/>
        </p:nvSpPr>
        <p:spPr>
          <a:xfrm>
            <a:off x="4712970" y="5494972"/>
            <a:ext cx="314706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Continuous Enhancement</a:t>
            </a:r>
            <a:endParaRPr lang="en-US" sz="2187" dirty="0"/>
          </a:p>
        </p:txBody>
      </p:sp>
      <p:sp>
        <p:nvSpPr>
          <p:cNvPr id="14" name="Text 11"/>
          <p:cNvSpPr/>
          <p:nvPr/>
        </p:nvSpPr>
        <p:spPr>
          <a:xfrm>
            <a:off x="4712970" y="5975390"/>
            <a:ext cx="8862060" cy="710803"/>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Implement a cycle of continuous enhancement by refining the NPS survey process based on ongoing feedback, market changes, and evolving customer needs.</a:t>
            </a:r>
            <a:endParaRPr lang="en-US" sz="1750"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837</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chethan</cp:lastModifiedBy>
  <cp:revision>2</cp:revision>
  <dcterms:created xsi:type="dcterms:W3CDTF">2024-01-13T16:47:02Z</dcterms:created>
  <dcterms:modified xsi:type="dcterms:W3CDTF">2024-01-13T16:49:45Z</dcterms:modified>
</cp:coreProperties>
</file>