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20"/>
  </p:notesMasterIdLst>
  <p:handoutMasterIdLst>
    <p:handoutMasterId r:id="rId21"/>
  </p:handoutMasterIdLst>
  <p:sldIdLst>
    <p:sldId id="256" r:id="rId5"/>
    <p:sldId id="271" r:id="rId6"/>
    <p:sldId id="283" r:id="rId7"/>
    <p:sldId id="284" r:id="rId8"/>
    <p:sldId id="285" r:id="rId9"/>
    <p:sldId id="287" r:id="rId10"/>
    <p:sldId id="281" r:id="rId11"/>
    <p:sldId id="279" r:id="rId12"/>
    <p:sldId id="290" r:id="rId13"/>
    <p:sldId id="280" r:id="rId14"/>
    <p:sldId id="275" r:id="rId15"/>
    <p:sldId id="291" r:id="rId16"/>
    <p:sldId id="289" r:id="rId17"/>
    <p:sldId id="257" r:id="rId18"/>
    <p:sldId id="28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462F"/>
    <a:srgbClr val="D24726"/>
    <a:srgbClr val="404040"/>
    <a:srgbClr val="FF9B45"/>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41" autoAdjust="0"/>
  </p:normalViewPr>
  <p:slideViewPr>
    <p:cSldViewPr snapToGrid="0">
      <p:cViewPr varScale="1">
        <p:scale>
          <a:sx n="67" d="100"/>
          <a:sy n="67" d="100"/>
        </p:scale>
        <p:origin x="644" y="4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11/28/2021</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11/28/2021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11/28/2021</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11/28/2021</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43024" y="1135749"/>
            <a:ext cx="10010775" cy="3712476"/>
          </a:xfrm>
        </p:spPr>
        <p:txBody>
          <a:bodyPr anchor="ctr" anchorCtr="0">
            <a:normAutofit/>
          </a:bodyPr>
          <a:lstStyle/>
          <a:p>
            <a:pPr>
              <a:lnSpc>
                <a:spcPct val="150000"/>
              </a:lnSpc>
            </a:pPr>
            <a:r>
              <a:rPr lang="en-US" sz="4400" b="1" i="1" spc="300" dirty="0">
                <a:solidFill>
                  <a:schemeClr val="bg1"/>
                </a:solidFill>
              </a:rPr>
              <a:t>CUSTOMER SEGMENTATION </a:t>
            </a:r>
            <a:br>
              <a:rPr lang="en-US" sz="4400" b="1" i="1" spc="300" dirty="0">
                <a:solidFill>
                  <a:schemeClr val="bg1"/>
                </a:solidFill>
              </a:rPr>
            </a:br>
            <a:r>
              <a:rPr lang="en-US" sz="4400" b="1" i="1" spc="300" dirty="0">
                <a:solidFill>
                  <a:schemeClr val="bg1"/>
                </a:solidFill>
              </a:rPr>
              <a:t>USING K-MEANS CLUSTERING</a:t>
            </a:r>
            <a:endParaRPr lang="en-IN" sz="4400" spc="300" dirty="0">
              <a:solidFill>
                <a:schemeClr val="bg1"/>
              </a:solidFill>
            </a:endParaRPr>
          </a:p>
        </p:txBody>
      </p:sp>
      <p:sp>
        <p:nvSpPr>
          <p:cNvPr id="5" name="TextBox 4">
            <a:extLst>
              <a:ext uri="{FF2B5EF4-FFF2-40B4-BE49-F238E27FC236}">
                <a16:creationId xmlns:a16="http://schemas.microsoft.com/office/drawing/2014/main" id="{04A16A7E-8E33-41C1-9949-F1675ADACCA4}"/>
              </a:ext>
            </a:extLst>
          </p:cNvPr>
          <p:cNvSpPr txBox="1"/>
          <p:nvPr/>
        </p:nvSpPr>
        <p:spPr>
          <a:xfrm>
            <a:off x="5972174" y="4972050"/>
            <a:ext cx="5381626" cy="646331"/>
          </a:xfrm>
          <a:prstGeom prst="rect">
            <a:avLst/>
          </a:prstGeom>
          <a:noFill/>
        </p:spPr>
        <p:txBody>
          <a:bodyPr wrap="square" rtlCol="0">
            <a:spAutoFit/>
          </a:bodyPr>
          <a:lstStyle/>
          <a:p>
            <a:pPr algn="r"/>
            <a:r>
              <a:rPr lang="en-IN" dirty="0">
                <a:solidFill>
                  <a:schemeClr val="accent4"/>
                </a:solidFill>
              </a:rPr>
              <a:t>CHETHAN</a:t>
            </a:r>
          </a:p>
          <a:p>
            <a:pPr algn="r"/>
            <a:r>
              <a:rPr lang="en-IN" dirty="0">
                <a:solidFill>
                  <a:schemeClr val="accent4"/>
                </a:solidFill>
              </a:rPr>
              <a:t>4nm19me025@nmamit.in</a:t>
            </a: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21207" y="429006"/>
            <a:ext cx="6877119" cy="640080"/>
          </a:xfrm>
        </p:spPr>
        <p:txBody>
          <a:bodyPr/>
          <a:lstStyle/>
          <a:p>
            <a:pPr lvl="0" eaLnBrk="0" fontAlgn="base" hangingPunct="0">
              <a:spcAft>
                <a:spcPct val="0"/>
              </a:spcAft>
              <a:tabLst>
                <a:tab pos="457200" algn="l"/>
              </a:tabLst>
            </a:pPr>
            <a:r>
              <a:rPr lang="en-US" altLang="en-US" dirty="0">
                <a:solidFill>
                  <a:srgbClr val="292929"/>
                </a:solidFill>
                <a:latin typeface="Helvetica" panose="020B0604020202020204" pitchFamily="34" charset="0"/>
                <a:ea typeface="Times New Roman" panose="02020603050405020304" pitchFamily="18" charset="0"/>
                <a:cs typeface="Times New Roman" panose="02020603050405020304" pitchFamily="18" charset="0"/>
              </a:rPr>
              <a:t>The Elbow Method</a:t>
            </a:r>
            <a:endParaRPr lang="en-US" altLang="en-US" sz="900" dirty="0">
              <a:solidFill>
                <a:schemeClr val="tx1"/>
              </a:solidFill>
            </a:endParaRPr>
          </a:p>
        </p:txBody>
      </p:sp>
      <p:sp>
        <p:nvSpPr>
          <p:cNvPr id="4" name="Rectangle 2">
            <a:extLst>
              <a:ext uri="{FF2B5EF4-FFF2-40B4-BE49-F238E27FC236}">
                <a16:creationId xmlns:a16="http://schemas.microsoft.com/office/drawing/2014/main" id="{42C3C7E3-0A2B-404F-B92E-1D742612EA14}"/>
              </a:ext>
            </a:extLst>
          </p:cNvPr>
          <p:cNvSpPr>
            <a:spLocks noChangeArrowheads="1"/>
          </p:cNvSpPr>
          <p:nvPr/>
        </p:nvSpPr>
        <p:spPr bwMode="auto">
          <a:xfrm>
            <a:off x="521206" y="1319903"/>
            <a:ext cx="6877119" cy="427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lvl="0"/>
            <a:r>
              <a:rPr lang="en-US" sz="1600" dirty="0">
                <a:latin typeface="Georgia" panose="02040502050405020303" pitchFamily="18" charset="0"/>
              </a:rPr>
              <a:t>	In cluster analysis, the elbow method is a heuristic used in determining the number of clusters in a data set. The method consists of plotting the explained variation as a function of the number of clusters, and picking the elbow of the curve as the number of clusters to use.</a:t>
            </a:r>
          </a:p>
          <a:p>
            <a:pPr lvl="0"/>
            <a:endParaRPr lang="en-US" sz="1600" dirty="0">
              <a:latin typeface="Georgia" panose="02040502050405020303" pitchFamily="18" charset="0"/>
            </a:endParaRPr>
          </a:p>
          <a:p>
            <a:pPr lvl="0"/>
            <a:r>
              <a:rPr kumimoji="0" lang="en-US" altLang="en-US" sz="1600" b="0" i="0" u="none" strike="noStrike" cap="none" normalizeH="0" baseline="0" dirty="0">
                <a:ln>
                  <a:noFill/>
                </a:ln>
                <a:solidFill>
                  <a:srgbClr val="292929"/>
                </a:solidFill>
                <a:effectLst/>
                <a:latin typeface="Georgia" panose="02040502050405020303" pitchFamily="18" charset="0"/>
                <a:ea typeface="Times New Roman" panose="02020603050405020304" pitchFamily="18" charset="0"/>
                <a:cs typeface="Times New Roman" panose="02020603050405020304" pitchFamily="18" charset="0"/>
              </a:rPr>
              <a:t>	Calculate the Within Cluster Sum of Squared Errors (WSS) for different values of k, and choose the k for which WSS first starts to diminish. In the plot of WSS-versus k, this is visible as an elbow.</a:t>
            </a:r>
          </a:p>
          <a:p>
            <a:pPr lvl="0"/>
            <a:endParaRPr kumimoji="0" lang="en-US" altLang="en-US" sz="1600" b="0" i="0" u="none" strike="noStrike" cap="none" normalizeH="0" baseline="0" dirty="0">
              <a:ln>
                <a:noFill/>
              </a:ln>
              <a:solidFill>
                <a:schemeClr val="tx1"/>
              </a:solidFill>
              <a:effectLst/>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sz="1600" b="0" i="0" u="none" strike="noStrike" cap="none" normalizeH="0" baseline="0" dirty="0">
                <a:ln>
                  <a:noFill/>
                </a:ln>
                <a:solidFill>
                  <a:srgbClr val="292929"/>
                </a:solidFill>
                <a:effectLst/>
                <a:latin typeface="Georgia" panose="02040502050405020303" pitchFamily="18" charset="0"/>
                <a:ea typeface="Times New Roman" panose="02020603050405020304" pitchFamily="18" charset="0"/>
                <a:cs typeface="Times New Roman" panose="02020603050405020304" pitchFamily="18" charset="0"/>
              </a:rPr>
              <a:t>The steps can be summarized in the below steps:</a:t>
            </a:r>
            <a:endParaRPr kumimoji="0" lang="en-US" altLang="en-US" sz="1600" b="0" i="0" u="none" strike="noStrike" cap="none" normalizeH="0" baseline="0" dirty="0">
              <a:ln>
                <a:noFill/>
              </a:ln>
              <a:solidFill>
                <a:schemeClr val="tx1"/>
              </a:solidFill>
              <a:effectLst/>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1600" b="0" i="0" u="none" strike="noStrike" cap="none" normalizeH="0" baseline="0" dirty="0">
                <a:ln>
                  <a:noFill/>
                </a:ln>
                <a:solidFill>
                  <a:srgbClr val="292929"/>
                </a:solidFill>
                <a:effectLst/>
                <a:latin typeface="Georgia" panose="02040502050405020303" pitchFamily="18" charset="0"/>
                <a:ea typeface="Times New Roman" panose="02020603050405020304" pitchFamily="18" charset="0"/>
                <a:cs typeface="Times New Roman" panose="02020603050405020304" pitchFamily="18" charset="0"/>
              </a:rPr>
              <a:t>Compute K-Means clustering for different values of K by varying K from 1 to 10 clusters.</a:t>
            </a:r>
            <a:endParaRPr kumimoji="0" lang="en-US" altLang="en-US" sz="1600" b="0" i="0" u="none" strike="noStrike" cap="none" normalizeH="0" baseline="0" dirty="0">
              <a:ln>
                <a:noFill/>
              </a:ln>
              <a:solidFill>
                <a:schemeClr val="tx1"/>
              </a:solidFill>
              <a:effectLst/>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1600" b="0" i="0" u="none" strike="noStrike" cap="none" normalizeH="0" baseline="0" dirty="0">
                <a:ln>
                  <a:noFill/>
                </a:ln>
                <a:solidFill>
                  <a:srgbClr val="292929"/>
                </a:solidFill>
                <a:effectLst/>
                <a:latin typeface="Georgia" panose="02040502050405020303" pitchFamily="18" charset="0"/>
                <a:ea typeface="Times New Roman" panose="02020603050405020304" pitchFamily="18" charset="0"/>
                <a:cs typeface="Times New Roman" panose="02020603050405020304" pitchFamily="18" charset="0"/>
              </a:rPr>
              <a:t>For each K, calculate the total within-cluster sum of square (WCSS).</a:t>
            </a:r>
            <a:endParaRPr kumimoji="0" lang="en-US" altLang="en-US" sz="1600" b="0" i="0" u="none" strike="noStrike" cap="none" normalizeH="0" baseline="0" dirty="0">
              <a:ln>
                <a:noFill/>
              </a:ln>
              <a:solidFill>
                <a:schemeClr val="tx1"/>
              </a:solidFill>
              <a:effectLst/>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1600" b="0" i="0" u="none" strike="noStrike" cap="none" normalizeH="0" baseline="0" dirty="0">
                <a:ln>
                  <a:noFill/>
                </a:ln>
                <a:solidFill>
                  <a:srgbClr val="292929"/>
                </a:solidFill>
                <a:effectLst/>
                <a:latin typeface="Georgia" panose="02040502050405020303" pitchFamily="18" charset="0"/>
                <a:ea typeface="Times New Roman" panose="02020603050405020304" pitchFamily="18" charset="0"/>
                <a:cs typeface="Times New Roman" panose="02020603050405020304" pitchFamily="18" charset="0"/>
              </a:rPr>
              <a:t>Plot the curve of WCSS vs the number of clusters K.</a:t>
            </a:r>
            <a:endParaRPr kumimoji="0" lang="en-US" altLang="en-US" sz="1600" b="0" i="0" u="none" strike="noStrike" cap="none" normalizeH="0" baseline="0" dirty="0">
              <a:ln>
                <a:noFill/>
              </a:ln>
              <a:solidFill>
                <a:schemeClr val="tx1"/>
              </a:solidFill>
              <a:effectLst/>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1600" b="0" i="0" u="none" strike="noStrike" cap="none" normalizeH="0" baseline="0" dirty="0">
                <a:ln>
                  <a:noFill/>
                </a:ln>
                <a:solidFill>
                  <a:srgbClr val="292929"/>
                </a:solidFill>
                <a:effectLst/>
                <a:latin typeface="Georgia" panose="02040502050405020303" pitchFamily="18" charset="0"/>
                <a:ea typeface="Times New Roman" panose="02020603050405020304" pitchFamily="18" charset="0"/>
                <a:cs typeface="Times New Roman" panose="02020603050405020304" pitchFamily="18" charset="0"/>
              </a:rPr>
              <a:t>The location of a bend (knee) in the plot is generally considered as an indicator of the appropriate number of clusters.</a:t>
            </a:r>
            <a:endParaRPr kumimoji="0" lang="en-US" altLang="en-US" sz="1600" b="0" i="0" u="none" strike="noStrike" cap="none" normalizeH="0" baseline="0" dirty="0">
              <a:ln>
                <a:noFill/>
              </a:ln>
              <a:solidFill>
                <a:schemeClr val="tx1"/>
              </a:solidFill>
              <a:effectLst/>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en-US" altLang="en-US" sz="1600" b="0" i="0" u="none" strike="noStrike" cap="none" normalizeH="0" baseline="0" dirty="0">
              <a:ln>
                <a:noFill/>
              </a:ln>
              <a:solidFill>
                <a:schemeClr val="tx1"/>
              </a:solidFill>
              <a:effectLst/>
              <a:latin typeface="Georgia" panose="02040502050405020303" pitchFamily="18" charset="0"/>
            </a:endParaRPr>
          </a:p>
        </p:txBody>
      </p:sp>
      <p:sp>
        <p:nvSpPr>
          <p:cNvPr id="7" name="Rectangle 3">
            <a:extLst>
              <a:ext uri="{FF2B5EF4-FFF2-40B4-BE49-F238E27FC236}">
                <a16:creationId xmlns:a16="http://schemas.microsoft.com/office/drawing/2014/main" id="{C6BA266E-DED3-4B78-A417-2B1340093796}"/>
              </a:ext>
            </a:extLst>
          </p:cNvPr>
          <p:cNvSpPr>
            <a:spLocks noChangeArrowheads="1"/>
          </p:cNvSpPr>
          <p:nvPr/>
        </p:nvSpPr>
        <p:spPr bwMode="auto">
          <a:xfrm>
            <a:off x="521207" y="5597997"/>
            <a:ext cx="1084211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92929"/>
                </a:solidFill>
                <a:effectLst/>
                <a:latin typeface="Georgia" panose="02040502050405020303" pitchFamily="18" charset="0"/>
                <a:ea typeface="Times New Roman" panose="02020603050405020304" pitchFamily="18" charset="0"/>
                <a:cs typeface="Times New Roman" panose="02020603050405020304" pitchFamily="18" charset="0"/>
              </a:rPr>
              <a:t>The optimal K value is found to be 5 using the elbow method.</a:t>
            </a:r>
            <a:endParaRPr kumimoji="0" lang="en-US" altLang="en-US" sz="1600" b="0" i="0" u="none" strike="noStrike" cap="none" normalizeH="0" baseline="0" dirty="0">
              <a:ln>
                <a:noFill/>
              </a:ln>
              <a:solidFill>
                <a:schemeClr val="tx1"/>
              </a:solidFill>
              <a:effectLst/>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92929"/>
                </a:solidFill>
                <a:effectLst/>
                <a:latin typeface="Georgia" panose="02040502050405020303" pitchFamily="18" charset="0"/>
                <a:ea typeface="Times New Roman" panose="02020603050405020304" pitchFamily="18" charset="0"/>
                <a:cs typeface="Times New Roman" panose="02020603050405020304" pitchFamily="18" charset="0"/>
              </a:rPr>
              <a:t>Finally I made a 3D plot to visualize the spending score of the customers with their annual income. The data points are separated into 5 classes which are represented in different </a:t>
            </a:r>
            <a:r>
              <a:rPr kumimoji="0" lang="en-US" altLang="en-US" sz="1600" b="0" i="0" u="none" strike="noStrike" cap="none" normalizeH="0" baseline="0" dirty="0" err="1">
                <a:ln>
                  <a:noFill/>
                </a:ln>
                <a:solidFill>
                  <a:srgbClr val="292929"/>
                </a:solidFill>
                <a:effectLst/>
                <a:latin typeface="Georgia" panose="02040502050405020303" pitchFamily="18" charset="0"/>
                <a:ea typeface="Times New Roman" panose="02020603050405020304" pitchFamily="18" charset="0"/>
                <a:cs typeface="Times New Roman" panose="02020603050405020304" pitchFamily="18" charset="0"/>
              </a:rPr>
              <a:t>colours</a:t>
            </a:r>
            <a:r>
              <a:rPr kumimoji="0" lang="en-US" altLang="en-US" sz="1600" b="0" i="0" u="none" strike="noStrike" cap="none" normalizeH="0" baseline="0" dirty="0">
                <a:ln>
                  <a:noFill/>
                </a:ln>
                <a:solidFill>
                  <a:srgbClr val="292929"/>
                </a:solidFill>
                <a:effectLst/>
                <a:latin typeface="Georgia" panose="02040502050405020303" pitchFamily="18" charset="0"/>
                <a:ea typeface="Times New Roman" panose="02020603050405020304" pitchFamily="18" charset="0"/>
                <a:cs typeface="Times New Roman" panose="02020603050405020304" pitchFamily="18" charset="0"/>
              </a:rPr>
              <a:t> as shown in the 3D plot.</a:t>
            </a:r>
            <a:endParaRPr kumimoji="0" lang="en-US" altLang="en-US" sz="1600" b="0" i="0" u="none" strike="noStrike" cap="none" normalizeH="0" baseline="0" dirty="0">
              <a:ln>
                <a:noFill/>
              </a:ln>
              <a:solidFill>
                <a:schemeClr val="tx1"/>
              </a:solidFill>
              <a:effectLst/>
              <a:latin typeface="Georgia" panose="02040502050405020303" pitchFamily="18" charset="0"/>
            </a:endParaRPr>
          </a:p>
        </p:txBody>
      </p:sp>
      <p:pic>
        <p:nvPicPr>
          <p:cNvPr id="9" name="Picture 8">
            <a:extLst>
              <a:ext uri="{FF2B5EF4-FFF2-40B4-BE49-F238E27FC236}">
                <a16:creationId xmlns:a16="http://schemas.microsoft.com/office/drawing/2014/main" id="{33D7C997-610E-4FF3-A4DA-9C70BE0F01FA}"/>
              </a:ext>
            </a:extLst>
          </p:cNvPr>
          <p:cNvPicPr>
            <a:picLocks noChangeAspect="1"/>
          </p:cNvPicPr>
          <p:nvPr/>
        </p:nvPicPr>
        <p:blipFill>
          <a:blip r:embed="rId2"/>
          <a:stretch>
            <a:fillRect/>
          </a:stretch>
        </p:blipFill>
        <p:spPr>
          <a:xfrm>
            <a:off x="7524819" y="1450091"/>
            <a:ext cx="4145974" cy="2969509"/>
          </a:xfrm>
          <a:prstGeom prst="rect">
            <a:avLst/>
          </a:prstGeom>
        </p:spPr>
      </p:pic>
    </p:spTree>
    <p:extLst>
      <p:ext uri="{BB962C8B-B14F-4D97-AF65-F5344CB8AC3E}">
        <p14:creationId xmlns:p14="http://schemas.microsoft.com/office/powerpoint/2010/main" val="2596833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nSpc>
                <a:spcPts val="2700"/>
              </a:lnSpc>
              <a:spcBef>
                <a:spcPts val="2340"/>
              </a:spcBef>
              <a:spcAft>
                <a:spcPts val="0"/>
              </a:spcAft>
            </a:pPr>
            <a:r>
              <a:rPr lang="en-IN" kern="1800" dirty="0">
                <a:solidFill>
                  <a:srgbClr val="292929"/>
                </a:solidFill>
                <a:latin typeface="+mn-lt"/>
                <a:ea typeface="Times New Roman" panose="02020603050405020304" pitchFamily="18" charset="0"/>
                <a:cs typeface="Times New Roman" panose="02020603050405020304" pitchFamily="18" charset="0"/>
              </a:rPr>
              <a:t>Environment and tools</a:t>
            </a:r>
            <a:endParaRPr lang="en-IN" sz="1200" dirty="0">
              <a:latin typeface="+mn-lt"/>
              <a:ea typeface="Calibri" panose="020F0502020204030204" pitchFamily="34" charset="0"/>
              <a:cs typeface="Times New Roman" panose="02020603050405020304" pitchFamily="18" charset="0"/>
            </a:endParaRPr>
          </a:p>
        </p:txBody>
      </p:sp>
      <p:grpSp>
        <p:nvGrpSpPr>
          <p:cNvPr id="4" name="Group 3" descr="Small circle with number 1 inside  indicating step 1"/>
          <p:cNvGrpSpPr/>
          <p:nvPr/>
        </p:nvGrpSpPr>
        <p:grpSpPr bwMode="blackWhite">
          <a:xfrm>
            <a:off x="628962" y="2011624"/>
            <a:ext cx="558179" cy="409838"/>
            <a:chOff x="6953426" y="711274"/>
            <a:chExt cx="558179" cy="409838"/>
          </a:xfrm>
        </p:grpSpPr>
        <p:sp>
          <p:nvSpPr>
            <p:cNvPr id="2" name="Oval 1"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cs typeface="Segoe UI Semibold" panose="020B0702040204020203" pitchFamily="34" charset="0"/>
                </a:rPr>
                <a:t>1</a:t>
              </a:r>
            </a:p>
          </p:txBody>
        </p:sp>
      </p:grpSp>
      <p:grpSp>
        <p:nvGrpSpPr>
          <p:cNvPr id="19" name="Group 18" descr="Small circle with number 2 inside  indicating step 2"/>
          <p:cNvGrpSpPr/>
          <p:nvPr/>
        </p:nvGrpSpPr>
        <p:grpSpPr bwMode="blackWhite">
          <a:xfrm>
            <a:off x="626434" y="2827923"/>
            <a:ext cx="558179" cy="409838"/>
            <a:chOff x="6953426" y="711274"/>
            <a:chExt cx="558179" cy="409838"/>
          </a:xfrm>
        </p:grpSpPr>
        <p:sp>
          <p:nvSpPr>
            <p:cNvPr id="20" name="Oval 1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cs typeface="Segoe UI Semibold" panose="020B0702040204020203" pitchFamily="34" charset="0"/>
                </a:rPr>
                <a:t>2</a:t>
              </a:r>
            </a:p>
          </p:txBody>
        </p:sp>
      </p:grpSp>
      <p:grpSp>
        <p:nvGrpSpPr>
          <p:cNvPr id="31" name="Group 30" descr="Small circle with number 3 inside  indicating step 3"/>
          <p:cNvGrpSpPr/>
          <p:nvPr/>
        </p:nvGrpSpPr>
        <p:grpSpPr bwMode="blackWhite">
          <a:xfrm>
            <a:off x="623906" y="5063531"/>
            <a:ext cx="558179" cy="409838"/>
            <a:chOff x="6953426" y="711274"/>
            <a:chExt cx="558179" cy="409838"/>
          </a:xfrm>
        </p:grpSpPr>
        <p:sp>
          <p:nvSpPr>
            <p:cNvPr id="32" name="Oval 31"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cs typeface="Segoe UI Semibold" panose="020B0702040204020203" pitchFamily="34" charset="0"/>
                </a:rPr>
                <a:t>5</a:t>
              </a:r>
            </a:p>
          </p:txBody>
        </p:sp>
      </p:grpSp>
      <p:sp>
        <p:nvSpPr>
          <p:cNvPr id="9" name="Rectangle 8">
            <a:extLst>
              <a:ext uri="{FF2B5EF4-FFF2-40B4-BE49-F238E27FC236}">
                <a16:creationId xmlns:a16="http://schemas.microsoft.com/office/drawing/2014/main" id="{44A61492-9206-437B-AF9D-2501C58F1F05}"/>
              </a:ext>
            </a:extLst>
          </p:cNvPr>
          <p:cNvSpPr/>
          <p:nvPr/>
        </p:nvSpPr>
        <p:spPr>
          <a:xfrm>
            <a:off x="1415691" y="4314792"/>
            <a:ext cx="1842492" cy="375424"/>
          </a:xfrm>
          <a:prstGeom prst="rect">
            <a:avLst/>
          </a:prstGeom>
        </p:spPr>
        <p:txBody>
          <a:bodyPr wrap="none">
            <a:spAutoFit/>
          </a:bodyPr>
          <a:lstStyle/>
          <a:p>
            <a:pPr marL="342900" lvl="0" indent="-342900">
              <a:lnSpc>
                <a:spcPts val="2400"/>
              </a:lnSpc>
              <a:spcBef>
                <a:spcPts val="1260"/>
              </a:spcBef>
              <a:spcAft>
                <a:spcPts val="0"/>
              </a:spcAft>
              <a:tabLst>
                <a:tab pos="457200" algn="l"/>
              </a:tabLst>
            </a:pPr>
            <a:r>
              <a:rPr lang="en-IN" spc="-5" dirty="0">
                <a:solidFill>
                  <a:srgbClr val="292929"/>
                </a:solidFill>
                <a:ea typeface="Times New Roman" panose="02020603050405020304" pitchFamily="18" charset="0"/>
                <a:cs typeface="Times New Roman" panose="02020603050405020304" pitchFamily="18" charset="0"/>
              </a:rPr>
              <a:t>Matplotlib(3.4.3)</a:t>
            </a:r>
            <a:endParaRPr lang="en-IN" sz="1200" dirty="0">
              <a:ea typeface="Calibri" panose="020F0502020204030204" pitchFamily="34" charset="0"/>
              <a:cs typeface="Times New Roman" panose="02020603050405020304" pitchFamily="18" charset="0"/>
            </a:endParaRPr>
          </a:p>
        </p:txBody>
      </p:sp>
      <p:sp>
        <p:nvSpPr>
          <p:cNvPr id="10" name="Rectangle 9">
            <a:extLst>
              <a:ext uri="{FF2B5EF4-FFF2-40B4-BE49-F238E27FC236}">
                <a16:creationId xmlns:a16="http://schemas.microsoft.com/office/drawing/2014/main" id="{76B6B897-978B-44B1-BFF6-878C1CB7A059}"/>
              </a:ext>
            </a:extLst>
          </p:cNvPr>
          <p:cNvSpPr/>
          <p:nvPr/>
        </p:nvSpPr>
        <p:spPr>
          <a:xfrm>
            <a:off x="1415691" y="5053985"/>
            <a:ext cx="1509003" cy="375424"/>
          </a:xfrm>
          <a:prstGeom prst="rect">
            <a:avLst/>
          </a:prstGeom>
        </p:spPr>
        <p:txBody>
          <a:bodyPr wrap="none">
            <a:spAutoFit/>
          </a:bodyPr>
          <a:lstStyle/>
          <a:p>
            <a:pPr marL="342900" lvl="0" indent="-342900">
              <a:lnSpc>
                <a:spcPts val="2400"/>
              </a:lnSpc>
              <a:spcBef>
                <a:spcPts val="1260"/>
              </a:spcBef>
              <a:spcAft>
                <a:spcPts val="0"/>
              </a:spcAft>
              <a:tabLst>
                <a:tab pos="457200" algn="l"/>
              </a:tabLst>
            </a:pPr>
            <a:r>
              <a:rPr lang="en-IN" spc="-5" dirty="0">
                <a:solidFill>
                  <a:srgbClr val="292929"/>
                </a:solidFill>
                <a:ea typeface="Times New Roman" panose="02020603050405020304" pitchFamily="18" charset="0"/>
                <a:cs typeface="Times New Roman" panose="02020603050405020304" pitchFamily="18" charset="0"/>
              </a:rPr>
              <a:t>Pandas(1.3.4)</a:t>
            </a:r>
            <a:endParaRPr lang="en-IN" sz="1200" dirty="0">
              <a:ea typeface="Calibri" panose="020F0502020204030204" pitchFamily="34" charset="0"/>
              <a:cs typeface="Times New Roman" panose="02020603050405020304" pitchFamily="18" charset="0"/>
            </a:endParaRPr>
          </a:p>
        </p:txBody>
      </p:sp>
      <p:sp>
        <p:nvSpPr>
          <p:cNvPr id="11" name="Rectangle 10">
            <a:extLst>
              <a:ext uri="{FF2B5EF4-FFF2-40B4-BE49-F238E27FC236}">
                <a16:creationId xmlns:a16="http://schemas.microsoft.com/office/drawing/2014/main" id="{508D1BD5-A7C8-4AD7-9612-65360830EE96}"/>
              </a:ext>
            </a:extLst>
          </p:cNvPr>
          <p:cNvSpPr/>
          <p:nvPr/>
        </p:nvSpPr>
        <p:spPr>
          <a:xfrm>
            <a:off x="1415691" y="1969493"/>
            <a:ext cx="2103974" cy="375424"/>
          </a:xfrm>
          <a:prstGeom prst="rect">
            <a:avLst/>
          </a:prstGeom>
        </p:spPr>
        <p:txBody>
          <a:bodyPr wrap="none">
            <a:spAutoFit/>
          </a:bodyPr>
          <a:lstStyle/>
          <a:p>
            <a:pPr marL="342900" lvl="0" indent="-342900">
              <a:lnSpc>
                <a:spcPts val="2400"/>
              </a:lnSpc>
              <a:spcBef>
                <a:spcPts val="1030"/>
              </a:spcBef>
              <a:spcAft>
                <a:spcPts val="0"/>
              </a:spcAft>
              <a:tabLst>
                <a:tab pos="457200" algn="l"/>
              </a:tabLst>
            </a:pPr>
            <a:r>
              <a:rPr lang="en-IN" spc="-5" dirty="0" err="1">
                <a:solidFill>
                  <a:srgbClr val="292929"/>
                </a:solidFill>
                <a:ea typeface="Times New Roman" panose="02020603050405020304" pitchFamily="18" charset="0"/>
                <a:cs typeface="Times New Roman" panose="02020603050405020304" pitchFamily="18" charset="0"/>
              </a:rPr>
              <a:t>Scikit</a:t>
            </a:r>
            <a:r>
              <a:rPr lang="en-IN" spc="-5" dirty="0">
                <a:solidFill>
                  <a:srgbClr val="292929"/>
                </a:solidFill>
                <a:ea typeface="Times New Roman" panose="02020603050405020304" pitchFamily="18" charset="0"/>
                <a:cs typeface="Times New Roman" panose="02020603050405020304" pitchFamily="18" charset="0"/>
              </a:rPr>
              <a:t>-learn (0.14.5)</a:t>
            </a:r>
            <a:endParaRPr lang="en-IN" sz="1200" dirty="0">
              <a:ea typeface="Calibri" panose="020F0502020204030204" pitchFamily="34" charset="0"/>
              <a:cs typeface="Times New Roman" panose="02020603050405020304" pitchFamily="18" charset="0"/>
            </a:endParaRPr>
          </a:p>
        </p:txBody>
      </p:sp>
      <p:sp>
        <p:nvSpPr>
          <p:cNvPr id="12" name="Rectangle 11">
            <a:extLst>
              <a:ext uri="{FF2B5EF4-FFF2-40B4-BE49-F238E27FC236}">
                <a16:creationId xmlns:a16="http://schemas.microsoft.com/office/drawing/2014/main" id="{EDFAC93C-64F2-420C-B7CE-7BDE9E8A0B2B}"/>
              </a:ext>
            </a:extLst>
          </p:cNvPr>
          <p:cNvSpPr/>
          <p:nvPr/>
        </p:nvSpPr>
        <p:spPr>
          <a:xfrm>
            <a:off x="1415691" y="3641609"/>
            <a:ext cx="1786066" cy="382477"/>
          </a:xfrm>
          <a:prstGeom prst="rect">
            <a:avLst/>
          </a:prstGeom>
        </p:spPr>
        <p:txBody>
          <a:bodyPr wrap="none">
            <a:spAutoFit/>
          </a:bodyPr>
          <a:lstStyle/>
          <a:p>
            <a:pPr marL="342900" lvl="0" indent="-342900">
              <a:lnSpc>
                <a:spcPts val="2400"/>
              </a:lnSpc>
              <a:spcBef>
                <a:spcPts val="1260"/>
              </a:spcBef>
              <a:spcAft>
                <a:spcPts val="0"/>
              </a:spcAft>
              <a:tabLst>
                <a:tab pos="457200" algn="l"/>
              </a:tabLst>
            </a:pPr>
            <a:r>
              <a:rPr lang="en-IN" spc="-5" dirty="0">
                <a:solidFill>
                  <a:srgbClr val="292929"/>
                </a:solidFill>
                <a:ea typeface="Times New Roman" panose="02020603050405020304" pitchFamily="18" charset="0"/>
                <a:cs typeface="Times New Roman" panose="02020603050405020304" pitchFamily="18" charset="0"/>
              </a:rPr>
              <a:t>Seaborn(0.11.2)</a:t>
            </a:r>
            <a:endParaRPr lang="en-IN" sz="1200" dirty="0">
              <a:ea typeface="Calibri" panose="020F0502020204030204" pitchFamily="34" charset="0"/>
              <a:cs typeface="Times New Roman" panose="02020603050405020304" pitchFamily="18" charset="0"/>
            </a:endParaRPr>
          </a:p>
        </p:txBody>
      </p:sp>
      <p:sp>
        <p:nvSpPr>
          <p:cNvPr id="13" name="Rectangle 12">
            <a:extLst>
              <a:ext uri="{FF2B5EF4-FFF2-40B4-BE49-F238E27FC236}">
                <a16:creationId xmlns:a16="http://schemas.microsoft.com/office/drawing/2014/main" id="{F47F9797-3720-47FB-9BF5-40354F18E5B2}"/>
              </a:ext>
            </a:extLst>
          </p:cNvPr>
          <p:cNvSpPr/>
          <p:nvPr/>
        </p:nvSpPr>
        <p:spPr>
          <a:xfrm>
            <a:off x="1415691" y="2803999"/>
            <a:ext cx="1862201" cy="382477"/>
          </a:xfrm>
          <a:prstGeom prst="rect">
            <a:avLst/>
          </a:prstGeom>
        </p:spPr>
        <p:txBody>
          <a:bodyPr wrap="square">
            <a:spAutoFit/>
          </a:bodyPr>
          <a:lstStyle/>
          <a:p>
            <a:pPr marL="342900" lvl="0" indent="-342900">
              <a:lnSpc>
                <a:spcPts val="2400"/>
              </a:lnSpc>
              <a:spcBef>
                <a:spcPts val="1260"/>
              </a:spcBef>
              <a:spcAft>
                <a:spcPts val="0"/>
              </a:spcAft>
              <a:tabLst>
                <a:tab pos="457200" algn="l"/>
              </a:tabLst>
            </a:pPr>
            <a:r>
              <a:rPr lang="en-IN" spc="-5" dirty="0" err="1">
                <a:solidFill>
                  <a:srgbClr val="292929"/>
                </a:solidFill>
                <a:ea typeface="Times New Roman" panose="02020603050405020304" pitchFamily="18" charset="0"/>
                <a:cs typeface="Times New Roman" panose="02020603050405020304" pitchFamily="18" charset="0"/>
              </a:rPr>
              <a:t>Numpy</a:t>
            </a:r>
            <a:r>
              <a:rPr lang="en-IN" spc="-5" dirty="0">
                <a:solidFill>
                  <a:srgbClr val="292929"/>
                </a:solidFill>
                <a:ea typeface="Times New Roman" panose="02020603050405020304" pitchFamily="18" charset="0"/>
                <a:cs typeface="Times New Roman" panose="02020603050405020304" pitchFamily="18" charset="0"/>
              </a:rPr>
              <a:t>(1.21.4)</a:t>
            </a:r>
            <a:endParaRPr lang="en-IN" sz="1200" dirty="0">
              <a:ea typeface="Calibri" panose="020F0502020204030204" pitchFamily="34" charset="0"/>
              <a:cs typeface="Times New Roman" panose="02020603050405020304" pitchFamily="18" charset="0"/>
            </a:endParaRPr>
          </a:p>
        </p:txBody>
      </p:sp>
      <p:grpSp>
        <p:nvGrpSpPr>
          <p:cNvPr id="27" name="Group 26" descr="Small circle with number 3 inside  indicating step 3">
            <a:extLst>
              <a:ext uri="{FF2B5EF4-FFF2-40B4-BE49-F238E27FC236}">
                <a16:creationId xmlns:a16="http://schemas.microsoft.com/office/drawing/2014/main" id="{60A20274-3E54-4410-8205-8EF24EB0CC32}"/>
              </a:ext>
            </a:extLst>
          </p:cNvPr>
          <p:cNvGrpSpPr/>
          <p:nvPr/>
        </p:nvGrpSpPr>
        <p:grpSpPr bwMode="blackWhite">
          <a:xfrm>
            <a:off x="611103" y="3631892"/>
            <a:ext cx="558179" cy="409838"/>
            <a:chOff x="6953426" y="711274"/>
            <a:chExt cx="558179" cy="409838"/>
          </a:xfrm>
        </p:grpSpPr>
        <p:sp>
          <p:nvSpPr>
            <p:cNvPr id="28" name="Oval 27" descr="Small circle">
              <a:extLst>
                <a:ext uri="{FF2B5EF4-FFF2-40B4-BE49-F238E27FC236}">
                  <a16:creationId xmlns:a16="http://schemas.microsoft.com/office/drawing/2014/main" id="{92D764D5-7BE9-4611-A599-BD6B722480F1}"/>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descr="Number 3">
              <a:extLst>
                <a:ext uri="{FF2B5EF4-FFF2-40B4-BE49-F238E27FC236}">
                  <a16:creationId xmlns:a16="http://schemas.microsoft.com/office/drawing/2014/main" id="{B2910895-AA7C-4420-8590-D542D23F74CA}"/>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cs typeface="Segoe UI Semibold" panose="020B0702040204020203" pitchFamily="34" charset="0"/>
                </a:rPr>
                <a:t>3</a:t>
              </a:r>
            </a:p>
          </p:txBody>
        </p:sp>
      </p:grpSp>
      <p:grpSp>
        <p:nvGrpSpPr>
          <p:cNvPr id="35" name="Group 34" descr="Small circle with number 3 inside  indicating step 3">
            <a:extLst>
              <a:ext uri="{FF2B5EF4-FFF2-40B4-BE49-F238E27FC236}">
                <a16:creationId xmlns:a16="http://schemas.microsoft.com/office/drawing/2014/main" id="{E02F25B1-E55C-4690-AD68-617466DFAB87}"/>
              </a:ext>
            </a:extLst>
          </p:cNvPr>
          <p:cNvGrpSpPr/>
          <p:nvPr/>
        </p:nvGrpSpPr>
        <p:grpSpPr bwMode="blackWhite">
          <a:xfrm>
            <a:off x="628961" y="4394913"/>
            <a:ext cx="558179" cy="409838"/>
            <a:chOff x="6953426" y="711274"/>
            <a:chExt cx="558179" cy="409838"/>
          </a:xfrm>
        </p:grpSpPr>
        <p:sp>
          <p:nvSpPr>
            <p:cNvPr id="36" name="Oval 35" descr="Small circle">
              <a:extLst>
                <a:ext uri="{FF2B5EF4-FFF2-40B4-BE49-F238E27FC236}">
                  <a16:creationId xmlns:a16="http://schemas.microsoft.com/office/drawing/2014/main" id="{4C8EDE53-5D60-4675-8BC8-92BE3709F6F6}"/>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descr="Number 3">
              <a:extLst>
                <a:ext uri="{FF2B5EF4-FFF2-40B4-BE49-F238E27FC236}">
                  <a16:creationId xmlns:a16="http://schemas.microsoft.com/office/drawing/2014/main" id="{9F473FC9-12B0-42D8-AF29-46BBCCB49878}"/>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cs typeface="Segoe UI Semibold" panose="020B0702040204020203" pitchFamily="34" charset="0"/>
                </a:rPr>
                <a:t>4</a:t>
              </a:r>
            </a:p>
          </p:txBody>
        </p:sp>
      </p:grpSp>
    </p:spTree>
    <p:extLst>
      <p:ext uri="{BB962C8B-B14F-4D97-AF65-F5344CB8AC3E}">
        <p14:creationId xmlns:p14="http://schemas.microsoft.com/office/powerpoint/2010/main" val="727668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D71FC-DFB0-4352-8FAF-B94E35D0C3E6}"/>
              </a:ext>
            </a:extLst>
          </p:cNvPr>
          <p:cNvSpPr>
            <a:spLocks noGrp="1"/>
          </p:cNvSpPr>
          <p:nvPr>
            <p:ph type="title"/>
          </p:nvPr>
        </p:nvSpPr>
        <p:spPr/>
        <p:txBody>
          <a:bodyPr/>
          <a:lstStyle/>
          <a:p>
            <a:r>
              <a:rPr lang="en-IN" kern="1800" dirty="0">
                <a:solidFill>
                  <a:srgbClr val="292929"/>
                </a:solidFill>
                <a:latin typeface="Helvetica" panose="020B0604020202020204" pitchFamily="34" charset="0"/>
                <a:cs typeface="Times New Roman" panose="02020603050405020304" pitchFamily="18" charset="0"/>
              </a:rPr>
              <a:t>Results</a:t>
            </a:r>
            <a:endParaRPr lang="en-IN" dirty="0"/>
          </a:p>
        </p:txBody>
      </p:sp>
      <p:pic>
        <p:nvPicPr>
          <p:cNvPr id="4" name="Picture 3">
            <a:extLst>
              <a:ext uri="{FF2B5EF4-FFF2-40B4-BE49-F238E27FC236}">
                <a16:creationId xmlns:a16="http://schemas.microsoft.com/office/drawing/2014/main" id="{C8E976D5-AFDD-4F73-91C0-246B98AA7132}"/>
              </a:ext>
            </a:extLst>
          </p:cNvPr>
          <p:cNvPicPr>
            <a:picLocks noChangeAspect="1"/>
          </p:cNvPicPr>
          <p:nvPr/>
        </p:nvPicPr>
        <p:blipFill>
          <a:blip r:embed="rId2"/>
          <a:stretch>
            <a:fillRect/>
          </a:stretch>
        </p:blipFill>
        <p:spPr>
          <a:xfrm>
            <a:off x="2543073" y="1339760"/>
            <a:ext cx="5372202" cy="4735113"/>
          </a:xfrm>
          <a:prstGeom prst="rect">
            <a:avLst/>
          </a:prstGeom>
        </p:spPr>
      </p:pic>
    </p:spTree>
    <p:extLst>
      <p:ext uri="{BB962C8B-B14F-4D97-AF65-F5344CB8AC3E}">
        <p14:creationId xmlns:p14="http://schemas.microsoft.com/office/powerpoint/2010/main" val="31732258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80382-4B08-4D82-A459-6614F2482A3D}"/>
              </a:ext>
            </a:extLst>
          </p:cNvPr>
          <p:cNvSpPr>
            <a:spLocks noGrp="1"/>
          </p:cNvSpPr>
          <p:nvPr>
            <p:ph type="title"/>
          </p:nvPr>
        </p:nvSpPr>
        <p:spPr>
          <a:xfrm>
            <a:off x="752475" y="448056"/>
            <a:ext cx="6645851" cy="640080"/>
          </a:xfrm>
        </p:spPr>
        <p:txBody>
          <a:bodyPr>
            <a:normAutofit/>
          </a:bodyPr>
          <a:lstStyle/>
          <a:p>
            <a:r>
              <a:rPr lang="en-IN" kern="1800" dirty="0">
                <a:solidFill>
                  <a:srgbClr val="292929"/>
                </a:solidFill>
                <a:latin typeface="Helvetica" panose="020B0604020202020204" pitchFamily="34" charset="0"/>
                <a:cs typeface="Times New Roman" panose="02020603050405020304" pitchFamily="18" charset="0"/>
              </a:rPr>
              <a:t>Results</a:t>
            </a:r>
            <a:endParaRPr lang="en-IN" dirty="0"/>
          </a:p>
        </p:txBody>
      </p:sp>
      <p:sp>
        <p:nvSpPr>
          <p:cNvPr id="4" name="Rectangle 3">
            <a:extLst>
              <a:ext uri="{FF2B5EF4-FFF2-40B4-BE49-F238E27FC236}">
                <a16:creationId xmlns:a16="http://schemas.microsoft.com/office/drawing/2014/main" id="{8DE5191B-8C1B-48B7-A68B-6F525C9BCA9A}"/>
              </a:ext>
            </a:extLst>
          </p:cNvPr>
          <p:cNvSpPr/>
          <p:nvPr/>
        </p:nvSpPr>
        <p:spPr>
          <a:xfrm>
            <a:off x="452437" y="1263562"/>
            <a:ext cx="11053763" cy="5212837"/>
          </a:xfrm>
          <a:prstGeom prst="rect">
            <a:avLst/>
          </a:prstGeom>
        </p:spPr>
        <p:txBody>
          <a:bodyPr wrap="square">
            <a:spAutoFit/>
          </a:bodyPr>
          <a:lstStyle/>
          <a:p>
            <a:pPr marL="457200" algn="just">
              <a:lnSpc>
                <a:spcPct val="107000"/>
              </a:lnSpc>
              <a:spcAft>
                <a:spcPts val="800"/>
              </a:spcAft>
            </a:pPr>
            <a:r>
              <a:rPr lang="en-US" sz="1600" b="1" dirty="0">
                <a:latin typeface="Georgia" panose="02040502050405020303" pitchFamily="18" charset="0"/>
                <a:ea typeface="Calibri" panose="020F0502020204030204" pitchFamily="34" charset="0"/>
                <a:cs typeface="Times New Roman" panose="02020603050405020304" pitchFamily="18" charset="0"/>
              </a:rPr>
              <a:t>Cluster 1</a:t>
            </a:r>
          </a:p>
          <a:p>
            <a:pPr marL="457200" algn="just">
              <a:lnSpc>
                <a:spcPct val="107000"/>
              </a:lnSpc>
              <a:spcAft>
                <a:spcPts val="800"/>
              </a:spcAft>
            </a:pPr>
            <a:r>
              <a:rPr lang="en-US" sz="1600" dirty="0">
                <a:latin typeface="Georgia" panose="02040502050405020303" pitchFamily="18" charset="0"/>
                <a:ea typeface="Calibri" panose="020F0502020204030204" pitchFamily="34" charset="0"/>
                <a:cs typeface="Times New Roman" panose="02020603050405020304" pitchFamily="18" charset="0"/>
              </a:rPr>
              <a:t>	Customers in this cluster buy fewer items because of their minimal annual income. Generally this cluster consists of people with age above 35.</a:t>
            </a:r>
          </a:p>
          <a:p>
            <a:pPr marL="457200" algn="just">
              <a:lnSpc>
                <a:spcPct val="107000"/>
              </a:lnSpc>
              <a:spcAft>
                <a:spcPts val="800"/>
              </a:spcAft>
            </a:pPr>
            <a:endParaRPr lang="en-IN" sz="1600" dirty="0">
              <a:latin typeface="Georgia" panose="02040502050405020303" pitchFamily="18" charset="0"/>
              <a:ea typeface="Calibri" panose="020F0502020204030204" pitchFamily="34" charset="0"/>
              <a:cs typeface="Times New Roman" panose="02020603050405020304" pitchFamily="18" charset="0"/>
            </a:endParaRPr>
          </a:p>
          <a:p>
            <a:pPr marL="457200" algn="just">
              <a:lnSpc>
                <a:spcPct val="107000"/>
              </a:lnSpc>
              <a:spcAft>
                <a:spcPts val="800"/>
              </a:spcAft>
            </a:pPr>
            <a:r>
              <a:rPr lang="en-US" sz="1600" b="1" dirty="0">
                <a:latin typeface="Georgia" panose="02040502050405020303" pitchFamily="18" charset="0"/>
                <a:ea typeface="Calibri" panose="020F0502020204030204" pitchFamily="34" charset="0"/>
                <a:cs typeface="Times New Roman" panose="02020603050405020304" pitchFamily="18" charset="0"/>
              </a:rPr>
              <a:t>Cluster 2 </a:t>
            </a:r>
          </a:p>
          <a:p>
            <a:pPr marL="457200" algn="just">
              <a:lnSpc>
                <a:spcPct val="107000"/>
              </a:lnSpc>
              <a:spcAft>
                <a:spcPts val="800"/>
              </a:spcAft>
            </a:pPr>
            <a:r>
              <a:rPr lang="en-US" sz="1600" dirty="0">
                <a:latin typeface="Georgia" panose="02040502050405020303" pitchFamily="18" charset="0"/>
                <a:ea typeface="Calibri" panose="020F0502020204030204" pitchFamily="34" charset="0"/>
                <a:cs typeface="Times New Roman" panose="02020603050405020304" pitchFamily="18" charset="0"/>
              </a:rPr>
              <a:t>	People in this group spend most of the money in buying things. They are not having good annual income and buy things with parent's money or others. Most of the youngsters without their own income constitutes this group.</a:t>
            </a:r>
            <a:endParaRPr lang="en-IN" sz="1600" dirty="0">
              <a:latin typeface="Georgia" panose="02040502050405020303" pitchFamily="18" charset="0"/>
              <a:ea typeface="Calibri" panose="020F0502020204030204" pitchFamily="34" charset="0"/>
              <a:cs typeface="Times New Roman" panose="02020603050405020304" pitchFamily="18" charset="0"/>
            </a:endParaRPr>
          </a:p>
          <a:p>
            <a:pPr marL="457200" algn="just">
              <a:lnSpc>
                <a:spcPct val="107000"/>
              </a:lnSpc>
              <a:spcAft>
                <a:spcPts val="800"/>
              </a:spcAft>
            </a:pPr>
            <a:endParaRPr lang="en-IN" sz="1600" dirty="0">
              <a:latin typeface="Georgia" panose="02040502050405020303" pitchFamily="18" charset="0"/>
              <a:ea typeface="Calibri" panose="020F0502020204030204" pitchFamily="34" charset="0"/>
              <a:cs typeface="Times New Roman" panose="02020603050405020304" pitchFamily="18" charset="0"/>
            </a:endParaRPr>
          </a:p>
          <a:p>
            <a:pPr marL="457200" algn="just">
              <a:lnSpc>
                <a:spcPct val="107000"/>
              </a:lnSpc>
              <a:spcAft>
                <a:spcPts val="800"/>
              </a:spcAft>
            </a:pPr>
            <a:r>
              <a:rPr lang="en-US" sz="1600" b="1" dirty="0">
                <a:latin typeface="Georgia" panose="02040502050405020303" pitchFamily="18" charset="0"/>
                <a:ea typeface="Calibri" panose="020F0502020204030204" pitchFamily="34" charset="0"/>
                <a:cs typeface="Times New Roman" panose="02020603050405020304" pitchFamily="18" charset="0"/>
              </a:rPr>
              <a:t>Cluster 3 </a:t>
            </a:r>
          </a:p>
          <a:p>
            <a:pPr marL="457200" algn="just">
              <a:lnSpc>
                <a:spcPct val="107000"/>
              </a:lnSpc>
              <a:spcAft>
                <a:spcPts val="800"/>
              </a:spcAft>
            </a:pPr>
            <a:r>
              <a:rPr lang="en-US" sz="1600" dirty="0">
                <a:latin typeface="Georgia" panose="02040502050405020303" pitchFamily="18" charset="0"/>
                <a:ea typeface="Calibri" panose="020F0502020204030204" pitchFamily="34" charset="0"/>
                <a:cs typeface="Times New Roman" panose="02020603050405020304" pitchFamily="18" charset="0"/>
              </a:rPr>
              <a:t>	Customers in this cluster buy a lot in apparel. They purchase the most items, and have the highest spending per item. The cluster skews slightly female. This cluster consists of the most youngsters. They can be called as Spendthrifts.</a:t>
            </a:r>
            <a:endParaRPr lang="en-IN" sz="1600" dirty="0">
              <a:latin typeface="Georgia" panose="02040502050405020303" pitchFamily="18" charset="0"/>
              <a:ea typeface="Calibri" panose="020F0502020204030204" pitchFamily="34" charset="0"/>
              <a:cs typeface="Times New Roman" panose="02020603050405020304" pitchFamily="18" charset="0"/>
            </a:endParaRPr>
          </a:p>
          <a:p>
            <a:pPr marL="457200" algn="just">
              <a:lnSpc>
                <a:spcPct val="107000"/>
              </a:lnSpc>
              <a:spcAft>
                <a:spcPts val="800"/>
              </a:spcAft>
            </a:pPr>
            <a:r>
              <a:rPr lang="en-US" sz="1600" b="1" dirty="0">
                <a:latin typeface="Georgia" panose="02040502050405020303" pitchFamily="18" charset="0"/>
                <a:ea typeface="Calibri" panose="020F0502020204030204" pitchFamily="34" charset="0"/>
                <a:cs typeface="Times New Roman" panose="02020603050405020304" pitchFamily="18" charset="0"/>
              </a:rPr>
              <a:t>Cluster 4 </a:t>
            </a:r>
          </a:p>
          <a:p>
            <a:pPr marL="457200" algn="just">
              <a:lnSpc>
                <a:spcPct val="107000"/>
              </a:lnSpc>
              <a:spcAft>
                <a:spcPts val="800"/>
              </a:spcAft>
            </a:pPr>
            <a:r>
              <a:rPr lang="en-US" sz="1600" dirty="0">
                <a:latin typeface="Georgia" panose="02040502050405020303" pitchFamily="18" charset="0"/>
                <a:ea typeface="Calibri" panose="020F0502020204030204" pitchFamily="34" charset="0"/>
                <a:cs typeface="Times New Roman" panose="02020603050405020304" pitchFamily="18" charset="0"/>
              </a:rPr>
              <a:t>	This is the most populated cluster. Customers in this cluster make small numbers of purchases and spend less on average. They are typically one time </a:t>
            </a:r>
            <a:r>
              <a:rPr lang="en-US" sz="1600" dirty="0" err="1">
                <a:latin typeface="Georgia" panose="02040502050405020303" pitchFamily="18" charset="0"/>
                <a:ea typeface="Calibri" panose="020F0502020204030204" pitchFamily="34" charset="0"/>
                <a:cs typeface="Times New Roman" panose="02020603050405020304" pitchFamily="18" charset="0"/>
              </a:rPr>
              <a:t>buyers.The</a:t>
            </a:r>
            <a:r>
              <a:rPr lang="en-US" sz="1600" dirty="0">
                <a:latin typeface="Georgia" panose="02040502050405020303" pitchFamily="18" charset="0"/>
                <a:ea typeface="Calibri" panose="020F0502020204030204" pitchFamily="34" charset="0"/>
                <a:cs typeface="Times New Roman" panose="02020603050405020304" pitchFamily="18" charset="0"/>
              </a:rPr>
              <a:t> people in this cluster can be called as The Compulsive Saver or Tightwads.</a:t>
            </a:r>
            <a:endParaRPr lang="en-IN" sz="1600" dirty="0">
              <a:effectLst/>
              <a:latin typeface="Georgia" panose="02040502050405020303"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636550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ts val="2700"/>
              </a:lnSpc>
              <a:spcBef>
                <a:spcPts val="2340"/>
              </a:spcBef>
              <a:spcAft>
                <a:spcPts val="0"/>
              </a:spcAft>
            </a:pPr>
            <a:r>
              <a:rPr lang="en-IN" kern="1800" dirty="0">
                <a:solidFill>
                  <a:srgbClr val="292929"/>
                </a:solidFill>
                <a:latin typeface="Helvetica" panose="020B0604020202020204" pitchFamily="34" charset="0"/>
                <a:ea typeface="Times New Roman" panose="02020603050405020304" pitchFamily="18" charset="0"/>
                <a:cs typeface="Times New Roman" panose="02020603050405020304" pitchFamily="18" charset="0"/>
              </a:rPr>
              <a:t>Conclusions</a:t>
            </a:r>
            <a:endParaRPr lang="en-IN" sz="1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E468017B-1AE4-4400-BFB0-6121FE94604D}"/>
              </a:ext>
            </a:extLst>
          </p:cNvPr>
          <p:cNvSpPr/>
          <p:nvPr/>
        </p:nvSpPr>
        <p:spPr>
          <a:xfrm>
            <a:off x="781050" y="1590674"/>
            <a:ext cx="10877550" cy="3729226"/>
          </a:xfrm>
          <a:prstGeom prst="rect">
            <a:avLst/>
          </a:prstGeom>
        </p:spPr>
        <p:txBody>
          <a:bodyPr wrap="square">
            <a:spAutoFit/>
          </a:bodyPr>
          <a:lstStyle/>
          <a:p>
            <a:pPr algn="just">
              <a:lnSpc>
                <a:spcPts val="2400"/>
              </a:lnSpc>
              <a:spcBef>
                <a:spcPts val="1030"/>
              </a:spcBef>
              <a:spcAft>
                <a:spcPts val="0"/>
              </a:spcAft>
            </a:pPr>
            <a:r>
              <a:rPr lang="en-IN" sz="1600" dirty="0">
                <a:solidFill>
                  <a:srgbClr val="292929"/>
                </a:solidFill>
                <a:latin typeface="Georgia" panose="02040502050405020303" pitchFamily="18" charset="0"/>
                <a:ea typeface="Times New Roman" panose="02020603050405020304" pitchFamily="18" charset="0"/>
                <a:cs typeface="Times New Roman" panose="02020603050405020304" pitchFamily="18" charset="0"/>
              </a:rPr>
              <a:t>	K-means clustering is one of the most popular clustering algorithms and usually the first thing practitioners apply when solving clustering tasks to get an idea of the structure of the dataset. The goal of K means is to group data points into distinct non-overlapping subgroups. One of the major application of K means clustering is segmentation of customers to get a better understanding of them which in turn could be used to increase the revenue of the company.</a:t>
            </a:r>
          </a:p>
          <a:p>
            <a:pPr algn="just">
              <a:lnSpc>
                <a:spcPts val="2400"/>
              </a:lnSpc>
              <a:spcBef>
                <a:spcPts val="1030"/>
              </a:spcBef>
              <a:spcAft>
                <a:spcPts val="0"/>
              </a:spcAft>
            </a:pPr>
            <a:endParaRPr lang="en-IN" sz="1600" dirty="0">
              <a:solidFill>
                <a:srgbClr val="292929"/>
              </a:solidFill>
              <a:effectLst/>
              <a:latin typeface="Georgia" panose="02040502050405020303" pitchFamily="18" charset="0"/>
              <a:ea typeface="Calibri" panose="020F0502020204030204" pitchFamily="34" charset="0"/>
              <a:cs typeface="Times New Roman" panose="02020603050405020304" pitchFamily="18" charset="0"/>
            </a:endParaRPr>
          </a:p>
          <a:p>
            <a:pPr algn="just"/>
            <a:r>
              <a:rPr lang="en-US" sz="1600" dirty="0">
                <a:latin typeface="Georgia" panose="02040502050405020303" pitchFamily="18" charset="0"/>
              </a:rPr>
              <a:t>	Principle of market segmentation is that the product and services needs of individual customers differ. Market segmentation involves the grouping of</a:t>
            </a:r>
            <a:r>
              <a:rPr lang="en-IN" sz="1600" dirty="0">
                <a:latin typeface="Georgia" panose="02040502050405020303" pitchFamily="18" charset="0"/>
              </a:rPr>
              <a:t> </a:t>
            </a:r>
            <a:r>
              <a:rPr lang="en-US" sz="1600" dirty="0">
                <a:latin typeface="Georgia" panose="02040502050405020303" pitchFamily="18" charset="0"/>
              </a:rPr>
              <a:t>customers together with the aim of better satisfying their needs whilst</a:t>
            </a:r>
            <a:endParaRPr lang="en-IN" sz="1600" dirty="0">
              <a:latin typeface="Georgia" panose="02040502050405020303" pitchFamily="18" charset="0"/>
            </a:endParaRPr>
          </a:p>
          <a:p>
            <a:pPr algn="just"/>
            <a:r>
              <a:rPr lang="en-US" sz="1600" dirty="0">
                <a:latin typeface="Georgia" panose="02040502050405020303" pitchFamily="18" charset="0"/>
              </a:rPr>
              <a:t>maintaining economies of scale. It consists of three stages and if properly executed should deliver more satisfied customers, few direct confrontations with competitors, and better designed marketing </a:t>
            </a:r>
            <a:r>
              <a:rPr lang="en-US" sz="1600" dirty="0" err="1">
                <a:latin typeface="Georgia" panose="02040502050405020303" pitchFamily="18" charset="0"/>
              </a:rPr>
              <a:t>programmes</a:t>
            </a:r>
            <a:r>
              <a:rPr lang="en-US" sz="1600" dirty="0">
                <a:latin typeface="Georgia" panose="02040502050405020303" pitchFamily="18" charset="0"/>
              </a:rPr>
              <a:t>. Segmentation depends the differentiation of market </a:t>
            </a:r>
            <a:r>
              <a:rPr lang="en-US" sz="1600" dirty="0" err="1">
                <a:latin typeface="Georgia" panose="02040502050405020303" pitchFamily="18" charset="0"/>
              </a:rPr>
              <a:t>starategy</a:t>
            </a:r>
            <a:r>
              <a:rPr lang="en-US" sz="1600" dirty="0">
                <a:latin typeface="Georgia" panose="02040502050405020303" pitchFamily="18" charset="0"/>
              </a:rPr>
              <a:t> and the achieve of goals that the main important thing with segment market don’t have achieve the target, market segmentation of different ways that the concludes are Segmentation to helps the market to pick up the market targets and that the </a:t>
            </a:r>
            <a:r>
              <a:rPr lang="en-US" sz="1600" dirty="0" err="1">
                <a:latin typeface="Georgia" panose="02040502050405020303" pitchFamily="18" charset="0"/>
              </a:rPr>
              <a:t>differentaion</a:t>
            </a:r>
            <a:r>
              <a:rPr lang="en-US" sz="1600" dirty="0">
                <a:latin typeface="Georgia" panose="02040502050405020303" pitchFamily="18" charset="0"/>
              </a:rPr>
              <a:t> of main thing is bases of segmentation they decided the all level of ages customer needs and wants.</a:t>
            </a:r>
            <a:endParaRPr lang="en-IN" sz="1600" dirty="0">
              <a:effectLst/>
              <a:latin typeface="Georgia" panose="02040502050405020303"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BE95F17-4171-4570-8258-8987E824CA40}"/>
              </a:ext>
            </a:extLst>
          </p:cNvPr>
          <p:cNvSpPr>
            <a:spLocks noGrp="1"/>
          </p:cNvSpPr>
          <p:nvPr>
            <p:ph type="title"/>
          </p:nvPr>
        </p:nvSpPr>
        <p:spPr>
          <a:xfrm>
            <a:off x="361951" y="2363533"/>
            <a:ext cx="11439524" cy="2130933"/>
          </a:xfrm>
        </p:spPr>
        <p:txBody>
          <a:bodyPr>
            <a:noAutofit/>
          </a:bodyPr>
          <a:lstStyle/>
          <a:p>
            <a:pPr algn="ctr"/>
            <a:r>
              <a:rPr lang="en-IN" sz="8000" dirty="0">
                <a:solidFill>
                  <a:srgbClr val="DD462F"/>
                </a:solidFill>
              </a:rPr>
              <a:t>THANK  YOU</a:t>
            </a:r>
          </a:p>
        </p:txBody>
      </p:sp>
    </p:spTree>
    <p:extLst>
      <p:ext uri="{BB962C8B-B14F-4D97-AF65-F5344CB8AC3E}">
        <p14:creationId xmlns:p14="http://schemas.microsoft.com/office/powerpoint/2010/main" val="1409944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IN" b="1" spc="-5" dirty="0">
                <a:solidFill>
                  <a:srgbClr val="292929"/>
                </a:solidFill>
                <a:ea typeface="Times New Roman" panose="02020603050405020304" pitchFamily="18" charset="0"/>
                <a:cs typeface="Times New Roman" panose="02020603050405020304" pitchFamily="18" charset="0"/>
              </a:rPr>
              <a:t>Customer Segmentation</a:t>
            </a:r>
            <a:endParaRPr lang="en-US" b="1" dirty="0">
              <a:cs typeface="Segoe UI Light" panose="020B0502040204020203" pitchFamily="34" charset="0"/>
            </a:endParaRPr>
          </a:p>
        </p:txBody>
      </p:sp>
      <p:sp>
        <p:nvSpPr>
          <p:cNvPr id="3" name="Rectangle 2">
            <a:extLst>
              <a:ext uri="{FF2B5EF4-FFF2-40B4-BE49-F238E27FC236}">
                <a16:creationId xmlns:a16="http://schemas.microsoft.com/office/drawing/2014/main" id="{0D277682-8795-4121-9103-C12F3D1CFA2E}"/>
              </a:ext>
            </a:extLst>
          </p:cNvPr>
          <p:cNvSpPr/>
          <p:nvPr/>
        </p:nvSpPr>
        <p:spPr>
          <a:xfrm>
            <a:off x="619125" y="1288619"/>
            <a:ext cx="10944225" cy="4063805"/>
          </a:xfrm>
          <a:prstGeom prst="rect">
            <a:avLst/>
          </a:prstGeom>
        </p:spPr>
        <p:txBody>
          <a:bodyPr wrap="square">
            <a:spAutoFit/>
          </a:bodyPr>
          <a:lstStyle/>
          <a:p>
            <a:pPr>
              <a:lnSpc>
                <a:spcPts val="2400"/>
              </a:lnSpc>
              <a:spcBef>
                <a:spcPts val="2400"/>
              </a:spcBef>
              <a:spcAft>
                <a:spcPts val="0"/>
              </a:spcAft>
            </a:pPr>
            <a:r>
              <a:rPr lang="en-IN" sz="1600" spc="-5" dirty="0">
                <a:solidFill>
                  <a:srgbClr val="292929"/>
                </a:solidFill>
                <a:latin typeface="Georgia" panose="02040502050405020303" pitchFamily="18" charset="0"/>
                <a:ea typeface="Times New Roman" panose="02020603050405020304" pitchFamily="18" charset="0"/>
                <a:cs typeface="Times New Roman" panose="02020603050405020304" pitchFamily="18" charset="0"/>
              </a:rPr>
              <a:t>	Customer Segmentation is the subdivision of a market into discrete customer groups that share similar characteristics. Customer Segmentation can be a powerful means to identify unsatisfied customer needs. Using the above data companies can then outperform the competition by developing uniquely appealing products and services.</a:t>
            </a:r>
            <a:endParaRPr lang="en-IN" sz="1600" dirty="0">
              <a:latin typeface="Georgia" panose="02040502050405020303" pitchFamily="18" charset="0"/>
              <a:ea typeface="Calibri" panose="020F0502020204030204" pitchFamily="34" charset="0"/>
              <a:cs typeface="Times New Roman" panose="02020603050405020304" pitchFamily="18" charset="0"/>
            </a:endParaRPr>
          </a:p>
          <a:p>
            <a:pPr>
              <a:lnSpc>
                <a:spcPts val="2400"/>
              </a:lnSpc>
              <a:spcBef>
                <a:spcPts val="2400"/>
              </a:spcBef>
              <a:spcAft>
                <a:spcPts val="0"/>
              </a:spcAft>
            </a:pPr>
            <a:r>
              <a:rPr lang="en-IN" sz="1600" spc="-5" dirty="0">
                <a:solidFill>
                  <a:srgbClr val="292929"/>
                </a:solidFill>
                <a:latin typeface="Georgia" panose="02040502050405020303" pitchFamily="18" charset="0"/>
                <a:ea typeface="Times New Roman" panose="02020603050405020304" pitchFamily="18" charset="0"/>
                <a:cs typeface="Times New Roman" panose="02020603050405020304" pitchFamily="18" charset="0"/>
              </a:rPr>
              <a:t>The most common ways in which businesses segment their customer base are:</a:t>
            </a:r>
            <a:endParaRPr lang="en-IN" sz="1600" dirty="0">
              <a:latin typeface="Georgia" panose="02040502050405020303" pitchFamily="18" charset="0"/>
              <a:ea typeface="Calibri" panose="020F0502020204030204" pitchFamily="34" charset="0"/>
              <a:cs typeface="Times New Roman" panose="02020603050405020304" pitchFamily="18" charset="0"/>
            </a:endParaRPr>
          </a:p>
          <a:p>
            <a:pPr marL="342900" lvl="0" indent="-342900">
              <a:lnSpc>
                <a:spcPts val="2400"/>
              </a:lnSpc>
              <a:spcBef>
                <a:spcPts val="2400"/>
              </a:spcBef>
              <a:spcAft>
                <a:spcPts val="0"/>
              </a:spcAft>
              <a:buFont typeface="Arial" panose="020B0604020202020204" pitchFamily="34" charset="0"/>
              <a:buChar char="•"/>
              <a:tabLst>
                <a:tab pos="457200" algn="l"/>
              </a:tabLst>
            </a:pPr>
            <a:r>
              <a:rPr lang="en-IN" sz="1600" spc="-5" dirty="0">
                <a:solidFill>
                  <a:srgbClr val="292929"/>
                </a:solidFill>
                <a:latin typeface="Georgia" panose="02040502050405020303" pitchFamily="18" charset="0"/>
                <a:ea typeface="Times New Roman" panose="02020603050405020304" pitchFamily="18" charset="0"/>
                <a:cs typeface="Times New Roman" panose="02020603050405020304" pitchFamily="18" charset="0"/>
              </a:rPr>
              <a:t>Demographic information</a:t>
            </a:r>
          </a:p>
          <a:p>
            <a:pPr marL="342900" lvl="0" indent="-342900">
              <a:lnSpc>
                <a:spcPts val="2400"/>
              </a:lnSpc>
              <a:spcBef>
                <a:spcPts val="2400"/>
              </a:spcBef>
              <a:spcAft>
                <a:spcPts val="0"/>
              </a:spcAft>
              <a:buFont typeface="Arial" panose="020B0604020202020204" pitchFamily="34" charset="0"/>
              <a:buChar char="•"/>
              <a:tabLst>
                <a:tab pos="457200" algn="l"/>
              </a:tabLst>
            </a:pPr>
            <a:r>
              <a:rPr lang="en-IN" sz="1600" spc="-5" dirty="0">
                <a:solidFill>
                  <a:srgbClr val="292929"/>
                </a:solidFill>
                <a:latin typeface="Georgia" panose="02040502050405020303" pitchFamily="18" charset="0"/>
                <a:ea typeface="Times New Roman" panose="02020603050405020304" pitchFamily="18" charset="0"/>
                <a:cs typeface="Times New Roman" panose="02020603050405020304" pitchFamily="18" charset="0"/>
              </a:rPr>
              <a:t>Geographical information</a:t>
            </a:r>
          </a:p>
          <a:p>
            <a:pPr marL="342900" lvl="0" indent="-342900">
              <a:lnSpc>
                <a:spcPts val="2400"/>
              </a:lnSpc>
              <a:spcBef>
                <a:spcPts val="2400"/>
              </a:spcBef>
              <a:spcAft>
                <a:spcPts val="0"/>
              </a:spcAft>
              <a:buFont typeface="Arial" panose="020B0604020202020204" pitchFamily="34" charset="0"/>
              <a:buChar char="•"/>
              <a:tabLst>
                <a:tab pos="457200" algn="l"/>
              </a:tabLst>
            </a:pPr>
            <a:r>
              <a:rPr lang="en-IN" sz="1600" spc="-5" dirty="0">
                <a:solidFill>
                  <a:srgbClr val="292929"/>
                </a:solidFill>
                <a:latin typeface="Georgia" panose="02040502050405020303" pitchFamily="18" charset="0"/>
                <a:ea typeface="Times New Roman" panose="02020603050405020304" pitchFamily="18" charset="0"/>
                <a:cs typeface="Times New Roman" panose="02020603050405020304" pitchFamily="18" charset="0"/>
              </a:rPr>
              <a:t>Psychographics</a:t>
            </a:r>
          </a:p>
          <a:p>
            <a:pPr marL="342900" lvl="0" indent="-342900">
              <a:lnSpc>
                <a:spcPts val="2400"/>
              </a:lnSpc>
              <a:spcBef>
                <a:spcPts val="2400"/>
              </a:spcBef>
              <a:spcAft>
                <a:spcPts val="0"/>
              </a:spcAft>
              <a:buFont typeface="Arial" panose="020B0604020202020204" pitchFamily="34" charset="0"/>
              <a:buChar char="•"/>
              <a:tabLst>
                <a:tab pos="457200" algn="l"/>
              </a:tabLst>
            </a:pPr>
            <a:r>
              <a:rPr lang="en-IN" sz="1600" spc="-5" dirty="0" err="1">
                <a:solidFill>
                  <a:srgbClr val="292929"/>
                </a:solidFill>
                <a:latin typeface="Georgia" panose="02040502050405020303" pitchFamily="18" charset="0"/>
                <a:ea typeface="Times New Roman" panose="02020603050405020304" pitchFamily="18" charset="0"/>
                <a:cs typeface="Times New Roman" panose="02020603050405020304" pitchFamily="18" charset="0"/>
              </a:rPr>
              <a:t>Behavioral</a:t>
            </a:r>
            <a:r>
              <a:rPr lang="en-IN" sz="1600" spc="-5" dirty="0">
                <a:solidFill>
                  <a:srgbClr val="292929"/>
                </a:solidFill>
                <a:latin typeface="Georgia" panose="02040502050405020303" pitchFamily="18" charset="0"/>
                <a:ea typeface="Times New Roman" panose="02020603050405020304" pitchFamily="18" charset="0"/>
                <a:cs typeface="Times New Roman" panose="02020603050405020304" pitchFamily="18" charset="0"/>
              </a:rPr>
              <a:t> data</a:t>
            </a:r>
            <a:endParaRPr lang="en-IN" sz="1600" dirty="0">
              <a:latin typeface="Georgia" panose="02040502050405020303" pitchFamily="18" charset="0"/>
            </a:endParaRP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b="1" dirty="0"/>
              <a:t>Types of market segmentation</a:t>
            </a:r>
          </a:p>
        </p:txBody>
      </p:sp>
      <p:sp>
        <p:nvSpPr>
          <p:cNvPr id="3" name="Rectangle 2">
            <a:extLst>
              <a:ext uri="{FF2B5EF4-FFF2-40B4-BE49-F238E27FC236}">
                <a16:creationId xmlns:a16="http://schemas.microsoft.com/office/drawing/2014/main" id="{0D277682-8795-4121-9103-C12F3D1CFA2E}"/>
              </a:ext>
            </a:extLst>
          </p:cNvPr>
          <p:cNvSpPr/>
          <p:nvPr/>
        </p:nvSpPr>
        <p:spPr>
          <a:xfrm>
            <a:off x="521207" y="1362408"/>
            <a:ext cx="10944225" cy="5047536"/>
          </a:xfrm>
          <a:prstGeom prst="rect">
            <a:avLst/>
          </a:prstGeom>
        </p:spPr>
        <p:txBody>
          <a:bodyPr wrap="square">
            <a:spAutoFit/>
          </a:bodyPr>
          <a:lstStyle/>
          <a:p>
            <a:r>
              <a:rPr lang="en-US" b="1" dirty="0">
                <a:latin typeface="Georgia" panose="02040502050405020303" pitchFamily="18" charset="0"/>
              </a:rPr>
              <a:t>Demographic segmentation</a:t>
            </a:r>
            <a:r>
              <a:rPr lang="en-US" sz="1600" dirty="0">
                <a:latin typeface="Georgia" panose="02040502050405020303" pitchFamily="18" charset="0"/>
              </a:rPr>
              <a:t> </a:t>
            </a:r>
          </a:p>
          <a:p>
            <a:endParaRPr lang="en-US" sz="1600" dirty="0">
              <a:latin typeface="Georgia" panose="02040502050405020303" pitchFamily="18" charset="0"/>
            </a:endParaRPr>
          </a:p>
          <a:p>
            <a:r>
              <a:rPr lang="en-US" sz="1600" dirty="0">
                <a:latin typeface="Georgia" panose="02040502050405020303" pitchFamily="18" charset="0"/>
              </a:rPr>
              <a:t>           This might be the first thing people think of when they hear ‘market segmentation’. This is perhaps the most straightforward way of defining customer groups, but it remains powerful.</a:t>
            </a:r>
          </a:p>
          <a:p>
            <a:endParaRPr lang="en-US" sz="1600" dirty="0">
              <a:latin typeface="Georgia" panose="02040502050405020303" pitchFamily="18" charset="0"/>
            </a:endParaRPr>
          </a:p>
          <a:p>
            <a:r>
              <a:rPr lang="en-US" sz="1600" dirty="0">
                <a:latin typeface="Georgia" panose="02040502050405020303" pitchFamily="18" charset="0"/>
              </a:rPr>
              <a:t> Demographic segmentation looks at identifiable non-character traits such as:</a:t>
            </a:r>
          </a:p>
          <a:p>
            <a:pPr marL="742950" lvl="1" indent="-285750">
              <a:buFont typeface="Arial" panose="020B0604020202020204" pitchFamily="34" charset="0"/>
              <a:buChar char="•"/>
            </a:pPr>
            <a:r>
              <a:rPr lang="en-US" sz="1600" dirty="0">
                <a:latin typeface="Georgia" panose="02040502050405020303" pitchFamily="18" charset="0"/>
              </a:rPr>
              <a:t>Age</a:t>
            </a:r>
          </a:p>
          <a:p>
            <a:pPr marL="742950" lvl="1" indent="-285750">
              <a:buFont typeface="Arial" panose="020B0604020202020204" pitchFamily="34" charset="0"/>
              <a:buChar char="•"/>
            </a:pPr>
            <a:r>
              <a:rPr lang="en-US" sz="1600" dirty="0">
                <a:latin typeface="Georgia" panose="02040502050405020303" pitchFamily="18" charset="0"/>
              </a:rPr>
              <a:t>Gender</a:t>
            </a:r>
          </a:p>
          <a:p>
            <a:pPr marL="742950" lvl="1" indent="-285750">
              <a:buFont typeface="Arial" panose="020B0604020202020204" pitchFamily="34" charset="0"/>
              <a:buChar char="•"/>
            </a:pPr>
            <a:r>
              <a:rPr lang="en-US" sz="1600" dirty="0">
                <a:latin typeface="Georgia" panose="02040502050405020303" pitchFamily="18" charset="0"/>
              </a:rPr>
              <a:t>Ethnicity</a:t>
            </a:r>
          </a:p>
          <a:p>
            <a:pPr marL="742950" lvl="1" indent="-285750">
              <a:buFont typeface="Arial" panose="020B0604020202020204" pitchFamily="34" charset="0"/>
              <a:buChar char="•"/>
            </a:pPr>
            <a:r>
              <a:rPr lang="en-US" sz="1600" dirty="0">
                <a:latin typeface="Georgia" panose="02040502050405020303" pitchFamily="18" charset="0"/>
              </a:rPr>
              <a:t>Income</a:t>
            </a:r>
          </a:p>
          <a:p>
            <a:pPr marL="742950" lvl="1" indent="-285750">
              <a:buFont typeface="Arial" panose="020B0604020202020204" pitchFamily="34" charset="0"/>
              <a:buChar char="•"/>
            </a:pPr>
            <a:r>
              <a:rPr lang="en-US" sz="1600" dirty="0">
                <a:latin typeface="Georgia" panose="02040502050405020303" pitchFamily="18" charset="0"/>
              </a:rPr>
              <a:t>Level of education</a:t>
            </a:r>
          </a:p>
          <a:p>
            <a:pPr marL="742950" lvl="1" indent="-285750">
              <a:buFont typeface="Arial" panose="020B0604020202020204" pitchFamily="34" charset="0"/>
              <a:buChar char="•"/>
            </a:pPr>
            <a:r>
              <a:rPr lang="en-US" sz="1600" dirty="0">
                <a:latin typeface="Georgia" panose="02040502050405020303" pitchFamily="18" charset="0"/>
              </a:rPr>
              <a:t>Religion</a:t>
            </a:r>
          </a:p>
          <a:p>
            <a:pPr marL="742950" lvl="1" indent="-285750">
              <a:buFont typeface="Arial" panose="020B0604020202020204" pitchFamily="34" charset="0"/>
              <a:buChar char="•"/>
            </a:pPr>
            <a:r>
              <a:rPr lang="en-US" sz="1600" dirty="0">
                <a:latin typeface="Georgia" panose="02040502050405020303" pitchFamily="18" charset="0"/>
              </a:rPr>
              <a:t>Profession/role in a company</a:t>
            </a:r>
          </a:p>
          <a:p>
            <a:pPr marL="742950" lvl="1" indent="-285750">
              <a:buFont typeface="Arial" panose="020B0604020202020204" pitchFamily="34" charset="0"/>
              <a:buChar char="•"/>
            </a:pPr>
            <a:endParaRPr lang="en-US" sz="1600" dirty="0">
              <a:latin typeface="Georgia" panose="02040502050405020303" pitchFamily="18" charset="0"/>
            </a:endParaRPr>
          </a:p>
          <a:p>
            <a:r>
              <a:rPr lang="en-US" sz="1600" dirty="0">
                <a:latin typeface="Georgia" panose="02040502050405020303" pitchFamily="18" charset="0"/>
              </a:rPr>
              <a:t>For example. demographic segmentation might target potential customers based on their income, so your marketing budget isn’t wasted directing your messaging at people who likely can’t afford your product.</a:t>
            </a:r>
          </a:p>
          <a:p>
            <a:r>
              <a:rPr lang="en-US" sz="1600" dirty="0">
                <a:latin typeface="Georgia" panose="02040502050405020303" pitchFamily="18" charset="0"/>
              </a:rPr>
              <a:t>Luxury goods manufacturer Montblanc worked with </a:t>
            </a:r>
            <a:r>
              <a:rPr lang="en-US" sz="1600" dirty="0" err="1">
                <a:latin typeface="Georgia" panose="02040502050405020303" pitchFamily="18" charset="0"/>
              </a:rPr>
              <a:t>Yieldify</a:t>
            </a:r>
            <a:r>
              <a:rPr lang="en-US" sz="1600" dirty="0">
                <a:latin typeface="Georgia" panose="02040502050405020303" pitchFamily="18" charset="0"/>
              </a:rPr>
              <a:t> to present a selection of offers across their website. One sought to raise conversions using a Father’s Day deal that offered a free gift to those spending over £200 – an amount that acknowledged the spending expectations of Montblanc’s target audience and saw a +118% uplift in conversions for those targeted.</a:t>
            </a:r>
          </a:p>
        </p:txBody>
      </p:sp>
    </p:spTree>
    <p:extLst>
      <p:ext uri="{BB962C8B-B14F-4D97-AF65-F5344CB8AC3E}">
        <p14:creationId xmlns:p14="http://schemas.microsoft.com/office/powerpoint/2010/main" val="41566377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30402-17C0-46C7-9224-529DC6441B7D}"/>
              </a:ext>
            </a:extLst>
          </p:cNvPr>
          <p:cNvSpPr>
            <a:spLocks noGrp="1"/>
          </p:cNvSpPr>
          <p:nvPr>
            <p:ph type="title"/>
          </p:nvPr>
        </p:nvSpPr>
        <p:spPr>
          <a:xfrm>
            <a:off x="539496" y="476631"/>
            <a:ext cx="6877119" cy="640080"/>
          </a:xfrm>
        </p:spPr>
        <p:txBody>
          <a:bodyPr/>
          <a:lstStyle/>
          <a:p>
            <a:r>
              <a:rPr lang="en-US" b="1" dirty="0"/>
              <a:t>Types of market segmentation</a:t>
            </a:r>
            <a:endParaRPr lang="en-IN" dirty="0"/>
          </a:p>
        </p:txBody>
      </p:sp>
      <p:sp>
        <p:nvSpPr>
          <p:cNvPr id="4" name="Rectangle 3">
            <a:extLst>
              <a:ext uri="{FF2B5EF4-FFF2-40B4-BE49-F238E27FC236}">
                <a16:creationId xmlns:a16="http://schemas.microsoft.com/office/drawing/2014/main" id="{03D95331-9057-414C-8923-6B1F9CAD75AB}"/>
              </a:ext>
            </a:extLst>
          </p:cNvPr>
          <p:cNvSpPr/>
          <p:nvPr/>
        </p:nvSpPr>
        <p:spPr>
          <a:xfrm>
            <a:off x="676276" y="1457325"/>
            <a:ext cx="9991724" cy="4832092"/>
          </a:xfrm>
          <a:prstGeom prst="rect">
            <a:avLst/>
          </a:prstGeom>
        </p:spPr>
        <p:txBody>
          <a:bodyPr wrap="square">
            <a:spAutoFit/>
          </a:bodyPr>
          <a:lstStyle/>
          <a:p>
            <a:r>
              <a:rPr lang="en-US" b="1" dirty="0">
                <a:solidFill>
                  <a:srgbClr val="000000"/>
                </a:solidFill>
                <a:latin typeface="Georgia" panose="02040502050405020303" pitchFamily="18" charset="0"/>
              </a:rPr>
              <a:t>Psychographic segmentation</a:t>
            </a:r>
          </a:p>
          <a:p>
            <a:endParaRPr lang="en-US" b="1" dirty="0">
              <a:solidFill>
                <a:srgbClr val="000000"/>
              </a:solidFill>
              <a:latin typeface="Georgia" panose="02040502050405020303" pitchFamily="18" charset="0"/>
            </a:endParaRPr>
          </a:p>
          <a:p>
            <a:r>
              <a:rPr lang="en-US" sz="1600" dirty="0">
                <a:latin typeface="Georgia" panose="02040502050405020303" pitchFamily="18" charset="0"/>
              </a:rPr>
              <a:t>	Psychographic segmentation is focused on your customers’ personalities and interests.</a:t>
            </a:r>
          </a:p>
          <a:p>
            <a:endParaRPr lang="en-US" sz="1600" dirty="0">
              <a:latin typeface="Georgia" panose="02040502050405020303" pitchFamily="18" charset="0"/>
            </a:endParaRPr>
          </a:p>
          <a:p>
            <a:r>
              <a:rPr lang="en-US" sz="1600" dirty="0">
                <a:latin typeface="Georgia" panose="02040502050405020303" pitchFamily="18" charset="0"/>
              </a:rPr>
              <a:t> Here we might look at customers and define them by their:</a:t>
            </a:r>
          </a:p>
          <a:p>
            <a:pPr lvl="1">
              <a:buFont typeface="Arial" panose="020B0604020202020204" pitchFamily="34" charset="0"/>
              <a:buChar char="•"/>
            </a:pPr>
            <a:r>
              <a:rPr lang="en-US" sz="1600" dirty="0">
                <a:latin typeface="Georgia" panose="02040502050405020303" pitchFamily="18" charset="0"/>
              </a:rPr>
              <a:t>Personality traits</a:t>
            </a:r>
          </a:p>
          <a:p>
            <a:pPr lvl="1">
              <a:buFont typeface="Arial" panose="020B0604020202020204" pitchFamily="34" charset="0"/>
              <a:buChar char="•"/>
            </a:pPr>
            <a:r>
              <a:rPr lang="en-US" sz="1600" dirty="0">
                <a:latin typeface="Georgia" panose="02040502050405020303" pitchFamily="18" charset="0"/>
              </a:rPr>
              <a:t>Hobbies</a:t>
            </a:r>
          </a:p>
          <a:p>
            <a:pPr lvl="1">
              <a:buFont typeface="Arial" panose="020B0604020202020204" pitchFamily="34" charset="0"/>
              <a:buChar char="•"/>
            </a:pPr>
            <a:r>
              <a:rPr lang="en-US" sz="1600" dirty="0">
                <a:latin typeface="Georgia" panose="02040502050405020303" pitchFamily="18" charset="0"/>
              </a:rPr>
              <a:t>Life goals</a:t>
            </a:r>
          </a:p>
          <a:p>
            <a:pPr lvl="1">
              <a:buFont typeface="Arial" panose="020B0604020202020204" pitchFamily="34" charset="0"/>
              <a:buChar char="•"/>
            </a:pPr>
            <a:r>
              <a:rPr lang="en-US" sz="1600" dirty="0">
                <a:latin typeface="Georgia" panose="02040502050405020303" pitchFamily="18" charset="0"/>
              </a:rPr>
              <a:t>Values</a:t>
            </a:r>
          </a:p>
          <a:p>
            <a:pPr lvl="1">
              <a:buFont typeface="Arial" panose="020B0604020202020204" pitchFamily="34" charset="0"/>
              <a:buChar char="•"/>
            </a:pPr>
            <a:r>
              <a:rPr lang="en-US" sz="1600" dirty="0">
                <a:latin typeface="Georgia" panose="02040502050405020303" pitchFamily="18" charset="0"/>
              </a:rPr>
              <a:t>Beliefs</a:t>
            </a:r>
          </a:p>
          <a:p>
            <a:pPr lvl="1">
              <a:buFont typeface="Arial" panose="020B0604020202020204" pitchFamily="34" charset="0"/>
              <a:buChar char="•"/>
            </a:pPr>
            <a:r>
              <a:rPr lang="en-US" sz="1600" dirty="0">
                <a:latin typeface="Georgia" panose="02040502050405020303" pitchFamily="18" charset="0"/>
              </a:rPr>
              <a:t>Lifestyles</a:t>
            </a:r>
          </a:p>
          <a:p>
            <a:pPr lvl="1">
              <a:buFont typeface="Arial" panose="020B0604020202020204" pitchFamily="34" charset="0"/>
              <a:buChar char="•"/>
            </a:pPr>
            <a:endParaRPr lang="en-US" sz="1600" dirty="0">
              <a:latin typeface="Georgia" panose="02040502050405020303" pitchFamily="18" charset="0"/>
            </a:endParaRPr>
          </a:p>
          <a:p>
            <a:r>
              <a:rPr lang="en-US" sz="1600" dirty="0">
                <a:latin typeface="Georgia" panose="02040502050405020303" pitchFamily="18" charset="0"/>
              </a:rPr>
              <a:t>Compared to demographic segmentation, this can be a harder set to identify. Good research is vital and, when done well, psychographic segmentation can allow for incredibly effective marketing that consumers will feel speaks to them on a much more personal level.</a:t>
            </a:r>
          </a:p>
          <a:p>
            <a:r>
              <a:rPr lang="en-US" sz="1600" dirty="0">
                <a:latin typeface="Georgia" panose="02040502050405020303" pitchFamily="18" charset="0"/>
              </a:rPr>
              <a:t>In our experience working with luxury resort business Omni Hotels &amp; Resorts, for example, were aware that a big sector of the company’s target audience was always keen to get the very best price they could. By targeting a notification campaign specifically towards comparison shoppers, Omni Hotels &amp; Resorts achieved a 39% conversion rate uplift.</a:t>
            </a:r>
            <a:endParaRPr lang="en-US" sz="1600" b="0" i="0" dirty="0">
              <a:effectLst/>
              <a:latin typeface="Georgia" panose="02040502050405020303" pitchFamily="18" charset="0"/>
            </a:endParaRPr>
          </a:p>
        </p:txBody>
      </p:sp>
    </p:spTree>
    <p:extLst>
      <p:ext uri="{BB962C8B-B14F-4D97-AF65-F5344CB8AC3E}">
        <p14:creationId xmlns:p14="http://schemas.microsoft.com/office/powerpoint/2010/main" val="1750673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78A9B-A030-48DF-8ABC-6CA3CA145496}"/>
              </a:ext>
            </a:extLst>
          </p:cNvPr>
          <p:cNvSpPr>
            <a:spLocks noGrp="1"/>
          </p:cNvSpPr>
          <p:nvPr>
            <p:ph type="title"/>
          </p:nvPr>
        </p:nvSpPr>
        <p:spPr/>
        <p:txBody>
          <a:bodyPr/>
          <a:lstStyle/>
          <a:p>
            <a:r>
              <a:rPr lang="en-US" b="1" dirty="0"/>
              <a:t>Types of market segmentation</a:t>
            </a:r>
            <a:endParaRPr lang="en-IN" dirty="0"/>
          </a:p>
        </p:txBody>
      </p:sp>
      <p:sp>
        <p:nvSpPr>
          <p:cNvPr id="4" name="Rectangle 3">
            <a:extLst>
              <a:ext uri="{FF2B5EF4-FFF2-40B4-BE49-F238E27FC236}">
                <a16:creationId xmlns:a16="http://schemas.microsoft.com/office/drawing/2014/main" id="{3B81F88E-322F-43B9-A412-DC8B628667E3}"/>
              </a:ext>
            </a:extLst>
          </p:cNvPr>
          <p:cNvSpPr/>
          <p:nvPr/>
        </p:nvSpPr>
        <p:spPr>
          <a:xfrm>
            <a:off x="521207" y="1543049"/>
            <a:ext cx="11299318" cy="4339650"/>
          </a:xfrm>
          <a:prstGeom prst="rect">
            <a:avLst/>
          </a:prstGeom>
        </p:spPr>
        <p:txBody>
          <a:bodyPr wrap="square">
            <a:spAutoFit/>
          </a:bodyPr>
          <a:lstStyle/>
          <a:p>
            <a:r>
              <a:rPr lang="en-IN" b="1" dirty="0">
                <a:latin typeface="Georgia" panose="02040502050405020303" pitchFamily="18" charset="0"/>
              </a:rPr>
              <a:t>Geographic segmentation</a:t>
            </a:r>
            <a:endParaRPr lang="en-US" b="1" dirty="0">
              <a:latin typeface="Georgia" panose="02040502050405020303" pitchFamily="18" charset="0"/>
            </a:endParaRPr>
          </a:p>
          <a:p>
            <a:endParaRPr lang="en-US" dirty="0">
              <a:latin typeface="Georgia" panose="02040502050405020303" pitchFamily="18" charset="0"/>
            </a:endParaRPr>
          </a:p>
          <a:p>
            <a:r>
              <a:rPr lang="en-US" sz="1600" dirty="0">
                <a:latin typeface="Georgia" panose="02040502050405020303" pitchFamily="18" charset="0"/>
              </a:rPr>
              <a:t>	By comparison, geographic segmentation is often one of the easiest to identify, grouping customers with regards to their physical location.</a:t>
            </a:r>
          </a:p>
          <a:p>
            <a:endParaRPr lang="en-US" sz="1600" dirty="0">
              <a:latin typeface="Georgia" panose="02040502050405020303" pitchFamily="18" charset="0"/>
            </a:endParaRPr>
          </a:p>
          <a:p>
            <a:r>
              <a:rPr lang="en-US" sz="1600" dirty="0">
                <a:latin typeface="Georgia" panose="02040502050405020303" pitchFamily="18" charset="0"/>
              </a:rPr>
              <a:t> This can be defined in any number of ways:</a:t>
            </a:r>
          </a:p>
          <a:p>
            <a:pPr lvl="1">
              <a:buFont typeface="Arial" panose="020B0604020202020204" pitchFamily="34" charset="0"/>
              <a:buChar char="•"/>
            </a:pPr>
            <a:r>
              <a:rPr lang="en-US" sz="1600" dirty="0">
                <a:latin typeface="Georgia" panose="02040502050405020303" pitchFamily="18" charset="0"/>
              </a:rPr>
              <a:t>Country</a:t>
            </a:r>
          </a:p>
          <a:p>
            <a:pPr lvl="1">
              <a:buFont typeface="Arial" panose="020B0604020202020204" pitchFamily="34" charset="0"/>
              <a:buChar char="•"/>
            </a:pPr>
            <a:r>
              <a:rPr lang="en-US" sz="1600" dirty="0">
                <a:latin typeface="Georgia" panose="02040502050405020303" pitchFamily="18" charset="0"/>
              </a:rPr>
              <a:t>Region</a:t>
            </a:r>
          </a:p>
          <a:p>
            <a:pPr lvl="1">
              <a:buFont typeface="Arial" panose="020B0604020202020204" pitchFamily="34" charset="0"/>
              <a:buChar char="•"/>
            </a:pPr>
            <a:r>
              <a:rPr lang="en-US" sz="1600" dirty="0">
                <a:latin typeface="Georgia" panose="02040502050405020303" pitchFamily="18" charset="0"/>
              </a:rPr>
              <a:t>City</a:t>
            </a:r>
          </a:p>
          <a:p>
            <a:pPr lvl="1">
              <a:buFont typeface="Arial" panose="020B0604020202020204" pitchFamily="34" charset="0"/>
              <a:buChar char="•"/>
            </a:pPr>
            <a:r>
              <a:rPr lang="en-US" sz="1600" dirty="0">
                <a:latin typeface="Georgia" panose="02040502050405020303" pitchFamily="18" charset="0"/>
              </a:rPr>
              <a:t>Postal code</a:t>
            </a:r>
          </a:p>
          <a:p>
            <a:pPr lvl="1">
              <a:buFont typeface="Arial" panose="020B0604020202020204" pitchFamily="34" charset="0"/>
              <a:buChar char="•"/>
            </a:pPr>
            <a:endParaRPr lang="en-US" sz="1600" dirty="0">
              <a:latin typeface="Georgia" panose="02040502050405020303" pitchFamily="18" charset="0"/>
            </a:endParaRPr>
          </a:p>
          <a:p>
            <a:r>
              <a:rPr lang="en-US" sz="1600" dirty="0">
                <a:latin typeface="Georgia" panose="02040502050405020303" pitchFamily="18" charset="0"/>
              </a:rPr>
              <a:t>For example, it’s possible to group customers within a set radius of a certain location – an excellent option for marketers of live events looking to reach local audiences. Being aware of your customers’ location allows for all sorts of considerations when advertising to consumers.</a:t>
            </a:r>
          </a:p>
          <a:p>
            <a:r>
              <a:rPr lang="en-US" sz="1600" dirty="0">
                <a:latin typeface="Georgia" panose="02040502050405020303" pitchFamily="18" charset="0"/>
              </a:rPr>
              <a:t>Using </a:t>
            </a:r>
            <a:r>
              <a:rPr lang="en-US" sz="1600" dirty="0" err="1">
                <a:latin typeface="Georgia" panose="02040502050405020303" pitchFamily="18" charset="0"/>
              </a:rPr>
              <a:t>Yieldify’s</a:t>
            </a:r>
            <a:r>
              <a:rPr lang="en-US" sz="1600" dirty="0">
                <a:latin typeface="Georgia" panose="02040502050405020303" pitchFamily="18" charset="0"/>
              </a:rPr>
              <a:t> tools, an online shoe store could show different products depending on where the visiting customer was based: wellington boots for someone in the countryside, pavement-friendly trainers for a city-dweller, strappy sandals to resort visitors, and so on!</a:t>
            </a:r>
            <a:endParaRPr lang="en-US" sz="1600" b="0" i="0" dirty="0">
              <a:effectLst/>
              <a:latin typeface="Georgia" panose="02040502050405020303" pitchFamily="18" charset="0"/>
            </a:endParaRPr>
          </a:p>
        </p:txBody>
      </p:sp>
    </p:spTree>
    <p:extLst>
      <p:ext uri="{BB962C8B-B14F-4D97-AF65-F5344CB8AC3E}">
        <p14:creationId xmlns:p14="http://schemas.microsoft.com/office/powerpoint/2010/main" val="3551539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78A9B-A030-48DF-8ABC-6CA3CA145496}"/>
              </a:ext>
            </a:extLst>
          </p:cNvPr>
          <p:cNvSpPr>
            <a:spLocks noGrp="1"/>
          </p:cNvSpPr>
          <p:nvPr>
            <p:ph type="title"/>
          </p:nvPr>
        </p:nvSpPr>
        <p:spPr/>
        <p:txBody>
          <a:bodyPr/>
          <a:lstStyle/>
          <a:p>
            <a:r>
              <a:rPr lang="en-US" b="1" dirty="0"/>
              <a:t>Types of market segmentation</a:t>
            </a:r>
            <a:endParaRPr lang="en-IN" dirty="0"/>
          </a:p>
        </p:txBody>
      </p:sp>
      <p:sp>
        <p:nvSpPr>
          <p:cNvPr id="4" name="Rectangle 3">
            <a:extLst>
              <a:ext uri="{FF2B5EF4-FFF2-40B4-BE49-F238E27FC236}">
                <a16:creationId xmlns:a16="http://schemas.microsoft.com/office/drawing/2014/main" id="{3B81F88E-322F-43B9-A412-DC8B628667E3}"/>
              </a:ext>
            </a:extLst>
          </p:cNvPr>
          <p:cNvSpPr/>
          <p:nvPr/>
        </p:nvSpPr>
        <p:spPr>
          <a:xfrm>
            <a:off x="521207" y="1543048"/>
            <a:ext cx="10727818" cy="3570208"/>
          </a:xfrm>
          <a:prstGeom prst="rect">
            <a:avLst/>
          </a:prstGeom>
        </p:spPr>
        <p:txBody>
          <a:bodyPr wrap="square">
            <a:spAutoFit/>
          </a:bodyPr>
          <a:lstStyle/>
          <a:p>
            <a:r>
              <a:rPr lang="en-US" b="1" dirty="0">
                <a:latin typeface="Georgia" panose="02040502050405020303" pitchFamily="18" charset="0"/>
              </a:rPr>
              <a:t>Behavioral segmentation</a:t>
            </a:r>
          </a:p>
          <a:p>
            <a:endParaRPr lang="en-US" sz="1600" b="1" dirty="0">
              <a:latin typeface="Georgia" panose="02040502050405020303" pitchFamily="18" charset="0"/>
            </a:endParaRPr>
          </a:p>
          <a:p>
            <a:r>
              <a:rPr lang="en-US" sz="1600" dirty="0">
                <a:latin typeface="Georgia" panose="02040502050405020303" pitchFamily="18" charset="0"/>
              </a:rPr>
              <a:t>	Behavioral segmentation is possibly the most useful of all for e-commerce businesses. As with psychographic segmentation, it requires a little data to be truly effective – but much of this can be gathered via your website itself.</a:t>
            </a:r>
          </a:p>
          <a:p>
            <a:endParaRPr lang="en-US" sz="1600" dirty="0">
              <a:latin typeface="Georgia" panose="02040502050405020303" pitchFamily="18" charset="0"/>
            </a:endParaRPr>
          </a:p>
          <a:p>
            <a:r>
              <a:rPr lang="en-US" sz="1600" dirty="0">
                <a:latin typeface="Georgia" panose="02040502050405020303" pitchFamily="18" charset="0"/>
              </a:rPr>
              <a:t> Here we group customers with regards to their:</a:t>
            </a:r>
          </a:p>
          <a:p>
            <a:endParaRPr lang="en-US" sz="1600" dirty="0">
              <a:latin typeface="Georgia" panose="02040502050405020303" pitchFamily="18" charset="0"/>
            </a:endParaRPr>
          </a:p>
          <a:p>
            <a:pPr marL="742950" lvl="1" indent="-285750">
              <a:buFont typeface="Arial" panose="020B0604020202020204" pitchFamily="34" charset="0"/>
              <a:buChar char="•"/>
            </a:pPr>
            <a:r>
              <a:rPr lang="en-US" sz="1600" dirty="0">
                <a:latin typeface="Georgia" panose="02040502050405020303" pitchFamily="18" charset="0"/>
              </a:rPr>
              <a:t>Spending habits</a:t>
            </a:r>
          </a:p>
          <a:p>
            <a:pPr marL="742950" lvl="1" indent="-285750">
              <a:buFont typeface="Arial" panose="020B0604020202020204" pitchFamily="34" charset="0"/>
              <a:buChar char="•"/>
            </a:pPr>
            <a:r>
              <a:rPr lang="en-US" sz="1600" dirty="0">
                <a:latin typeface="Georgia" panose="02040502050405020303" pitchFamily="18" charset="0"/>
              </a:rPr>
              <a:t>Purchasing habits</a:t>
            </a:r>
          </a:p>
          <a:p>
            <a:pPr marL="742950" lvl="1" indent="-285750">
              <a:buFont typeface="Arial" panose="020B0604020202020204" pitchFamily="34" charset="0"/>
              <a:buChar char="•"/>
            </a:pPr>
            <a:r>
              <a:rPr lang="en-US" sz="1600" dirty="0">
                <a:latin typeface="Georgia" panose="02040502050405020303" pitchFamily="18" charset="0"/>
              </a:rPr>
              <a:t>Browsing habits</a:t>
            </a:r>
          </a:p>
          <a:p>
            <a:pPr marL="742950" lvl="1" indent="-285750">
              <a:buFont typeface="Arial" panose="020B0604020202020204" pitchFamily="34" charset="0"/>
              <a:buChar char="•"/>
            </a:pPr>
            <a:r>
              <a:rPr lang="en-US" sz="1600" dirty="0">
                <a:latin typeface="Georgia" panose="02040502050405020303" pitchFamily="18" charset="0"/>
              </a:rPr>
              <a:t>Interactions with the brand</a:t>
            </a:r>
          </a:p>
          <a:p>
            <a:pPr marL="742950" lvl="1" indent="-285750">
              <a:buFont typeface="Arial" panose="020B0604020202020204" pitchFamily="34" charset="0"/>
              <a:buChar char="•"/>
            </a:pPr>
            <a:r>
              <a:rPr lang="en-US" sz="1600" dirty="0">
                <a:latin typeface="Georgia" panose="02040502050405020303" pitchFamily="18" charset="0"/>
              </a:rPr>
              <a:t>Loyalty to brand</a:t>
            </a:r>
          </a:p>
          <a:p>
            <a:pPr marL="742950" lvl="1" indent="-285750">
              <a:buFont typeface="Arial" panose="020B0604020202020204" pitchFamily="34" charset="0"/>
              <a:buChar char="•"/>
            </a:pPr>
            <a:r>
              <a:rPr lang="en-US" sz="1600" dirty="0">
                <a:latin typeface="Georgia" panose="02040502050405020303" pitchFamily="18" charset="0"/>
              </a:rPr>
              <a:t>Previous product ratings</a:t>
            </a:r>
          </a:p>
        </p:txBody>
      </p:sp>
    </p:spTree>
    <p:extLst>
      <p:ext uri="{BB962C8B-B14F-4D97-AF65-F5344CB8AC3E}">
        <p14:creationId xmlns:p14="http://schemas.microsoft.com/office/powerpoint/2010/main" val="3417997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21207" y="429006"/>
            <a:ext cx="6877119" cy="640080"/>
          </a:xfrm>
        </p:spPr>
        <p:txBody>
          <a:bodyPr/>
          <a:lstStyle/>
          <a:p>
            <a:r>
              <a:rPr lang="en-IN" b="1" dirty="0"/>
              <a:t>Advantages of Customer Segmentation</a:t>
            </a:r>
          </a:p>
        </p:txBody>
      </p:sp>
      <p:grpSp>
        <p:nvGrpSpPr>
          <p:cNvPr id="10" name="Group 9" descr="Small circle with number 1 inside  indicating step 1">
            <a:extLst>
              <a:ext uri="{FF2B5EF4-FFF2-40B4-BE49-F238E27FC236}">
                <a16:creationId xmlns:a16="http://schemas.microsoft.com/office/drawing/2014/main" id="{613CF1E2-B12F-4F05-9A0D-506E22E2947F}"/>
              </a:ext>
            </a:extLst>
          </p:cNvPr>
          <p:cNvGrpSpPr/>
          <p:nvPr/>
        </p:nvGrpSpPr>
        <p:grpSpPr bwMode="blackWhite">
          <a:xfrm>
            <a:off x="800120" y="1931538"/>
            <a:ext cx="558179" cy="409838"/>
            <a:chOff x="6953426" y="711274"/>
            <a:chExt cx="558179" cy="409838"/>
          </a:xfrm>
        </p:grpSpPr>
        <p:sp>
          <p:nvSpPr>
            <p:cNvPr id="11" name="Oval 10" descr="Small circle">
              <a:extLst>
                <a:ext uri="{FF2B5EF4-FFF2-40B4-BE49-F238E27FC236}">
                  <a16:creationId xmlns:a16="http://schemas.microsoft.com/office/drawing/2014/main" id="{991376F7-4F5F-4B8B-85CA-79FF171FE9B6}"/>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descr="Number 1">
              <a:extLst>
                <a:ext uri="{FF2B5EF4-FFF2-40B4-BE49-F238E27FC236}">
                  <a16:creationId xmlns:a16="http://schemas.microsoft.com/office/drawing/2014/main" id="{34500B86-5950-4C57-BACE-F07BB496FD78}"/>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grpSp>
        <p:nvGrpSpPr>
          <p:cNvPr id="13" name="Group 12" descr="Small circle with number 1 inside  indicating step 1">
            <a:extLst>
              <a:ext uri="{FF2B5EF4-FFF2-40B4-BE49-F238E27FC236}">
                <a16:creationId xmlns:a16="http://schemas.microsoft.com/office/drawing/2014/main" id="{34AE82FD-C251-4576-B825-94D8FAFB35B0}"/>
              </a:ext>
            </a:extLst>
          </p:cNvPr>
          <p:cNvGrpSpPr/>
          <p:nvPr/>
        </p:nvGrpSpPr>
        <p:grpSpPr bwMode="blackWhite">
          <a:xfrm>
            <a:off x="797592" y="2661938"/>
            <a:ext cx="558179" cy="409838"/>
            <a:chOff x="6953426" y="711274"/>
            <a:chExt cx="558179" cy="409838"/>
          </a:xfrm>
        </p:grpSpPr>
        <p:sp>
          <p:nvSpPr>
            <p:cNvPr id="14" name="Oval 13" descr="Small circle">
              <a:extLst>
                <a:ext uri="{FF2B5EF4-FFF2-40B4-BE49-F238E27FC236}">
                  <a16:creationId xmlns:a16="http://schemas.microsoft.com/office/drawing/2014/main" id="{5E8D541E-EA90-46F5-ADB3-309D9028B2DB}"/>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descr="Number 1">
              <a:extLst>
                <a:ext uri="{FF2B5EF4-FFF2-40B4-BE49-F238E27FC236}">
                  <a16:creationId xmlns:a16="http://schemas.microsoft.com/office/drawing/2014/main" id="{1CC4FAE5-E123-48B3-BC99-E2985702F276}"/>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grpSp>
        <p:nvGrpSpPr>
          <p:cNvPr id="16" name="Group 15" descr="Small circle with number 1 inside  indicating step 1">
            <a:extLst>
              <a:ext uri="{FF2B5EF4-FFF2-40B4-BE49-F238E27FC236}">
                <a16:creationId xmlns:a16="http://schemas.microsoft.com/office/drawing/2014/main" id="{0FCEAD28-ED46-4C0C-B852-408ADA8F8488}"/>
              </a:ext>
            </a:extLst>
          </p:cNvPr>
          <p:cNvGrpSpPr/>
          <p:nvPr/>
        </p:nvGrpSpPr>
        <p:grpSpPr bwMode="blackWhite">
          <a:xfrm>
            <a:off x="797592" y="3375898"/>
            <a:ext cx="558179" cy="409838"/>
            <a:chOff x="6953426" y="711274"/>
            <a:chExt cx="558179" cy="409838"/>
          </a:xfrm>
        </p:grpSpPr>
        <p:sp>
          <p:nvSpPr>
            <p:cNvPr id="17" name="Oval 16" descr="Small circle">
              <a:extLst>
                <a:ext uri="{FF2B5EF4-FFF2-40B4-BE49-F238E27FC236}">
                  <a16:creationId xmlns:a16="http://schemas.microsoft.com/office/drawing/2014/main" id="{9D9F550B-B763-45ED-8881-5C0176AA284C}"/>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descr="Number 1">
              <a:extLst>
                <a:ext uri="{FF2B5EF4-FFF2-40B4-BE49-F238E27FC236}">
                  <a16:creationId xmlns:a16="http://schemas.microsoft.com/office/drawing/2014/main" id="{6CE7BCDA-AC29-4C48-B278-6AD9C9FC554B}"/>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grpSp>
        <p:nvGrpSpPr>
          <p:cNvPr id="19" name="Group 18" descr="Small circle with number 1 inside  indicating step 1">
            <a:extLst>
              <a:ext uri="{FF2B5EF4-FFF2-40B4-BE49-F238E27FC236}">
                <a16:creationId xmlns:a16="http://schemas.microsoft.com/office/drawing/2014/main" id="{08FB7EBC-4E70-4B63-AE2C-144D94FFC0E7}"/>
              </a:ext>
            </a:extLst>
          </p:cNvPr>
          <p:cNvGrpSpPr/>
          <p:nvPr/>
        </p:nvGrpSpPr>
        <p:grpSpPr bwMode="blackWhite">
          <a:xfrm>
            <a:off x="777961" y="4122235"/>
            <a:ext cx="558179" cy="409838"/>
            <a:chOff x="6953426" y="711274"/>
            <a:chExt cx="558179" cy="409838"/>
          </a:xfrm>
        </p:grpSpPr>
        <p:sp>
          <p:nvSpPr>
            <p:cNvPr id="20" name="Oval 19" descr="Small circle">
              <a:extLst>
                <a:ext uri="{FF2B5EF4-FFF2-40B4-BE49-F238E27FC236}">
                  <a16:creationId xmlns:a16="http://schemas.microsoft.com/office/drawing/2014/main" id="{C394788A-2022-4C0B-8C7F-5970D433A3CC}"/>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descr="Number 1">
              <a:extLst>
                <a:ext uri="{FF2B5EF4-FFF2-40B4-BE49-F238E27FC236}">
                  <a16:creationId xmlns:a16="http://schemas.microsoft.com/office/drawing/2014/main" id="{0CC1C459-A366-493D-8AB9-3C5CE3B116E7}"/>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4</a:t>
              </a:r>
            </a:p>
          </p:txBody>
        </p:sp>
      </p:grpSp>
      <p:sp>
        <p:nvSpPr>
          <p:cNvPr id="22" name="Rectangle 21">
            <a:extLst>
              <a:ext uri="{FF2B5EF4-FFF2-40B4-BE49-F238E27FC236}">
                <a16:creationId xmlns:a16="http://schemas.microsoft.com/office/drawing/2014/main" id="{E4D06DC3-8C55-4714-927C-A7A3C6AC161A}"/>
              </a:ext>
            </a:extLst>
          </p:cNvPr>
          <p:cNvSpPr/>
          <p:nvPr/>
        </p:nvSpPr>
        <p:spPr>
          <a:xfrm>
            <a:off x="1358299" y="3463741"/>
            <a:ext cx="4175695" cy="369332"/>
          </a:xfrm>
          <a:prstGeom prst="rect">
            <a:avLst/>
          </a:prstGeom>
        </p:spPr>
        <p:txBody>
          <a:bodyPr wrap="none">
            <a:spAutoFit/>
          </a:bodyPr>
          <a:lstStyle/>
          <a:p>
            <a:pPr lvl="0"/>
            <a:r>
              <a:rPr lang="en-IN" dirty="0"/>
              <a:t>Determine appropriate product pricing.</a:t>
            </a:r>
          </a:p>
        </p:txBody>
      </p:sp>
      <p:sp>
        <p:nvSpPr>
          <p:cNvPr id="23" name="Rectangle 22">
            <a:extLst>
              <a:ext uri="{FF2B5EF4-FFF2-40B4-BE49-F238E27FC236}">
                <a16:creationId xmlns:a16="http://schemas.microsoft.com/office/drawing/2014/main" id="{1E1F5B37-A0B6-45A1-86AD-F90A8E612972}"/>
              </a:ext>
            </a:extLst>
          </p:cNvPr>
          <p:cNvSpPr/>
          <p:nvPr/>
        </p:nvSpPr>
        <p:spPr>
          <a:xfrm>
            <a:off x="1353244" y="1972413"/>
            <a:ext cx="4716804" cy="369332"/>
          </a:xfrm>
          <a:prstGeom prst="rect">
            <a:avLst/>
          </a:prstGeom>
        </p:spPr>
        <p:txBody>
          <a:bodyPr wrap="none">
            <a:spAutoFit/>
          </a:bodyPr>
          <a:lstStyle/>
          <a:p>
            <a:pPr lvl="0"/>
            <a:r>
              <a:rPr lang="en-IN" dirty="0"/>
              <a:t>Develop customized marketing campaigns.</a:t>
            </a:r>
          </a:p>
        </p:txBody>
      </p:sp>
      <p:sp>
        <p:nvSpPr>
          <p:cNvPr id="24" name="Rectangle 23">
            <a:extLst>
              <a:ext uri="{FF2B5EF4-FFF2-40B4-BE49-F238E27FC236}">
                <a16:creationId xmlns:a16="http://schemas.microsoft.com/office/drawing/2014/main" id="{2DE2B4AE-3330-4AE1-818E-72D096A343AA}"/>
              </a:ext>
            </a:extLst>
          </p:cNvPr>
          <p:cNvSpPr/>
          <p:nvPr/>
        </p:nvSpPr>
        <p:spPr>
          <a:xfrm>
            <a:off x="1353297" y="4138525"/>
            <a:ext cx="4185698" cy="369332"/>
          </a:xfrm>
          <a:prstGeom prst="rect">
            <a:avLst/>
          </a:prstGeom>
        </p:spPr>
        <p:txBody>
          <a:bodyPr wrap="none">
            <a:spAutoFit/>
          </a:bodyPr>
          <a:lstStyle/>
          <a:p>
            <a:pPr lvl="0"/>
            <a:r>
              <a:rPr lang="en-IN" dirty="0"/>
              <a:t>Design an optimal distribution strategy.</a:t>
            </a:r>
          </a:p>
        </p:txBody>
      </p:sp>
      <p:sp>
        <p:nvSpPr>
          <p:cNvPr id="25" name="Rectangle 24">
            <a:extLst>
              <a:ext uri="{FF2B5EF4-FFF2-40B4-BE49-F238E27FC236}">
                <a16:creationId xmlns:a16="http://schemas.microsoft.com/office/drawing/2014/main" id="{050DE570-9C47-48A0-AE14-FB54DC2651F1}"/>
              </a:ext>
            </a:extLst>
          </p:cNvPr>
          <p:cNvSpPr/>
          <p:nvPr/>
        </p:nvSpPr>
        <p:spPr>
          <a:xfrm>
            <a:off x="1353244" y="4904873"/>
            <a:ext cx="4773166" cy="369332"/>
          </a:xfrm>
          <a:prstGeom prst="rect">
            <a:avLst/>
          </a:prstGeom>
        </p:spPr>
        <p:txBody>
          <a:bodyPr wrap="none">
            <a:spAutoFit/>
          </a:bodyPr>
          <a:lstStyle/>
          <a:p>
            <a:pPr lvl="0"/>
            <a:r>
              <a:rPr lang="en-IN" dirty="0"/>
              <a:t>Prioritize new product development efforts.</a:t>
            </a:r>
          </a:p>
        </p:txBody>
      </p:sp>
      <p:sp>
        <p:nvSpPr>
          <p:cNvPr id="26" name="Rectangle 25">
            <a:extLst>
              <a:ext uri="{FF2B5EF4-FFF2-40B4-BE49-F238E27FC236}">
                <a16:creationId xmlns:a16="http://schemas.microsoft.com/office/drawing/2014/main" id="{983B3586-685D-4DA5-A24B-C3134FBDBE4C}"/>
              </a:ext>
            </a:extLst>
          </p:cNvPr>
          <p:cNvSpPr/>
          <p:nvPr/>
        </p:nvSpPr>
        <p:spPr>
          <a:xfrm>
            <a:off x="1358299" y="2694584"/>
            <a:ext cx="5356338" cy="369332"/>
          </a:xfrm>
          <a:prstGeom prst="rect">
            <a:avLst/>
          </a:prstGeom>
        </p:spPr>
        <p:txBody>
          <a:bodyPr wrap="none">
            <a:spAutoFit/>
          </a:bodyPr>
          <a:lstStyle/>
          <a:p>
            <a:pPr lvl="0"/>
            <a:r>
              <a:rPr lang="en-IN" dirty="0"/>
              <a:t>Choose specific product features for deployment.</a:t>
            </a:r>
          </a:p>
        </p:txBody>
      </p:sp>
      <p:grpSp>
        <p:nvGrpSpPr>
          <p:cNvPr id="27" name="Group 26" descr="Small circle with number 1 inside  indicating step 1">
            <a:extLst>
              <a:ext uri="{FF2B5EF4-FFF2-40B4-BE49-F238E27FC236}">
                <a16:creationId xmlns:a16="http://schemas.microsoft.com/office/drawing/2014/main" id="{7DDF888F-D3A9-4403-8F84-8ACE7A0D9ECC}"/>
              </a:ext>
            </a:extLst>
          </p:cNvPr>
          <p:cNvGrpSpPr/>
          <p:nvPr/>
        </p:nvGrpSpPr>
        <p:grpSpPr bwMode="blackWhite">
          <a:xfrm>
            <a:off x="777961" y="4852282"/>
            <a:ext cx="558179" cy="409838"/>
            <a:chOff x="6953426" y="711274"/>
            <a:chExt cx="558179" cy="409838"/>
          </a:xfrm>
        </p:grpSpPr>
        <p:sp>
          <p:nvSpPr>
            <p:cNvPr id="28" name="Oval 27" descr="Small circle">
              <a:extLst>
                <a:ext uri="{FF2B5EF4-FFF2-40B4-BE49-F238E27FC236}">
                  <a16:creationId xmlns:a16="http://schemas.microsoft.com/office/drawing/2014/main" id="{8CD346BB-E5FD-4BC4-B822-480FACFB8935}"/>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descr="Number 1">
              <a:extLst>
                <a:ext uri="{FF2B5EF4-FFF2-40B4-BE49-F238E27FC236}">
                  <a16:creationId xmlns:a16="http://schemas.microsoft.com/office/drawing/2014/main" id="{C80132AB-0B6F-44BA-9430-152B8C5299D7}"/>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5</a:t>
              </a:r>
            </a:p>
          </p:txBody>
        </p:sp>
      </p:grpSp>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nSpc>
                <a:spcPts val="2700"/>
              </a:lnSpc>
              <a:spcBef>
                <a:spcPts val="2340"/>
              </a:spcBef>
              <a:spcAft>
                <a:spcPts val="0"/>
              </a:spcAft>
            </a:pPr>
            <a:r>
              <a:rPr lang="en-IN" b="1" kern="1800" dirty="0">
                <a:solidFill>
                  <a:srgbClr val="292929"/>
                </a:solidFill>
                <a:ea typeface="Times New Roman" panose="02020603050405020304" pitchFamily="18" charset="0"/>
                <a:cs typeface="Times New Roman" panose="02020603050405020304" pitchFamily="18" charset="0"/>
              </a:rPr>
              <a:t>K Means Clustering Algorithm</a:t>
            </a:r>
            <a:endParaRPr lang="en-IN" b="1" dirty="0">
              <a:ea typeface="Calibri" panose="020F0502020204030204" pitchFamily="34" charset="0"/>
              <a:cs typeface="Times New Roman" panose="02020603050405020304" pitchFamily="18" charset="0"/>
            </a:endParaRPr>
          </a:p>
        </p:txBody>
      </p:sp>
      <p:grpSp>
        <p:nvGrpSpPr>
          <p:cNvPr id="18" name="Group 17" descr="Small circle with number 1 inside  indicating step 1"/>
          <p:cNvGrpSpPr/>
          <p:nvPr/>
        </p:nvGrpSpPr>
        <p:grpSpPr bwMode="blackWhite">
          <a:xfrm>
            <a:off x="531552" y="1917997"/>
            <a:ext cx="558179" cy="409838"/>
            <a:chOff x="6953426" y="711274"/>
            <a:chExt cx="558179" cy="409838"/>
          </a:xfrm>
        </p:grpSpPr>
        <p:sp>
          <p:nvSpPr>
            <p:cNvPr id="19" name="Oval 18"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0" name="TextBox 19" descr="Number 1"/>
            <p:cNvSpPr txBox="1">
              <a:spLocks noChangeAspect="1"/>
            </p:cNvSpPr>
            <p:nvPr/>
          </p:nvSpPr>
          <p:spPr bwMode="blackWhite">
            <a:xfrm>
              <a:off x="6953426" y="727564"/>
              <a:ext cx="558179" cy="338554"/>
            </a:xfrm>
            <a:prstGeom prst="rect">
              <a:avLst/>
            </a:prstGeom>
            <a:noFill/>
          </p:spPr>
          <p:txBody>
            <a:bodyPr wrap="square" rtlCol="0">
              <a:spAutoFit/>
            </a:bodyPr>
            <a:lstStyle/>
            <a:p>
              <a:pPr algn="ctr"/>
              <a:r>
                <a:rPr lang="en-US" sz="1600" dirty="0">
                  <a:solidFill>
                    <a:schemeClr val="bg1"/>
                  </a:solidFill>
                  <a:latin typeface="Segoe UI Semibold" panose="020B0702040204020203" pitchFamily="34" charset="0"/>
                  <a:cs typeface="Segoe UI Semibold" panose="020B0702040204020203" pitchFamily="34" charset="0"/>
                </a:rPr>
                <a:t>1</a:t>
              </a:r>
            </a:p>
          </p:txBody>
        </p:sp>
      </p:grpSp>
      <p:grpSp>
        <p:nvGrpSpPr>
          <p:cNvPr id="33" name="Group 32" descr="Small circle with number 2 inside  indicating step 2"/>
          <p:cNvGrpSpPr/>
          <p:nvPr/>
        </p:nvGrpSpPr>
        <p:grpSpPr bwMode="blackWhite">
          <a:xfrm>
            <a:off x="531552" y="2804257"/>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5" name="TextBox 34" descr="Number 2"/>
            <p:cNvSpPr txBox="1">
              <a:spLocks noChangeAspect="1"/>
            </p:cNvSpPr>
            <p:nvPr/>
          </p:nvSpPr>
          <p:spPr bwMode="blackWhite">
            <a:xfrm>
              <a:off x="6953426" y="727564"/>
              <a:ext cx="558179" cy="338554"/>
            </a:xfrm>
            <a:prstGeom prst="rect">
              <a:avLst/>
            </a:prstGeom>
            <a:noFill/>
          </p:spPr>
          <p:txBody>
            <a:bodyPr wrap="square" rtlCol="0">
              <a:spAutoFit/>
            </a:bodyPr>
            <a:lstStyle/>
            <a:p>
              <a:pPr algn="ctr"/>
              <a:r>
                <a:rPr lang="en-US" sz="1600" dirty="0">
                  <a:solidFill>
                    <a:schemeClr val="bg1"/>
                  </a:solidFill>
                  <a:latin typeface="Segoe UI Semibold" panose="020B0702040204020203" pitchFamily="34" charset="0"/>
                  <a:cs typeface="Segoe UI Semibold" panose="020B0702040204020203" pitchFamily="34" charset="0"/>
                </a:rPr>
                <a:t>2</a:t>
              </a:r>
            </a:p>
          </p:txBody>
        </p:sp>
      </p:grpSp>
      <p:grpSp>
        <p:nvGrpSpPr>
          <p:cNvPr id="22" name="Group 21" descr="Small circle with number 3 inside  indicating step 3"/>
          <p:cNvGrpSpPr/>
          <p:nvPr/>
        </p:nvGrpSpPr>
        <p:grpSpPr bwMode="blackWhite">
          <a:xfrm>
            <a:off x="521207" y="3814216"/>
            <a:ext cx="558179" cy="409838"/>
            <a:chOff x="6953426" y="711274"/>
            <a:chExt cx="558179" cy="409838"/>
          </a:xfrm>
        </p:grpSpPr>
        <p:sp>
          <p:nvSpPr>
            <p:cNvPr id="24" name="Oval 2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0" name="TextBox 29" descr="Number 3"/>
            <p:cNvSpPr txBox="1">
              <a:spLocks noChangeAspect="1"/>
            </p:cNvSpPr>
            <p:nvPr/>
          </p:nvSpPr>
          <p:spPr bwMode="blackWhite">
            <a:xfrm>
              <a:off x="6953426" y="727564"/>
              <a:ext cx="558179" cy="338554"/>
            </a:xfrm>
            <a:prstGeom prst="rect">
              <a:avLst/>
            </a:prstGeom>
            <a:noFill/>
          </p:spPr>
          <p:txBody>
            <a:bodyPr wrap="square" rtlCol="0">
              <a:spAutoFit/>
            </a:bodyPr>
            <a:lstStyle/>
            <a:p>
              <a:pPr algn="ctr"/>
              <a:r>
                <a:rPr lang="en-US" sz="1600" dirty="0">
                  <a:solidFill>
                    <a:schemeClr val="bg1"/>
                  </a:solidFill>
                  <a:latin typeface="Segoe UI Semibold" panose="020B0702040204020203" pitchFamily="34" charset="0"/>
                  <a:cs typeface="Segoe UI Semibold" panose="020B0702040204020203" pitchFamily="34" charset="0"/>
                </a:rPr>
                <a:t>3</a:t>
              </a:r>
            </a:p>
          </p:txBody>
        </p:sp>
      </p:grpSp>
      <p:sp>
        <p:nvSpPr>
          <p:cNvPr id="3" name="Rectangle 2">
            <a:extLst>
              <a:ext uri="{FF2B5EF4-FFF2-40B4-BE49-F238E27FC236}">
                <a16:creationId xmlns:a16="http://schemas.microsoft.com/office/drawing/2014/main" id="{8399EA64-3D1C-4DC4-944D-3BE0F64B01CB}"/>
              </a:ext>
            </a:extLst>
          </p:cNvPr>
          <p:cNvSpPr/>
          <p:nvPr/>
        </p:nvSpPr>
        <p:spPr>
          <a:xfrm>
            <a:off x="1084675" y="1934287"/>
            <a:ext cx="2815835" cy="375872"/>
          </a:xfrm>
          <a:prstGeom prst="rect">
            <a:avLst/>
          </a:prstGeom>
        </p:spPr>
        <p:txBody>
          <a:bodyPr wrap="none">
            <a:spAutoFit/>
          </a:bodyPr>
          <a:lstStyle/>
          <a:p>
            <a:pPr marL="342900" lvl="0" indent="-342900">
              <a:lnSpc>
                <a:spcPts val="2400"/>
              </a:lnSpc>
              <a:spcBef>
                <a:spcPts val="1030"/>
              </a:spcBef>
              <a:spcAft>
                <a:spcPts val="0"/>
              </a:spcAft>
              <a:tabLst>
                <a:tab pos="457200" algn="l"/>
              </a:tabLst>
            </a:pPr>
            <a:r>
              <a:rPr lang="en-IN" sz="1600" spc="-5" dirty="0">
                <a:solidFill>
                  <a:srgbClr val="292929"/>
                </a:solidFill>
                <a:latin typeface="Georgia" panose="02040502050405020303" pitchFamily="18" charset="0"/>
                <a:ea typeface="Times New Roman" panose="02020603050405020304" pitchFamily="18" charset="0"/>
                <a:cs typeface="Times New Roman" panose="02020603050405020304" pitchFamily="18" charset="0"/>
              </a:rPr>
              <a:t>Specify number of clusters </a:t>
            </a:r>
            <a:r>
              <a:rPr lang="en-IN" sz="1600" i="1" spc="-5" dirty="0">
                <a:solidFill>
                  <a:srgbClr val="292929"/>
                </a:solidFill>
                <a:latin typeface="Georgia" panose="02040502050405020303" pitchFamily="18" charset="0"/>
                <a:ea typeface="Times New Roman" panose="02020603050405020304" pitchFamily="18" charset="0"/>
                <a:cs typeface="Times New Roman" panose="02020603050405020304" pitchFamily="18" charset="0"/>
              </a:rPr>
              <a:t>K</a:t>
            </a:r>
            <a:r>
              <a:rPr lang="en-IN" sz="1600" spc="-5" dirty="0">
                <a:solidFill>
                  <a:srgbClr val="292929"/>
                </a:solidFill>
                <a:latin typeface="Georgia" panose="02040502050405020303" pitchFamily="18" charset="0"/>
                <a:ea typeface="Times New Roman" panose="02020603050405020304" pitchFamily="18" charset="0"/>
                <a:cs typeface="Times New Roman" panose="02020603050405020304" pitchFamily="18" charset="0"/>
              </a:rPr>
              <a:t>.</a:t>
            </a:r>
            <a:endParaRPr lang="en-IN" sz="16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id="{1A650DE0-4FE4-4F05-AD70-02D016E6AEB0}"/>
              </a:ext>
            </a:extLst>
          </p:cNvPr>
          <p:cNvSpPr/>
          <p:nvPr/>
        </p:nvSpPr>
        <p:spPr>
          <a:xfrm>
            <a:off x="1013032" y="2811953"/>
            <a:ext cx="10350291" cy="690254"/>
          </a:xfrm>
          <a:prstGeom prst="rect">
            <a:avLst/>
          </a:prstGeom>
        </p:spPr>
        <p:txBody>
          <a:bodyPr wrap="square">
            <a:spAutoFit/>
          </a:bodyPr>
          <a:lstStyle/>
          <a:p>
            <a:pPr marL="342900" lvl="0" indent="-342900">
              <a:lnSpc>
                <a:spcPts val="2400"/>
              </a:lnSpc>
              <a:spcBef>
                <a:spcPts val="1260"/>
              </a:spcBef>
              <a:spcAft>
                <a:spcPts val="0"/>
              </a:spcAft>
              <a:tabLst>
                <a:tab pos="457200" algn="l"/>
              </a:tabLst>
            </a:pPr>
            <a:r>
              <a:rPr lang="en-IN" sz="1600" spc="-5" dirty="0">
                <a:solidFill>
                  <a:srgbClr val="292929"/>
                </a:solidFill>
                <a:latin typeface="Georgia" panose="02040502050405020303" pitchFamily="18" charset="0"/>
                <a:ea typeface="Times New Roman" panose="02020603050405020304" pitchFamily="18" charset="0"/>
                <a:cs typeface="Times New Roman" panose="02020603050405020304" pitchFamily="18" charset="0"/>
              </a:rPr>
              <a:t>Initialize centroids by first shuffling the dataset and then randomly selecting </a:t>
            </a:r>
            <a:r>
              <a:rPr lang="en-IN" sz="1600" i="1" spc="-5" dirty="0">
                <a:solidFill>
                  <a:srgbClr val="292929"/>
                </a:solidFill>
                <a:latin typeface="Georgia" panose="02040502050405020303" pitchFamily="18" charset="0"/>
                <a:ea typeface="Times New Roman" panose="02020603050405020304" pitchFamily="18" charset="0"/>
                <a:cs typeface="Times New Roman" panose="02020603050405020304" pitchFamily="18" charset="0"/>
              </a:rPr>
              <a:t>K </a:t>
            </a:r>
            <a:r>
              <a:rPr lang="en-IN" sz="1600" spc="-5" dirty="0">
                <a:solidFill>
                  <a:srgbClr val="292929"/>
                </a:solidFill>
                <a:latin typeface="Georgia" panose="02040502050405020303" pitchFamily="18" charset="0"/>
                <a:ea typeface="Times New Roman" panose="02020603050405020304" pitchFamily="18" charset="0"/>
                <a:cs typeface="Times New Roman" panose="02020603050405020304" pitchFamily="18" charset="0"/>
              </a:rPr>
              <a:t>data points for the centroids without replacement.</a:t>
            </a:r>
            <a:endParaRPr lang="en-IN" sz="1600"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id="{D23FA7B7-7F27-4047-BF37-156327E968FA}"/>
              </a:ext>
            </a:extLst>
          </p:cNvPr>
          <p:cNvSpPr/>
          <p:nvPr/>
        </p:nvSpPr>
        <p:spPr>
          <a:xfrm>
            <a:off x="1013032" y="3731023"/>
            <a:ext cx="10278649" cy="375872"/>
          </a:xfrm>
          <a:prstGeom prst="rect">
            <a:avLst/>
          </a:prstGeom>
        </p:spPr>
        <p:txBody>
          <a:bodyPr wrap="square">
            <a:spAutoFit/>
          </a:bodyPr>
          <a:lstStyle/>
          <a:p>
            <a:pPr marL="342900" lvl="0" indent="-342900">
              <a:lnSpc>
                <a:spcPts val="2400"/>
              </a:lnSpc>
              <a:spcBef>
                <a:spcPts val="1260"/>
              </a:spcBef>
              <a:spcAft>
                <a:spcPts val="0"/>
              </a:spcAft>
              <a:tabLst>
                <a:tab pos="457200" algn="l"/>
              </a:tabLst>
            </a:pPr>
            <a:r>
              <a:rPr lang="en-IN" sz="1600" spc="-5" dirty="0">
                <a:solidFill>
                  <a:srgbClr val="292929"/>
                </a:solidFill>
                <a:latin typeface="Georgia" panose="02040502050405020303" pitchFamily="18" charset="0"/>
                <a:ea typeface="Times New Roman" panose="02020603050405020304" pitchFamily="18" charset="0"/>
                <a:cs typeface="Times New Roman" panose="02020603050405020304" pitchFamily="18" charset="0"/>
              </a:rPr>
              <a:t>Keep iterating until there is no change to the centroids. </a:t>
            </a:r>
            <a:r>
              <a:rPr lang="en-IN" sz="1600" spc="-5" dirty="0" err="1">
                <a:solidFill>
                  <a:srgbClr val="292929"/>
                </a:solidFill>
                <a:latin typeface="Georgia" panose="02040502050405020303" pitchFamily="18" charset="0"/>
                <a:ea typeface="Times New Roman" panose="02020603050405020304" pitchFamily="18" charset="0"/>
                <a:cs typeface="Times New Roman" panose="02020603050405020304" pitchFamily="18" charset="0"/>
              </a:rPr>
              <a:t>i.e</a:t>
            </a:r>
            <a:r>
              <a:rPr lang="en-IN" sz="1600" spc="-5" dirty="0">
                <a:solidFill>
                  <a:srgbClr val="292929"/>
                </a:solidFill>
                <a:latin typeface="Georgia" panose="02040502050405020303" pitchFamily="18" charset="0"/>
                <a:ea typeface="Times New Roman" panose="02020603050405020304" pitchFamily="18" charset="0"/>
                <a:cs typeface="Times New Roman" panose="02020603050405020304" pitchFamily="18" charset="0"/>
              </a:rPr>
              <a:t>  assignment of data points to clusters isn’t changing.</a:t>
            </a:r>
            <a:endParaRPr lang="en-IN"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FE60A-3BD3-442D-BC1D-031639BBD760}"/>
              </a:ext>
            </a:extLst>
          </p:cNvPr>
          <p:cNvSpPr>
            <a:spLocks noGrp="1"/>
          </p:cNvSpPr>
          <p:nvPr>
            <p:ph type="title"/>
          </p:nvPr>
        </p:nvSpPr>
        <p:spPr/>
        <p:txBody>
          <a:bodyPr/>
          <a:lstStyle/>
          <a:p>
            <a:r>
              <a:rPr lang="en-IN" b="1" dirty="0"/>
              <a:t>Data Visualization</a:t>
            </a:r>
          </a:p>
        </p:txBody>
      </p:sp>
      <p:pic>
        <p:nvPicPr>
          <p:cNvPr id="4" name="Picture 3">
            <a:extLst>
              <a:ext uri="{FF2B5EF4-FFF2-40B4-BE49-F238E27FC236}">
                <a16:creationId xmlns:a16="http://schemas.microsoft.com/office/drawing/2014/main" id="{B2C4EC7D-997B-424E-84D3-C02E8DA8431E}"/>
              </a:ext>
            </a:extLst>
          </p:cNvPr>
          <p:cNvPicPr>
            <a:picLocks noChangeAspect="1"/>
          </p:cNvPicPr>
          <p:nvPr/>
        </p:nvPicPr>
        <p:blipFill>
          <a:blip r:embed="rId2"/>
          <a:stretch>
            <a:fillRect/>
          </a:stretch>
        </p:blipFill>
        <p:spPr>
          <a:xfrm>
            <a:off x="505041" y="1419225"/>
            <a:ext cx="2641467" cy="2394057"/>
          </a:xfrm>
          <a:prstGeom prst="rect">
            <a:avLst/>
          </a:prstGeom>
        </p:spPr>
      </p:pic>
      <p:sp>
        <p:nvSpPr>
          <p:cNvPr id="5" name="Rectangle 4">
            <a:extLst>
              <a:ext uri="{FF2B5EF4-FFF2-40B4-BE49-F238E27FC236}">
                <a16:creationId xmlns:a16="http://schemas.microsoft.com/office/drawing/2014/main" id="{95768CE0-D159-4C36-AA00-B696F6E2EE5F}"/>
              </a:ext>
            </a:extLst>
          </p:cNvPr>
          <p:cNvSpPr/>
          <p:nvPr/>
        </p:nvSpPr>
        <p:spPr>
          <a:xfrm>
            <a:off x="3276600" y="1419225"/>
            <a:ext cx="8582025" cy="2308324"/>
          </a:xfrm>
          <a:prstGeom prst="rect">
            <a:avLst/>
          </a:prstGeom>
        </p:spPr>
        <p:txBody>
          <a:bodyPr wrap="square">
            <a:spAutoFit/>
          </a:bodyPr>
          <a:lstStyle/>
          <a:p>
            <a:r>
              <a:rPr lang="en-US" sz="1600" b="1" dirty="0">
                <a:latin typeface="Georgia" panose="02040502050405020303" pitchFamily="18" charset="0"/>
              </a:rPr>
              <a:t>Data visualization </a:t>
            </a:r>
            <a:r>
              <a:rPr lang="en-US" sz="1600" dirty="0">
                <a:latin typeface="Georgia" panose="02040502050405020303" pitchFamily="18" charset="0"/>
              </a:rPr>
              <a:t>is an interdisciplinary field that deals with the graphic representation of data. It is a particularly efficient way of communicating when the data is numerous as for example a time series.</a:t>
            </a:r>
          </a:p>
          <a:p>
            <a:r>
              <a:rPr lang="en-US" sz="1600" dirty="0">
                <a:latin typeface="Georgia" panose="02040502050405020303" pitchFamily="18" charset="0"/>
              </a:rPr>
              <a:t>From an academic point of view, this representation can be considered as a mapping between the original data (usually numerical) and graphic elements (for example, lines or points in a chart). The mapping determines how the attributes of these elements vary according to the data. In this light, a bar chart is a mapping of the length of a bar to a magnitude of a variable. Since the graphic design of the mapping can adversely affect the readability of a chart, mapping is a core competency of Data visualization.</a:t>
            </a:r>
            <a:endParaRPr lang="en-US" sz="1600" b="0" i="0" dirty="0">
              <a:effectLst/>
              <a:latin typeface="Georgia" panose="02040502050405020303" pitchFamily="18" charset="0"/>
            </a:endParaRPr>
          </a:p>
        </p:txBody>
      </p:sp>
      <p:pic>
        <p:nvPicPr>
          <p:cNvPr id="6" name="Picture 5">
            <a:extLst>
              <a:ext uri="{FF2B5EF4-FFF2-40B4-BE49-F238E27FC236}">
                <a16:creationId xmlns:a16="http://schemas.microsoft.com/office/drawing/2014/main" id="{D3935897-12B4-42C5-B907-D31D82956E14}"/>
              </a:ext>
            </a:extLst>
          </p:cNvPr>
          <p:cNvPicPr>
            <a:picLocks noChangeAspect="1"/>
          </p:cNvPicPr>
          <p:nvPr/>
        </p:nvPicPr>
        <p:blipFill>
          <a:blip r:embed="rId3"/>
          <a:stretch>
            <a:fillRect/>
          </a:stretch>
        </p:blipFill>
        <p:spPr>
          <a:xfrm>
            <a:off x="521207" y="3947524"/>
            <a:ext cx="1908269" cy="1778614"/>
          </a:xfrm>
          <a:prstGeom prst="rect">
            <a:avLst/>
          </a:prstGeom>
        </p:spPr>
      </p:pic>
      <p:pic>
        <p:nvPicPr>
          <p:cNvPr id="7" name="Picture 6">
            <a:extLst>
              <a:ext uri="{FF2B5EF4-FFF2-40B4-BE49-F238E27FC236}">
                <a16:creationId xmlns:a16="http://schemas.microsoft.com/office/drawing/2014/main" id="{F8D8F7BE-16FE-4E25-954A-7654CD2297E2}"/>
              </a:ext>
            </a:extLst>
          </p:cNvPr>
          <p:cNvPicPr>
            <a:picLocks noChangeAspect="1"/>
          </p:cNvPicPr>
          <p:nvPr/>
        </p:nvPicPr>
        <p:blipFill>
          <a:blip r:embed="rId4"/>
          <a:stretch>
            <a:fillRect/>
          </a:stretch>
        </p:blipFill>
        <p:spPr>
          <a:xfrm>
            <a:off x="2697412" y="4042460"/>
            <a:ext cx="2524708" cy="1588742"/>
          </a:xfrm>
          <a:prstGeom prst="rect">
            <a:avLst/>
          </a:prstGeom>
        </p:spPr>
      </p:pic>
      <p:pic>
        <p:nvPicPr>
          <p:cNvPr id="8" name="Picture 7">
            <a:extLst>
              <a:ext uri="{FF2B5EF4-FFF2-40B4-BE49-F238E27FC236}">
                <a16:creationId xmlns:a16="http://schemas.microsoft.com/office/drawing/2014/main" id="{CF9E5D6F-D92D-4453-8A12-5106F185C37D}"/>
              </a:ext>
            </a:extLst>
          </p:cNvPr>
          <p:cNvPicPr>
            <a:picLocks noChangeAspect="1"/>
          </p:cNvPicPr>
          <p:nvPr/>
        </p:nvPicPr>
        <p:blipFill>
          <a:blip r:embed="rId5"/>
          <a:stretch>
            <a:fillRect/>
          </a:stretch>
        </p:blipFill>
        <p:spPr>
          <a:xfrm>
            <a:off x="5654591" y="3947524"/>
            <a:ext cx="3264068" cy="1828894"/>
          </a:xfrm>
          <a:prstGeom prst="rect">
            <a:avLst/>
          </a:prstGeom>
        </p:spPr>
      </p:pic>
      <p:pic>
        <p:nvPicPr>
          <p:cNvPr id="9" name="Picture 8">
            <a:extLst>
              <a:ext uri="{FF2B5EF4-FFF2-40B4-BE49-F238E27FC236}">
                <a16:creationId xmlns:a16="http://schemas.microsoft.com/office/drawing/2014/main" id="{3FB4A933-C64E-428C-947F-0C95292735D4}"/>
              </a:ext>
            </a:extLst>
          </p:cNvPr>
          <p:cNvPicPr>
            <a:picLocks noChangeAspect="1"/>
          </p:cNvPicPr>
          <p:nvPr/>
        </p:nvPicPr>
        <p:blipFill>
          <a:blip r:embed="rId6"/>
          <a:stretch>
            <a:fillRect/>
          </a:stretch>
        </p:blipFill>
        <p:spPr>
          <a:xfrm>
            <a:off x="9194884" y="4042459"/>
            <a:ext cx="2257534" cy="2017945"/>
          </a:xfrm>
          <a:prstGeom prst="rect">
            <a:avLst/>
          </a:prstGeom>
        </p:spPr>
      </p:pic>
    </p:spTree>
    <p:extLst>
      <p:ext uri="{BB962C8B-B14F-4D97-AF65-F5344CB8AC3E}">
        <p14:creationId xmlns:p14="http://schemas.microsoft.com/office/powerpoint/2010/main" val="1768412080"/>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elcome to Powerpoint 2016_CLR_v2" id="{CAB9082A-965C-42BE-8170-C940D3319B60}" vid="{82B84162-888A-4FD2-BEC9-B29B6DB2C7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EE8C63A-4744-4DE4-BB49-0FF0B5375C60}">
  <ds:schemaRefs>
    <ds:schemaRef ds:uri="http://schemas.microsoft.com/sharepoint/v3/contenttype/forms"/>
  </ds:schemaRefs>
</ds:datastoreItem>
</file>

<file path=customXml/itemProps2.xml><?xml version="1.0" encoding="utf-8"?>
<ds:datastoreItem xmlns:ds="http://schemas.openxmlformats.org/officeDocument/2006/customXml" ds:itemID="{950072C5-DDE0-4258-BA7A-4D4B80DFA63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Welcome to PowerPoint</Template>
  <TotalTime>0</TotalTime>
  <Words>1516</Words>
  <Application>Microsoft Office PowerPoint</Application>
  <PresentationFormat>Widescreen</PresentationFormat>
  <Paragraphs>130</Paragraphs>
  <Slides>15</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Calibri</vt:lpstr>
      <vt:lpstr>Georgia</vt:lpstr>
      <vt:lpstr>Helvetica</vt:lpstr>
      <vt:lpstr>Segoe UI</vt:lpstr>
      <vt:lpstr>Segoe UI Light</vt:lpstr>
      <vt:lpstr>Segoe UI Semibold</vt:lpstr>
      <vt:lpstr>Times New Roman</vt:lpstr>
      <vt:lpstr>WelcomeDoc</vt:lpstr>
      <vt:lpstr>CUSTOMER SEGMENTATION  USING K-MEANS CLUSTERING</vt:lpstr>
      <vt:lpstr>Customer Segmentation</vt:lpstr>
      <vt:lpstr>Types of market segmentation</vt:lpstr>
      <vt:lpstr>Types of market segmentation</vt:lpstr>
      <vt:lpstr>Types of market segmentation</vt:lpstr>
      <vt:lpstr>Types of market segmentation</vt:lpstr>
      <vt:lpstr>Advantages of Customer Segmentation</vt:lpstr>
      <vt:lpstr>K Means Clustering Algorithm</vt:lpstr>
      <vt:lpstr>Data Visualization</vt:lpstr>
      <vt:lpstr>The Elbow Method</vt:lpstr>
      <vt:lpstr>Environment and tools</vt:lpstr>
      <vt:lpstr>Results</vt:lpstr>
      <vt:lpstr>Results</vt:lpstr>
      <vt:lpstr>Conclusions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2021-11-26T13:04:28Z</dcterms:created>
  <dcterms:modified xsi:type="dcterms:W3CDTF">2021-11-28T16:31:24Z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