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44" r:id="rId4"/>
  </p:sldMasterIdLst>
  <p:notesMasterIdLst>
    <p:notesMasterId r:id="rId11"/>
  </p:notesMasterIdLst>
  <p:handoutMasterIdLst>
    <p:handoutMasterId r:id="rId12"/>
  </p:handoutMasterIdLst>
  <p:sldIdLst>
    <p:sldId id="256" r:id="rId5"/>
    <p:sldId id="260" r:id="rId6"/>
    <p:sldId id="264" r:id="rId7"/>
    <p:sldId id="275" r:id="rId8"/>
    <p:sldId id="276" r:id="rId9"/>
    <p:sldId id="27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033" autoAdjust="0"/>
  </p:normalViewPr>
  <p:slideViewPr>
    <p:cSldViewPr snapToGrid="0" snapToObjects="1">
      <p:cViewPr varScale="1">
        <p:scale>
          <a:sx n="46" d="100"/>
          <a:sy n="46" d="100"/>
        </p:scale>
        <p:origin x="780" y="4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5B76ED-C686-4E97-9A28-74231B4FDDD1}" type="doc">
      <dgm:prSet loTypeId="urn:microsoft.com/office/officeart/2009/3/layout/CircleRelationship" loCatId="relationship" qsTypeId="urn:microsoft.com/office/officeart/2005/8/quickstyle/simple4" qsCatId="simple" csTypeId="urn:microsoft.com/office/officeart/2005/8/colors/accent1_2" csCatId="accent1" phldr="1"/>
      <dgm:spPr/>
      <dgm:t>
        <a:bodyPr/>
        <a:lstStyle/>
        <a:p>
          <a:endParaRPr lang="en-US"/>
        </a:p>
      </dgm:t>
    </dgm:pt>
    <dgm:pt modelId="{EC323DFF-E2DA-4381-8948-5F3D2CD82207}" type="pres">
      <dgm:prSet presAssocID="{BE5B76ED-C686-4E97-9A28-74231B4FDDD1}" presName="Name0" presStyleCnt="0">
        <dgm:presLayoutVars>
          <dgm:chMax val="1"/>
          <dgm:chPref val="1"/>
        </dgm:presLayoutVars>
      </dgm:prSet>
      <dgm:spPr/>
      <dgm:t>
        <a:bodyPr/>
        <a:lstStyle/>
        <a:p>
          <a:endParaRPr lang="en-US"/>
        </a:p>
      </dgm:t>
    </dgm:pt>
  </dgm:ptLst>
  <dgm:cxnLst>
    <dgm:cxn modelId="{A3AC16E3-96A0-4DCE-A502-BF3413F7EEBB}" type="presOf" srcId="{BE5B76ED-C686-4E97-9A28-74231B4FDDD1}" destId="{EC323DFF-E2DA-4381-8948-5F3D2CD82207}" srcOrd="0" destOrd="0" presId="urn:microsoft.com/office/officeart/2009/3/layout/CircleRelationship"/>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7/8/2021</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7/8/2021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a:t>
            </a:fld>
            <a:endParaRPr lang="en-US" dirty="0"/>
          </a:p>
        </p:txBody>
      </p:sp>
    </p:spTree>
    <p:extLst>
      <p:ext uri="{BB962C8B-B14F-4D97-AF65-F5344CB8AC3E}">
        <p14:creationId xmlns:p14="http://schemas.microsoft.com/office/powerpoint/2010/main" val="724031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a:t>
            </a:fld>
            <a:endParaRPr lang="en-US" dirty="0"/>
          </a:p>
        </p:txBody>
      </p:sp>
    </p:spTree>
    <p:extLst>
      <p:ext uri="{BB962C8B-B14F-4D97-AF65-F5344CB8AC3E}">
        <p14:creationId xmlns:p14="http://schemas.microsoft.com/office/powerpoint/2010/main" val="173010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4</a:t>
            </a:fld>
            <a:endParaRPr lang="en-US" dirty="0"/>
          </a:p>
        </p:txBody>
      </p:sp>
    </p:spTree>
    <p:extLst>
      <p:ext uri="{BB962C8B-B14F-4D97-AF65-F5344CB8AC3E}">
        <p14:creationId xmlns:p14="http://schemas.microsoft.com/office/powerpoint/2010/main" val="4029103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5</a:t>
            </a:fld>
            <a:endParaRPr lang="en-US" dirty="0"/>
          </a:p>
        </p:txBody>
      </p:sp>
    </p:spTree>
    <p:extLst>
      <p:ext uri="{BB962C8B-B14F-4D97-AF65-F5344CB8AC3E}">
        <p14:creationId xmlns:p14="http://schemas.microsoft.com/office/powerpoint/2010/main" val="606950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6</a:t>
            </a:fld>
            <a:endParaRPr lang="en-US"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7/8/2021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7/8/2021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7/8/2021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7/8/2021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7/8/2021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7/8/2021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7/8/2021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7/8/2021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7/8/2021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7/8/2021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0" y="0"/>
            <a:ext cx="12191980" cy="6857990"/>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809897" y="1757615"/>
            <a:ext cx="10384971" cy="2278808"/>
          </a:xfrm>
        </p:spPr>
        <p:txBody>
          <a:bodyPr>
            <a:normAutofit/>
          </a:bodyPr>
          <a:lstStyle/>
          <a:p>
            <a:pPr algn="ctr">
              <a:lnSpc>
                <a:spcPct val="150000"/>
              </a:lnSpc>
            </a:pPr>
            <a:r>
              <a:rPr lang="en-IN" sz="4000" b="1" i="1" dirty="0" smtClean="0">
                <a:latin typeface="Arial Black" panose="020B0A04020102020204" pitchFamily="34" charset="0"/>
                <a:ea typeface="Adobe Myungjo Std M" panose="02020600000000000000" pitchFamily="18" charset="-128"/>
              </a:rPr>
              <a:t>Applications of robots in industry </a:t>
            </a:r>
            <a:endParaRPr lang="en-US" sz="4000" b="1" i="1" dirty="0">
              <a:latin typeface="Arial Black" panose="020B0A04020102020204" pitchFamily="34" charset="0"/>
              <a:ea typeface="Adobe Myungjo Std M" panose="02020600000000000000" pitchFamily="18" charset="-128"/>
            </a:endParaRP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6095990" y="4562438"/>
            <a:ext cx="1423852" cy="699880"/>
          </a:xfrm>
        </p:spPr>
        <p:txBody>
          <a:bodyPr>
            <a:noAutofit/>
          </a:bodyPr>
          <a:lstStyle/>
          <a:p>
            <a:r>
              <a:rPr lang="en-US" sz="2000" b="1" i="1" dirty="0" smtClean="0">
                <a:solidFill>
                  <a:schemeClr val="accent1">
                    <a:lumMod val="40000"/>
                    <a:lumOff val="60000"/>
                  </a:schemeClr>
                </a:solidFill>
              </a:rPr>
              <a:t>                                        </a:t>
            </a:r>
            <a:r>
              <a:rPr lang="en-US" sz="2400" b="1" i="1" dirty="0" smtClean="0">
                <a:solidFill>
                  <a:schemeClr val="accent1">
                    <a:lumMod val="40000"/>
                    <a:lumOff val="60000"/>
                  </a:schemeClr>
                </a:solidFill>
              </a:rPr>
              <a:t>CHETHAN </a:t>
            </a:r>
          </a:p>
        </p:txBody>
      </p:sp>
      <p:sp>
        <p:nvSpPr>
          <p:cNvPr id="6" name="Subtitle 2">
            <a:extLst>
              <a:ext uri="{FF2B5EF4-FFF2-40B4-BE49-F238E27FC236}">
                <a16:creationId xmlns:a16="http://schemas.microsoft.com/office/drawing/2014/main" id="{AE584786-6548-4BB4-95FD-977AD1F362C6}"/>
              </a:ext>
            </a:extLst>
          </p:cNvPr>
          <p:cNvSpPr txBox="1">
            <a:spLocks/>
          </p:cNvSpPr>
          <p:nvPr/>
        </p:nvSpPr>
        <p:spPr>
          <a:xfrm>
            <a:off x="3422468" y="4912378"/>
            <a:ext cx="6958150" cy="699880"/>
          </a:xfrm>
          <a:prstGeom prst="rect">
            <a:avLst/>
          </a:prstGeom>
        </p:spPr>
        <p:txBody>
          <a:bodyPr vert="horz" lIns="91440" tIns="45720" rIns="91440" bIns="45720"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r>
              <a:rPr lang="en-US" dirty="0" smtClean="0">
                <a:solidFill>
                  <a:schemeClr val="accent1">
                    <a:lumMod val="40000"/>
                    <a:lumOff val="60000"/>
                  </a:schemeClr>
                </a:solidFill>
              </a:rPr>
              <a:t>                                         </a:t>
            </a:r>
          </a:p>
          <a:p>
            <a:r>
              <a:rPr lang="en-US" sz="2400" b="1" i="1" cap="none" dirty="0" smtClean="0">
                <a:solidFill>
                  <a:schemeClr val="accent1">
                    <a:lumMod val="40000"/>
                    <a:lumOff val="60000"/>
                  </a:schemeClr>
                </a:solidFill>
                <a:effectLst>
                  <a:outerShdw blurRad="38100" dist="38100" dir="2700000" algn="tl">
                    <a:srgbClr val="000000">
                      <a:alpha val="43137"/>
                    </a:srgbClr>
                  </a:outerShdw>
                </a:effectLst>
                <a:latin typeface="Artifakt Element" panose="020B0503050000020004" pitchFamily="34" charset="0"/>
                <a:ea typeface="Artifakt Element" panose="020B0503050000020004" pitchFamily="34" charset="0"/>
              </a:rPr>
              <a:t>4nm19me025@nmamamit.in</a:t>
            </a:r>
            <a:endParaRPr lang="en-US" sz="2400" b="1" i="1" cap="none" dirty="0">
              <a:solidFill>
                <a:schemeClr val="accent1">
                  <a:lumMod val="40000"/>
                  <a:lumOff val="60000"/>
                </a:schemeClr>
              </a:solidFill>
              <a:effectLst>
                <a:outerShdw blurRad="38100" dist="38100" dir="2700000" algn="tl">
                  <a:srgbClr val="000000">
                    <a:alpha val="43137"/>
                  </a:srgbClr>
                </a:outerShdw>
              </a:effectLst>
              <a:latin typeface="Artifakt Element" panose="020B0503050000020004" pitchFamily="34" charset="0"/>
              <a:ea typeface="Artifakt Element" panose="020B0503050000020004" pitchFamily="34" charset="0"/>
            </a:endParaRPr>
          </a:p>
        </p:txBody>
      </p:sp>
    </p:spTree>
    <p:extLst>
      <p:ext uri="{BB962C8B-B14F-4D97-AF65-F5344CB8AC3E}">
        <p14:creationId xmlns:p14="http://schemas.microsoft.com/office/powerpoint/2010/main" val="3417721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30260" y="2123752"/>
            <a:ext cx="8117751" cy="2299919"/>
          </a:xfrm>
        </p:spPr>
        <p:txBody>
          <a:bodyPr>
            <a:normAutofit/>
          </a:bodyPr>
          <a:lstStyle/>
          <a:p>
            <a:pPr marL="0" indent="0">
              <a:lnSpc>
                <a:spcPct val="120000"/>
              </a:lnSpc>
              <a:buNone/>
            </a:pPr>
            <a:endParaRPr lang="en-US" sz="1500" dirty="0" smtClean="0"/>
          </a:p>
          <a:p>
            <a:pPr>
              <a:lnSpc>
                <a:spcPct val="120000"/>
              </a:lnSpc>
            </a:pPr>
            <a:r>
              <a:rPr lang="en-US" sz="1500" dirty="0" smtClean="0"/>
              <a:t>Robot </a:t>
            </a:r>
            <a:r>
              <a:rPr lang="en-US" sz="1500" dirty="0"/>
              <a:t>arc welding has begun growing quickly just recently, and already it commands about 20% of industrial robot applications. The major components of arc welding robots are the manipulator or the mechanical unit and the controller, which acts as the robot's "brain". The manipulator is what makes the robot move, and the design of these systems can be categorized into several common types, such as SCARA and Cartesian coordinate robot, which use different coordinate systems to direct the arms of the machine</a:t>
            </a:r>
            <a:endParaRPr lang="en-US" sz="1500" dirty="0" smtClean="0"/>
          </a:p>
          <a:p>
            <a:endParaRPr lang="en-IN" sz="15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0858" y="4188754"/>
            <a:ext cx="3084057" cy="2002835"/>
          </a:xfrm>
          <a:prstGeom prst="rect">
            <a:avLst/>
          </a:prstGeom>
        </p:spPr>
      </p:pic>
      <p:sp>
        <p:nvSpPr>
          <p:cNvPr id="7" name="Content Placeholder 2"/>
          <p:cNvSpPr txBox="1">
            <a:spLocks/>
          </p:cNvSpPr>
          <p:nvPr/>
        </p:nvSpPr>
        <p:spPr>
          <a:xfrm>
            <a:off x="316484" y="4695770"/>
            <a:ext cx="8224373" cy="2466891"/>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lnSpc>
                <a:spcPct val="120000"/>
              </a:lnSpc>
            </a:pPr>
            <a:r>
              <a:rPr lang="en-US" dirty="0" smtClean="0"/>
              <a:t>Spot welding joins two contacting metal surfaces by directing a large current through the spot, which melts the metal and forms the weld delivered to the spot in a very short time (approximately ten milliseconds).</a:t>
            </a:r>
          </a:p>
          <a:p>
            <a:pPr>
              <a:lnSpc>
                <a:spcPct val="120000"/>
              </a:lnSpc>
            </a:pPr>
            <a:r>
              <a:rPr lang="en-US" dirty="0"/>
              <a:t>Robot welding is the use of mechanized programmable tools , which completely automate a welding process by both performing the weld and handling the part. Processes such as gas metal arc welding, while often automated, are not necessarily equivalent to robot welding, since a human operator sometimes prepares the materials to be welded. Robot welding is commonly used for resistance spot welding and arc welding in high production applications, such as the automotive industry.</a:t>
            </a:r>
          </a:p>
          <a:p>
            <a:pPr marL="0" indent="0">
              <a:lnSpc>
                <a:spcPct val="120000"/>
              </a:lnSpc>
              <a:buNone/>
            </a:pPr>
            <a:endParaRPr lang="en-US" dirty="0" smtClean="0"/>
          </a:p>
          <a:p>
            <a:pPr marL="0" indent="0">
              <a:buFont typeface="Arial"/>
              <a:buNone/>
            </a:pPr>
            <a:endParaRPr lang="en-US" dirty="0" smtClean="0"/>
          </a:p>
          <a:p>
            <a:endParaRPr lang="en-IN"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485" y="1451671"/>
            <a:ext cx="3325102" cy="2179803"/>
          </a:xfrm>
          <a:prstGeom prst="rect">
            <a:avLst/>
          </a:prstGeom>
        </p:spPr>
      </p:pic>
      <p:sp>
        <p:nvSpPr>
          <p:cNvPr id="10" name="TextBox 9"/>
          <p:cNvSpPr txBox="1"/>
          <p:nvPr/>
        </p:nvSpPr>
        <p:spPr>
          <a:xfrm>
            <a:off x="523240" y="3903573"/>
            <a:ext cx="2911592" cy="830997"/>
          </a:xfrm>
          <a:prstGeom prst="rect">
            <a:avLst/>
          </a:prstGeom>
          <a:noFill/>
        </p:spPr>
        <p:txBody>
          <a:bodyPr wrap="square" rtlCol="0">
            <a:spAutoFit/>
          </a:bodyPr>
          <a:lstStyle/>
          <a:p>
            <a:r>
              <a:rPr lang="en-US" sz="2400" b="1" dirty="0" smtClean="0"/>
              <a:t>Spot </a:t>
            </a:r>
            <a:r>
              <a:rPr lang="en-US" sz="2400" b="1" dirty="0"/>
              <a:t>Welding</a:t>
            </a:r>
          </a:p>
          <a:p>
            <a:endParaRPr lang="en-IN" sz="2400" dirty="0"/>
          </a:p>
        </p:txBody>
      </p:sp>
      <p:sp>
        <p:nvSpPr>
          <p:cNvPr id="11" name="TextBox 10"/>
          <p:cNvSpPr txBox="1"/>
          <p:nvPr/>
        </p:nvSpPr>
        <p:spPr>
          <a:xfrm>
            <a:off x="3304903" y="319803"/>
            <a:ext cx="5120640" cy="646331"/>
          </a:xfrm>
          <a:prstGeom prst="rect">
            <a:avLst/>
          </a:prstGeom>
          <a:noFill/>
        </p:spPr>
        <p:txBody>
          <a:bodyPr wrap="square" rtlCol="0">
            <a:spAutoFit/>
          </a:bodyPr>
          <a:lstStyle/>
          <a:p>
            <a:r>
              <a:rPr lang="en-IN" sz="3600" dirty="0" smtClean="0">
                <a:latin typeface="Arial Black" panose="020B0A04020102020204" pitchFamily="34" charset="0"/>
              </a:rPr>
              <a:t>1. ROBOT WELDING</a:t>
            </a:r>
            <a:endParaRPr lang="en-IN" sz="3600" dirty="0">
              <a:latin typeface="Arial Black" panose="020B0A04020102020204" pitchFamily="34" charset="0"/>
            </a:endParaRPr>
          </a:p>
        </p:txBody>
      </p:sp>
      <p:sp>
        <p:nvSpPr>
          <p:cNvPr id="12" name="Rectangle 11"/>
          <p:cNvSpPr/>
          <p:nvPr/>
        </p:nvSpPr>
        <p:spPr>
          <a:xfrm>
            <a:off x="3730260" y="1185755"/>
            <a:ext cx="8198577" cy="600164"/>
          </a:xfrm>
          <a:prstGeom prst="rect">
            <a:avLst/>
          </a:prstGeom>
        </p:spPr>
        <p:txBody>
          <a:bodyPr wrap="square">
            <a:spAutoFit/>
          </a:bodyPr>
          <a:lstStyle/>
          <a:p>
            <a:r>
              <a:rPr lang="en-US" dirty="0"/>
              <a:t> </a:t>
            </a:r>
            <a:r>
              <a:rPr lang="en-US" dirty="0" smtClean="0"/>
              <a:t>      </a:t>
            </a:r>
            <a:r>
              <a:rPr lang="en-US" sz="1500" dirty="0" smtClean="0"/>
              <a:t>Robot </a:t>
            </a:r>
            <a:r>
              <a:rPr lang="en-US" sz="1500" dirty="0"/>
              <a:t>Welding became commonplace in the 1980s. One of the driving forces for switching to robot </a:t>
            </a:r>
            <a:r>
              <a:rPr lang="en-US" sz="1500" dirty="0" smtClean="0"/>
              <a:t>   welding </a:t>
            </a:r>
            <a:r>
              <a:rPr lang="en-US" sz="1500" dirty="0"/>
              <a:t>is improving the safety of workers from arc burn and inhaling hazardous fumes.</a:t>
            </a:r>
            <a:endParaRPr lang="en-IN" sz="1500" dirty="0"/>
          </a:p>
        </p:txBody>
      </p:sp>
      <p:sp>
        <p:nvSpPr>
          <p:cNvPr id="13" name="TextBox 12"/>
          <p:cNvSpPr txBox="1"/>
          <p:nvPr/>
        </p:nvSpPr>
        <p:spPr>
          <a:xfrm>
            <a:off x="3730260" y="1892919"/>
            <a:ext cx="2346417" cy="461665"/>
          </a:xfrm>
          <a:prstGeom prst="rect">
            <a:avLst/>
          </a:prstGeom>
          <a:noFill/>
        </p:spPr>
        <p:txBody>
          <a:bodyPr wrap="square" rtlCol="0">
            <a:spAutoFit/>
          </a:bodyPr>
          <a:lstStyle/>
          <a:p>
            <a:r>
              <a:rPr lang="en-IN" sz="2400" b="1" dirty="0" smtClean="0"/>
              <a:t>Arc Welding</a:t>
            </a:r>
            <a:endParaRPr lang="en-IN" sz="2400" b="1" dirty="0"/>
          </a:p>
        </p:txBody>
      </p:sp>
    </p:spTree>
    <p:extLst>
      <p:ext uri="{BB962C8B-B14F-4D97-AF65-F5344CB8AC3E}">
        <p14:creationId xmlns:p14="http://schemas.microsoft.com/office/powerpoint/2010/main" val="1429390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E241E-3110-4B1C-B9B0-F17B90FEEC1D}"/>
              </a:ext>
            </a:extLst>
          </p:cNvPr>
          <p:cNvSpPr>
            <a:spLocks noGrp="1"/>
          </p:cNvSpPr>
          <p:nvPr>
            <p:ph type="title"/>
          </p:nvPr>
        </p:nvSpPr>
        <p:spPr>
          <a:xfrm>
            <a:off x="2030081" y="360390"/>
            <a:ext cx="7390680" cy="1278467"/>
          </a:xfrm>
        </p:spPr>
        <p:txBody>
          <a:bodyPr vert="horz" lIns="91440" tIns="45720" rIns="91440" bIns="45720" rtlCol="0" anchor="ctr">
            <a:normAutofit/>
          </a:bodyPr>
          <a:lstStyle/>
          <a:p>
            <a:pPr algn="ctr"/>
            <a:r>
              <a:rPr lang="en-US" dirty="0" smtClean="0">
                <a:latin typeface="Arial Black" panose="020B0A04020102020204" pitchFamily="34" charset="0"/>
              </a:rPr>
              <a:t>2. Material</a:t>
            </a:r>
            <a:r>
              <a:rPr lang="en-US" dirty="0" smtClean="0">
                <a:latin typeface="Arial Black" panose="020B0A04020102020204" pitchFamily="34" charset="0"/>
              </a:rPr>
              <a:t> Handling</a:t>
            </a:r>
            <a:endParaRPr lang="en-US" dirty="0">
              <a:latin typeface="Arial Black" panose="020B0A04020102020204" pitchFamily="34" charset="0"/>
            </a:endParaRPr>
          </a:p>
        </p:txBody>
      </p:sp>
      <p:sp>
        <p:nvSpPr>
          <p:cNvPr id="3" name="Content Placeholder 2"/>
          <p:cNvSpPr>
            <a:spLocks noGrp="1"/>
          </p:cNvSpPr>
          <p:nvPr>
            <p:ph sz="half" idx="1"/>
          </p:nvPr>
        </p:nvSpPr>
        <p:spPr>
          <a:xfrm>
            <a:off x="541020" y="4206240"/>
            <a:ext cx="10750731" cy="2316241"/>
          </a:xfrm>
        </p:spPr>
        <p:txBody>
          <a:bodyPr>
            <a:normAutofit/>
          </a:bodyPr>
          <a:lstStyle/>
          <a:p>
            <a:pPr marL="0" indent="0">
              <a:buNone/>
            </a:pPr>
            <a:r>
              <a:rPr lang="en-US" sz="1600" dirty="0" smtClean="0"/>
              <a:t>        </a:t>
            </a:r>
          </a:p>
          <a:p>
            <a:r>
              <a:rPr lang="en-US" sz="1600" dirty="0" smtClean="0"/>
              <a:t>     Most </a:t>
            </a:r>
            <a:r>
              <a:rPr lang="en-US" sz="1600" dirty="0"/>
              <a:t>products are handled multiple times prior to final shipping. Robotic picking and </a:t>
            </a:r>
            <a:r>
              <a:rPr lang="en-US" sz="1600" dirty="0" smtClean="0"/>
              <a:t>packaging</a:t>
            </a:r>
            <a:r>
              <a:rPr lang="en-US" sz="1600" dirty="0"/>
              <a:t> increases speed and accuracy along with lowering production costs.</a:t>
            </a:r>
          </a:p>
          <a:p>
            <a:r>
              <a:rPr lang="en-US" sz="1600" dirty="0" smtClean="0"/>
              <a:t>     Material </a:t>
            </a:r>
            <a:r>
              <a:rPr lang="en-US" sz="1600" dirty="0"/>
              <a:t>handling (MH) makes use of the robot's simple capability to transport objects. By fitting the robot with an appropriate end of arm tool (e.g. gripper), the robot can efficiently and accurately move product from one location to another.</a:t>
            </a:r>
          </a:p>
          <a:p>
            <a:r>
              <a:rPr lang="en-US" sz="1600" dirty="0" smtClean="0"/>
              <a:t>    Some </a:t>
            </a:r>
            <a:r>
              <a:rPr lang="en-US" sz="1600" dirty="0"/>
              <a:t>material handling robots from top </a:t>
            </a:r>
            <a:r>
              <a:rPr lang="en-US" sz="1600" dirty="0" smtClean="0"/>
              <a:t>brands are</a:t>
            </a:r>
            <a:r>
              <a:rPr lang="en-US" sz="1600" dirty="0"/>
              <a:t> FANUC, </a:t>
            </a:r>
            <a:r>
              <a:rPr lang="en-US" sz="1600" dirty="0" err="1" smtClean="0"/>
              <a:t>Yaskawa</a:t>
            </a:r>
            <a:r>
              <a:rPr lang="en-US" sz="1600" dirty="0" smtClean="0"/>
              <a:t> </a:t>
            </a:r>
            <a:r>
              <a:rPr lang="en-US" sz="1600" dirty="0" err="1" smtClean="0"/>
              <a:t>Motoman</a:t>
            </a:r>
            <a:r>
              <a:rPr lang="en-US" sz="1600" dirty="0"/>
              <a:t>, ABB, and </a:t>
            </a:r>
            <a:r>
              <a:rPr lang="en-US" sz="1600" dirty="0" smtClean="0"/>
              <a:t>KUKA.</a:t>
            </a:r>
            <a:endParaRPr lang="en-US" sz="1600" dirty="0"/>
          </a:p>
          <a:p>
            <a:pPr marL="0" indent="0">
              <a:buNone/>
            </a:pP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5092" y="1959429"/>
            <a:ext cx="3154462" cy="2105490"/>
          </a:xfrm>
          <a:prstGeom prst="rect">
            <a:avLst/>
          </a:prstGeom>
        </p:spPr>
      </p:pic>
      <p:sp>
        <p:nvSpPr>
          <p:cNvPr id="10" name="Content Placeholder 2"/>
          <p:cNvSpPr>
            <a:spLocks noGrp="1"/>
          </p:cNvSpPr>
          <p:nvPr>
            <p:ph sz="half" idx="1"/>
          </p:nvPr>
        </p:nvSpPr>
        <p:spPr>
          <a:xfrm>
            <a:off x="541020" y="1638857"/>
            <a:ext cx="6917872" cy="2910668"/>
          </a:xfrm>
        </p:spPr>
        <p:txBody>
          <a:bodyPr>
            <a:normAutofit/>
          </a:bodyPr>
          <a:lstStyle/>
          <a:p>
            <a:r>
              <a:rPr lang="en-US" sz="1600" dirty="0" smtClean="0"/>
              <a:t>       The </a:t>
            </a:r>
            <a:r>
              <a:rPr lang="en-US" sz="1600" dirty="0"/>
              <a:t>term material handling encompasses a wide variety of product movements on the shop floor. Part selection and transferring, palletizing, packing, and machine </a:t>
            </a:r>
            <a:r>
              <a:rPr lang="en-US" sz="1600" dirty="0" smtClean="0"/>
              <a:t>loading</a:t>
            </a:r>
            <a:r>
              <a:rPr lang="en-US" sz="1600" dirty="0"/>
              <a:t> </a:t>
            </a:r>
            <a:r>
              <a:rPr lang="en-US" sz="1600" dirty="0" smtClean="0"/>
              <a:t>are </a:t>
            </a:r>
            <a:r>
              <a:rPr lang="en-US" sz="1600" dirty="0"/>
              <a:t>just a few of the applications that are considered material handling.</a:t>
            </a:r>
          </a:p>
          <a:p>
            <a:r>
              <a:rPr lang="en-US" sz="1600" dirty="0" smtClean="0"/>
              <a:t>      Material handling robots are utilized to move, pack and select products. They also can automate functions involved in the transferring of parts from one piece of equipment to another. Direct labor costs are reduced and much of the tedious and hazardous activities traditionally performed by human labor are eliminated.</a:t>
            </a:r>
          </a:p>
          <a:p>
            <a:endParaRPr lang="en-US" dirty="0"/>
          </a:p>
        </p:txBody>
      </p:sp>
    </p:spTree>
    <p:extLst>
      <p:ext uri="{BB962C8B-B14F-4D97-AF65-F5344CB8AC3E}">
        <p14:creationId xmlns:p14="http://schemas.microsoft.com/office/powerpoint/2010/main" val="1974828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descr="SmartArt graphic">
            <a:extLst>
              <a:ext uri="{FF2B5EF4-FFF2-40B4-BE49-F238E27FC236}">
                <a16:creationId xmlns:a16="http://schemas.microsoft.com/office/drawing/2014/main" id="{21A182E9-AC38-4344-9247-5AB4B8F03A26}"/>
              </a:ext>
            </a:extLst>
          </p:cNvPr>
          <p:cNvGraphicFramePr>
            <a:graphicFrameLocks noGrp="1"/>
          </p:cNvGraphicFramePr>
          <p:nvPr>
            <p:ph sz="half" idx="2"/>
            <p:extLst>
              <p:ext uri="{D42A27DB-BD31-4B8C-83A1-F6EECF244321}">
                <p14:modId xmlns:p14="http://schemas.microsoft.com/office/powerpoint/2010/main" val="3007519131"/>
              </p:ext>
            </p:extLst>
          </p:nvPr>
        </p:nvGraphicFramePr>
        <p:xfrm>
          <a:off x="2569323" y="2142067"/>
          <a:ext cx="7390680" cy="37253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144E241E-3110-4B1C-B9B0-F17B90FEEC1D}"/>
              </a:ext>
            </a:extLst>
          </p:cNvPr>
          <p:cNvSpPr>
            <a:spLocks noGrp="1"/>
          </p:cNvSpPr>
          <p:nvPr>
            <p:ph type="title"/>
          </p:nvPr>
        </p:nvSpPr>
        <p:spPr>
          <a:xfrm>
            <a:off x="2771928" y="521546"/>
            <a:ext cx="6774286" cy="916336"/>
          </a:xfrm>
        </p:spPr>
        <p:txBody>
          <a:bodyPr vert="horz" lIns="91440" tIns="45720" rIns="91440" bIns="45720" rtlCol="0" anchor="ctr">
            <a:normAutofit/>
          </a:bodyPr>
          <a:lstStyle/>
          <a:p>
            <a:pPr algn="ctr"/>
            <a:r>
              <a:rPr lang="en-US" b="1" dirty="0" smtClean="0">
                <a:latin typeface="Arial Black" panose="020B0A04020102020204" pitchFamily="34" charset="0"/>
              </a:rPr>
              <a:t>3. Painting</a:t>
            </a:r>
            <a:endParaRPr lang="en-US" b="1" dirty="0">
              <a:latin typeface="Arial Black" panose="020B0A04020102020204" pitchFamily="34" charset="0"/>
            </a:endParaRPr>
          </a:p>
        </p:txBody>
      </p:sp>
      <p:sp>
        <p:nvSpPr>
          <p:cNvPr id="3" name="Content Placeholder 2"/>
          <p:cNvSpPr>
            <a:spLocks noGrp="1"/>
          </p:cNvSpPr>
          <p:nvPr>
            <p:ph sz="half" idx="1"/>
          </p:nvPr>
        </p:nvSpPr>
        <p:spPr>
          <a:xfrm>
            <a:off x="4976949" y="1437882"/>
            <a:ext cx="6866576" cy="3013903"/>
          </a:xfrm>
        </p:spPr>
        <p:txBody>
          <a:bodyPr>
            <a:normAutofit/>
          </a:bodyPr>
          <a:lstStyle/>
          <a:p>
            <a:r>
              <a:rPr lang="en-US" sz="1600" dirty="0" smtClean="0"/>
              <a:t>Robotic painting is </a:t>
            </a:r>
            <a:r>
              <a:rPr lang="en-US" sz="1600" dirty="0"/>
              <a:t>used in automotive production and many other industries as it increases the quality and consistency of the product. Cost savings are also realized through less rework</a:t>
            </a:r>
            <a:r>
              <a:rPr lang="en-US" sz="1600" dirty="0" smtClean="0"/>
              <a:t>.</a:t>
            </a:r>
          </a:p>
          <a:p>
            <a:r>
              <a:rPr lang="en-US" sz="1600" dirty="0"/>
              <a:t>Industrial paint robots have been used for decades in automotive </a:t>
            </a:r>
            <a:r>
              <a:rPr lang="en-US" sz="1600" dirty="0" smtClean="0"/>
              <a:t>paint applications</a:t>
            </a:r>
            <a:r>
              <a:rPr lang="en-US" sz="1600" dirty="0"/>
              <a:t>.</a:t>
            </a:r>
            <a:endParaRPr lang="en-US" sz="1600" dirty="0"/>
          </a:p>
          <a:p>
            <a:r>
              <a:rPr lang="en-US" sz="1600" dirty="0" smtClean="0"/>
              <a:t>Industrial </a:t>
            </a:r>
            <a:r>
              <a:rPr lang="en-US" sz="1600" dirty="0"/>
              <a:t>paint robots are designed to help standardize the distance and path the automatic sprayer takes. Eliminating the risk of human error caused by manual spraying. Paint robots are often paired with other automatic painting equipment to maximize the efficiency and consistency of the paint finish</a:t>
            </a:r>
            <a:r>
              <a:rPr lang="en-US" sz="1600" dirty="0" smtClean="0"/>
              <a:t>.</a:t>
            </a:r>
          </a:p>
        </p:txBody>
      </p:sp>
      <p:pic>
        <p:nvPicPr>
          <p:cNvPr id="4" name="Picture 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2183" y="1766391"/>
            <a:ext cx="4044405" cy="2274978"/>
          </a:xfrm>
          <a:prstGeom prst="rect">
            <a:avLst/>
          </a:prstGeom>
        </p:spPr>
      </p:pic>
      <p:sp>
        <p:nvSpPr>
          <p:cNvPr id="7" name="Rectangle 6"/>
          <p:cNvSpPr/>
          <p:nvPr/>
        </p:nvSpPr>
        <p:spPr>
          <a:xfrm>
            <a:off x="474617" y="4434453"/>
            <a:ext cx="11251342" cy="1815882"/>
          </a:xfrm>
          <a:prstGeom prst="rect">
            <a:avLst/>
          </a:prstGeom>
        </p:spPr>
        <p:txBody>
          <a:bodyPr wrap="square">
            <a:spAutoFit/>
          </a:bodyPr>
          <a:lstStyle/>
          <a:p>
            <a:pPr marL="285750" indent="-285750">
              <a:buFont typeface="Arial" panose="020B0604020202020204" pitchFamily="34" charset="0"/>
              <a:buChar char="•"/>
            </a:pPr>
            <a:r>
              <a:rPr lang="en-US" sz="1600" dirty="0" smtClean="0"/>
              <a:t>Rotational </a:t>
            </a:r>
            <a:r>
              <a:rPr lang="en-US" sz="1600" dirty="0"/>
              <a:t>Bell atomizers, other automatic electrostatic or automatic conventional sprayers are mounted on the robot to provide the highest quality finish</a:t>
            </a:r>
            <a:r>
              <a:rPr lang="en-US" sz="1600" dirty="0" smtClean="0"/>
              <a:t>.</a:t>
            </a:r>
          </a:p>
          <a:p>
            <a:pPr marL="285750" indent="-285750">
              <a:buFont typeface="Arial" panose="020B0604020202020204" pitchFamily="34" charset="0"/>
              <a:buChar char="•"/>
            </a:pPr>
            <a:r>
              <a:rPr lang="en-US" sz="1600" dirty="0" smtClean="0"/>
              <a:t> Painting </a:t>
            </a:r>
            <a:r>
              <a:rPr lang="en-US" sz="1600" dirty="0"/>
              <a:t>robots generally have five or six axis motion, three for the base motions and up to three for applicator orientation. These robots can be used in any explosion hazard Class 1 Division 1 </a:t>
            </a:r>
            <a:r>
              <a:rPr lang="en-US" sz="1600" dirty="0" smtClean="0"/>
              <a:t>environment.</a:t>
            </a:r>
          </a:p>
          <a:p>
            <a:pPr marL="285750" indent="-285750">
              <a:buFont typeface="Arial" panose="020B0604020202020204" pitchFamily="34" charset="0"/>
              <a:buChar char="•"/>
            </a:pPr>
            <a:r>
              <a:rPr lang="en-US" sz="1600" dirty="0" smtClean="0"/>
              <a:t>Finish </a:t>
            </a:r>
            <a:r>
              <a:rPr lang="en-US" sz="1600" dirty="0"/>
              <a:t>is also extremely important in the aerospace and defense industry. These parts require very precise specifications for safety and performance reasons. Coatings can provide erosion resistance, anti-static dissipation, and even radar evading stealth. For this reason, consistent finish on all parts is vital to ensure continuity throughout.</a:t>
            </a:r>
            <a:endParaRPr lang="en-US" sz="1600" b="1" dirty="0"/>
          </a:p>
        </p:txBody>
      </p:sp>
      <p:sp>
        <p:nvSpPr>
          <p:cNvPr id="8" name="Rectangle 7"/>
          <p:cNvSpPr/>
          <p:nvPr/>
        </p:nvSpPr>
        <p:spPr>
          <a:xfrm>
            <a:off x="474617" y="4214935"/>
            <a:ext cx="11368908" cy="369332"/>
          </a:xfrm>
          <a:prstGeom prst="rect">
            <a:avLst/>
          </a:prstGeom>
        </p:spPr>
        <p:txBody>
          <a:bodyPr wrap="square">
            <a:spAutoFit/>
          </a:bodyPr>
          <a:lstStyle/>
          <a:p>
            <a:r>
              <a:rPr lang="en-US" dirty="0"/>
              <a:t> </a:t>
            </a:r>
          </a:p>
        </p:txBody>
      </p:sp>
    </p:spTree>
    <p:extLst>
      <p:ext uri="{BB962C8B-B14F-4D97-AF65-F5344CB8AC3E}">
        <p14:creationId xmlns:p14="http://schemas.microsoft.com/office/powerpoint/2010/main" val="3223305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E241E-3110-4B1C-B9B0-F17B90FEEC1D}"/>
              </a:ext>
            </a:extLst>
          </p:cNvPr>
          <p:cNvSpPr>
            <a:spLocks noGrp="1"/>
          </p:cNvSpPr>
          <p:nvPr>
            <p:ph type="title"/>
          </p:nvPr>
        </p:nvSpPr>
        <p:spPr>
          <a:xfrm>
            <a:off x="802173" y="212869"/>
            <a:ext cx="10967462" cy="1086153"/>
          </a:xfrm>
        </p:spPr>
        <p:txBody>
          <a:bodyPr vert="horz" lIns="91440" tIns="45720" rIns="91440" bIns="45720" rtlCol="0" anchor="ctr">
            <a:noAutofit/>
          </a:bodyPr>
          <a:lstStyle/>
          <a:p>
            <a:pPr algn="ctr"/>
            <a:r>
              <a:rPr lang="en-US" b="1" dirty="0" smtClean="0">
                <a:latin typeface="Arial Black" panose="020B0A04020102020204" pitchFamily="34" charset="0"/>
              </a:rPr>
              <a:t>4. Mechanical </a:t>
            </a:r>
            <a:r>
              <a:rPr lang="en-US" b="1" dirty="0">
                <a:latin typeface="Arial Black" panose="020B0A04020102020204" pitchFamily="34" charset="0"/>
              </a:rPr>
              <a:t>Cutting, Grinding, Deburring and Polishing</a:t>
            </a:r>
            <a:endParaRPr lang="en-US" b="1" dirty="0">
              <a:latin typeface="Arial Black" panose="020B0A04020102020204" pitchFamily="34" charset="0"/>
            </a:endParaRPr>
          </a:p>
        </p:txBody>
      </p:sp>
      <p:sp>
        <p:nvSpPr>
          <p:cNvPr id="3" name="Content Placeholder 2"/>
          <p:cNvSpPr>
            <a:spLocks noGrp="1"/>
          </p:cNvSpPr>
          <p:nvPr>
            <p:ph sz="half" idx="1"/>
          </p:nvPr>
        </p:nvSpPr>
        <p:spPr>
          <a:xfrm>
            <a:off x="4180114" y="1916807"/>
            <a:ext cx="7589521" cy="2629265"/>
          </a:xfrm>
        </p:spPr>
        <p:txBody>
          <a:bodyPr>
            <a:noAutofit/>
          </a:bodyPr>
          <a:lstStyle/>
          <a:p>
            <a:r>
              <a:rPr lang="en-US" sz="1600" dirty="0" smtClean="0"/>
              <a:t>Building </a:t>
            </a:r>
            <a:r>
              <a:rPr lang="en-US" sz="1600" dirty="0"/>
              <a:t>dexterity into robots provides a manufacturing option that is otherwise very difficult to automate. An example of this is the production of orthopedic implants, such as knee and hip joints. Buffing and polishing a hip joint by hand can normally take 45-90 minutes while a robot can perform the same function in just a few minutes</a:t>
            </a:r>
            <a:r>
              <a:rPr lang="en-US" sz="1600" dirty="0" smtClean="0"/>
              <a:t>.</a:t>
            </a:r>
          </a:p>
          <a:p>
            <a:r>
              <a:rPr lang="en-US" sz="1600" dirty="0"/>
              <a:t>Robotic cutting is the automated process of removing material from a work piece or dividing the work piece into several smaller, distinct parts.</a:t>
            </a:r>
          </a:p>
          <a:p>
            <a:r>
              <a:rPr lang="en-US" sz="1600" dirty="0"/>
              <a:t>Cutting robots are extremely precise and accurate, while increasing speed. Decreased cutting errors reduces product waste. Depending on the product material, type of cut you wish to apply, will help determine the type of blade or cutter needed. Choose from a variety of customized or pre-engineered cutters to attach at the end of the robot arm.</a:t>
            </a:r>
          </a:p>
          <a:p>
            <a:endParaRPr lang="en-US" sz="1600" dirty="0"/>
          </a:p>
        </p:txBody>
      </p:sp>
      <p:sp>
        <p:nvSpPr>
          <p:cNvPr id="6" name="Rectangle 5"/>
          <p:cNvSpPr/>
          <p:nvPr/>
        </p:nvSpPr>
        <p:spPr>
          <a:xfrm>
            <a:off x="321945" y="4633733"/>
            <a:ext cx="7716338" cy="1815882"/>
          </a:xfrm>
          <a:prstGeom prst="rect">
            <a:avLst/>
          </a:prstGeom>
        </p:spPr>
        <p:txBody>
          <a:bodyPr wrap="square">
            <a:spAutoFit/>
          </a:bodyPr>
          <a:lstStyle/>
          <a:p>
            <a:pPr marL="285750" indent="-285750">
              <a:buFont typeface="Arial" panose="020B0604020202020204" pitchFamily="34" charset="0"/>
              <a:buChar char="•"/>
            </a:pPr>
            <a:r>
              <a:rPr lang="en-US" sz="1600" dirty="0"/>
              <a:t>Cutting robot systems also help keep employees safe from dust or fumes that can occur during a cutting application.</a:t>
            </a:r>
          </a:p>
          <a:p>
            <a:pPr marL="285750" indent="-285750">
              <a:buFont typeface="Arial" panose="020B0604020202020204" pitchFamily="34" charset="0"/>
              <a:buChar char="•"/>
            </a:pPr>
            <a:r>
              <a:rPr lang="en-US" sz="1600" dirty="0"/>
              <a:t>When it comes to the quality of your finished parts there’s no room for compromise. </a:t>
            </a:r>
            <a:r>
              <a:rPr lang="en-US" sz="1600" dirty="0" err="1"/>
              <a:t>Yaskawa</a:t>
            </a:r>
            <a:r>
              <a:rPr lang="en-US" sz="1600" dirty="0"/>
              <a:t> </a:t>
            </a:r>
            <a:r>
              <a:rPr lang="en-US" sz="1600" dirty="0" err="1"/>
              <a:t>Motoman</a:t>
            </a:r>
            <a:r>
              <a:rPr lang="en-US" sz="1600" dirty="0"/>
              <a:t> has partnered with world-class cutting technology and industrial integration providers to offer a suite of robot-guided ultrasonic knives and routing tools, designed to work with a multitude of cuts and materials</a:t>
            </a:r>
            <a:r>
              <a:rPr lang="en-US" sz="1600" dirty="0" smtClean="0"/>
              <a:t>.</a:t>
            </a:r>
          </a:p>
          <a:p>
            <a:pPr marL="285750" indent="-285750">
              <a:buFont typeface="Arial" panose="020B0604020202020204" pitchFamily="34" charset="0"/>
              <a:buChar char="•"/>
            </a:pPr>
            <a:r>
              <a:rPr lang="en-US" sz="1600" dirty="0" smtClean="0"/>
              <a:t>FANUC </a:t>
            </a:r>
            <a:r>
              <a:rPr lang="en-US" sz="1600" dirty="0"/>
              <a:t>finishing </a:t>
            </a:r>
            <a:r>
              <a:rPr lang="en-US" sz="1600" dirty="0" smtClean="0"/>
              <a:t>robots are also famous in industries.</a:t>
            </a:r>
            <a:endParaRPr lang="en-US" sz="1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466" y="1713769"/>
            <a:ext cx="3495243" cy="232830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6477" y="4457933"/>
            <a:ext cx="3249240" cy="2167481"/>
          </a:xfrm>
          <a:prstGeom prst="rect">
            <a:avLst/>
          </a:prstGeom>
        </p:spPr>
      </p:pic>
    </p:spTree>
    <p:extLst>
      <p:ext uri="{BB962C8B-B14F-4D97-AF65-F5344CB8AC3E}">
        <p14:creationId xmlns:p14="http://schemas.microsoft.com/office/powerpoint/2010/main" val="669380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0" y="7068"/>
            <a:ext cx="12191980" cy="6857990"/>
          </a:xfrm>
          <a:prstGeom prst="rect">
            <a:avLst/>
          </a:prstGeom>
        </p:spPr>
      </p:pic>
      <p:sp>
        <p:nvSpPr>
          <p:cNvPr id="4" name="Rectangle 3"/>
          <p:cNvSpPr/>
          <p:nvPr/>
        </p:nvSpPr>
        <p:spPr>
          <a:xfrm>
            <a:off x="418011" y="1156790"/>
            <a:ext cx="7755314" cy="4278094"/>
          </a:xfrm>
          <a:prstGeom prst="rect">
            <a:avLst/>
          </a:prstGeom>
        </p:spPr>
        <p:txBody>
          <a:bodyPr wrap="square">
            <a:spAutoFit/>
          </a:bodyPr>
          <a:lstStyle/>
          <a:p>
            <a:pPr marL="285750" indent="-285750">
              <a:buFont typeface="Arial" panose="020B0604020202020204" pitchFamily="34" charset="0"/>
              <a:buChar char="•"/>
            </a:pPr>
            <a:r>
              <a:rPr lang="en-US" sz="1600" b="1" dirty="0" smtClean="0"/>
              <a:t> </a:t>
            </a:r>
            <a:r>
              <a:rPr lang="en-US" sz="1600" dirty="0" smtClean="0"/>
              <a:t>Robots </a:t>
            </a:r>
            <a:r>
              <a:rPr lang="en-US" sz="1600" dirty="0"/>
              <a:t>routinely assemble products, eliminating tedious and tiresome tasks. Robots  </a:t>
            </a:r>
            <a:r>
              <a:rPr lang="en-US" sz="1600" dirty="0" smtClean="0"/>
              <a:t> increase </a:t>
            </a:r>
            <a:r>
              <a:rPr lang="en-US" sz="1600" dirty="0"/>
              <a:t>output and reduce operational costs</a:t>
            </a:r>
            <a:r>
              <a:rPr lang="en-US" sz="1600" dirty="0" smtClean="0"/>
              <a:t>.</a:t>
            </a:r>
          </a:p>
          <a:p>
            <a:pPr marL="285750" indent="-285750">
              <a:buFont typeface="Arial" panose="020B0604020202020204" pitchFamily="34" charset="0"/>
              <a:buChar char="•"/>
            </a:pPr>
            <a:r>
              <a:rPr lang="en-US" sz="1600" dirty="0"/>
              <a:t>When it comes to putting parts together, assembly line robots occupy a sweet spot between humans and dedicated or “hard” automation. An assembly robot moves faster and with greater precision than a human, and an off-the-shelf tool can be installed and commissioned quicker than special-purpose equipment. Easily reconfigured – many times, it only takes a change of the program – an automated robotic assembly is a low-risk investment that simultaneously satisfies the demands of manufacturing, quality and finance</a:t>
            </a:r>
            <a:r>
              <a:rPr lang="en-US" sz="1600" dirty="0" smtClean="0"/>
              <a:t>.</a:t>
            </a:r>
          </a:p>
          <a:p>
            <a:pPr marL="285750" indent="-285750">
              <a:buFont typeface="Arial" panose="020B0604020202020204" pitchFamily="34" charset="0"/>
              <a:buChar char="•"/>
            </a:pPr>
            <a:r>
              <a:rPr lang="en-US" sz="1600" dirty="0"/>
              <a:t>Robotic assembly systems come in three configurations: six-axis articulated arms, four-axis “SCARA” robots, and the modern “Delta” configuration. Looking like a ceiling-mounted spider, the delta robot uses motors in the base to move three linked arms. This creates a machine with unrivaled acceleration and speed, although payloads are less than those of articulated designs. Conventionally, deltas only have three or four axes but FANUC can provide as many as six axes of motion on its M-1iA and M-2iA robots, making them ideal for high-speed robotic assembly.</a:t>
            </a:r>
          </a:p>
          <a:p>
            <a:pPr marL="285750" indent="-285750">
              <a:buFont typeface="Arial" panose="020B0604020202020204" pitchFamily="34" charset="0"/>
              <a:buChar char="•"/>
            </a:pPr>
            <a:endParaRPr lang="en-US" sz="1600" dirty="0" smtClean="0"/>
          </a:p>
        </p:txBody>
      </p:sp>
      <p:sp>
        <p:nvSpPr>
          <p:cNvPr id="7" name="TextBox 6"/>
          <p:cNvSpPr txBox="1"/>
          <p:nvPr/>
        </p:nvSpPr>
        <p:spPr>
          <a:xfrm>
            <a:off x="2233749" y="428813"/>
            <a:ext cx="8673737" cy="646331"/>
          </a:xfrm>
          <a:prstGeom prst="rect">
            <a:avLst/>
          </a:prstGeom>
          <a:noFill/>
        </p:spPr>
        <p:txBody>
          <a:bodyPr wrap="square" rtlCol="0">
            <a:spAutoFit/>
          </a:bodyPr>
          <a:lstStyle/>
          <a:p>
            <a:r>
              <a:rPr lang="en-US" sz="3600" b="1" dirty="0" smtClean="0">
                <a:latin typeface="Arial Black" panose="020B0A04020102020204" pitchFamily="34" charset="0"/>
              </a:rPr>
              <a:t>5. ROBOTS IN ASSEMBLY LINE</a:t>
            </a:r>
            <a:endParaRPr lang="en-IN" sz="3600" dirty="0">
              <a:latin typeface="Arial Black" panose="020B0A04020102020204" pitchFamily="34" charset="0"/>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5580" y="1966415"/>
            <a:ext cx="3552416" cy="2332753"/>
          </a:xfrm>
          <a:prstGeom prst="rect">
            <a:avLst/>
          </a:prstGeom>
        </p:spPr>
      </p:pic>
      <p:sp>
        <p:nvSpPr>
          <p:cNvPr id="12" name="Rectangle 11"/>
          <p:cNvSpPr/>
          <p:nvPr/>
        </p:nvSpPr>
        <p:spPr>
          <a:xfrm>
            <a:off x="418011" y="5108792"/>
            <a:ext cx="11552241" cy="1600438"/>
          </a:xfrm>
          <a:prstGeom prst="rect">
            <a:avLst/>
          </a:prstGeom>
        </p:spPr>
        <p:txBody>
          <a:bodyPr wrap="square">
            <a:spAutoFit/>
          </a:bodyPr>
          <a:lstStyle/>
          <a:p>
            <a:pPr marL="285750" indent="-285750" fontAlgn="base">
              <a:buFont typeface="Arial" panose="020B0604020202020204" pitchFamily="34" charset="0"/>
              <a:buChar char="•"/>
            </a:pPr>
            <a:r>
              <a:rPr lang="en-US" sz="1600" dirty="0"/>
              <a:t>Assembly automation can be specified with vision systems and force sensing. Vision can guide a robot to pick up a component from a conveyor, reducing or even eliminating the need for precise location, and visual serving lets a robot rotate or translate one piece to make it fit with another. Force sensing helps with part assembly operations like insertion, giving the robot controller feedback about how well parts are going together or how much force is being applied. Together, these sensing technologies make an automated production line cost effective for even relatively short production runs.</a:t>
            </a:r>
          </a:p>
          <a:p>
            <a:endParaRPr lang="en-US" dirty="0"/>
          </a:p>
        </p:txBody>
      </p:sp>
    </p:spTree>
    <p:extLst>
      <p:ext uri="{BB962C8B-B14F-4D97-AF65-F5344CB8AC3E}">
        <p14:creationId xmlns:p14="http://schemas.microsoft.com/office/powerpoint/2010/main" val="2939930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15B3C4-7FB6-414C-8C24-8862C0E6C9F3}">
  <ds:schemaRefs>
    <ds:schemaRef ds:uri="http://schemas.microsoft.com/office/2006/documentManagement/types"/>
    <ds:schemaRef ds:uri="71af3243-3dd4-4a8d-8c0d-dd76da1f02a5"/>
    <ds:schemaRef ds:uri="http://www.w3.org/XML/1998/namespace"/>
    <ds:schemaRef ds:uri="http://purl.org/dc/elements/1.1/"/>
    <ds:schemaRef ds:uri="16c05727-aa75-4e4a-9b5f-8a80a1165891"/>
    <ds:schemaRef ds:uri="http://schemas.microsoft.com/office/infopath/2007/PartnerControls"/>
    <ds:schemaRef ds:uri="http://purl.org/dc/terms/"/>
    <ds:schemaRef ds:uri="http://schemas.openxmlformats.org/package/2006/metadata/core-properti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CE12C2FA-3740-4055-BA8A-74A1458F4A51}">
  <ds:schemaRefs>
    <ds:schemaRef ds:uri="http://schemas.microsoft.com/sharepoint/v3/contenttype/forms"/>
  </ds:schemaRefs>
</ds:datastoreItem>
</file>

<file path=customXml/itemProps3.xml><?xml version="1.0" encoding="utf-8"?>
<ds:datastoreItem xmlns:ds="http://schemas.openxmlformats.org/officeDocument/2006/customXml" ds:itemID="{0257C101-46E1-4CAE-AE60-1AB79022B7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design</Template>
  <TotalTime>0</TotalTime>
  <Words>1252</Words>
  <Application>Microsoft Office PowerPoint</Application>
  <PresentationFormat>Widescreen</PresentationFormat>
  <Paragraphs>46</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Adobe Myungjo Std M</vt:lpstr>
      <vt:lpstr>Arial</vt:lpstr>
      <vt:lpstr>Arial Black</vt:lpstr>
      <vt:lpstr>Artifakt Element</vt:lpstr>
      <vt:lpstr>Calibri</vt:lpstr>
      <vt:lpstr>Calibri Light</vt:lpstr>
      <vt:lpstr>Celestial</vt:lpstr>
      <vt:lpstr>Applications of robots in industry </vt:lpstr>
      <vt:lpstr>PowerPoint Presentation</vt:lpstr>
      <vt:lpstr>2. Material Handling</vt:lpstr>
      <vt:lpstr>3. Painting</vt:lpstr>
      <vt:lpstr>4. Mechanical Cutting, Grinding, Deburring and Polishing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2021-07-08T06:04:04Z</dcterms:created>
  <dcterms:modified xsi:type="dcterms:W3CDTF">2021-07-08T07:40:46Z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