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4AC0-0784-42CC-8861-43401401F8CA}"/>
              </a:ext>
            </a:extLst>
          </p:cNvPr>
          <p:cNvSpPr>
            <a:spLocks noGrp="1"/>
          </p:cNvSpPr>
          <p:nvPr>
            <p:ph type="ctrTitle"/>
          </p:nvPr>
        </p:nvSpPr>
        <p:spPr>
          <a:xfrm>
            <a:off x="1800224" y="1139030"/>
            <a:ext cx="8591551" cy="3278187"/>
          </a:xfrm>
        </p:spPr>
        <p:txBody>
          <a:bodyPr>
            <a:noAutofit/>
          </a:bodyPr>
          <a:lstStyle/>
          <a:p>
            <a:pPr algn="ctr"/>
            <a:r>
              <a:rPr lang="en-IN" sz="6000" b="1" dirty="0"/>
              <a:t>Obstacle Avoiding Robot</a:t>
            </a:r>
            <a:br>
              <a:rPr lang="en-IN" sz="6000" dirty="0"/>
            </a:br>
            <a:r>
              <a:rPr lang="en-IN" sz="6000" dirty="0"/>
              <a:t> </a:t>
            </a:r>
          </a:p>
        </p:txBody>
      </p:sp>
      <p:sp>
        <p:nvSpPr>
          <p:cNvPr id="3" name="Subtitle 2">
            <a:extLst>
              <a:ext uri="{FF2B5EF4-FFF2-40B4-BE49-F238E27FC236}">
                <a16:creationId xmlns:a16="http://schemas.microsoft.com/office/drawing/2014/main" id="{0F10EC5F-F5BC-4F4B-95D9-646CDC70F8A9}"/>
              </a:ext>
            </a:extLst>
          </p:cNvPr>
          <p:cNvSpPr>
            <a:spLocks noGrp="1"/>
          </p:cNvSpPr>
          <p:nvPr>
            <p:ph type="subTitle" idx="1"/>
          </p:nvPr>
        </p:nvSpPr>
        <p:spPr>
          <a:xfrm>
            <a:off x="2571749" y="4891089"/>
            <a:ext cx="8791575" cy="1655762"/>
          </a:xfrm>
        </p:spPr>
        <p:txBody>
          <a:bodyPr/>
          <a:lstStyle/>
          <a:p>
            <a:pPr algn="r"/>
            <a:r>
              <a:rPr lang="en-IN" sz="2800" b="1" dirty="0"/>
              <a:t>CHETHAN</a:t>
            </a:r>
          </a:p>
          <a:p>
            <a:pPr algn="r"/>
            <a:r>
              <a:rPr lang="en-IN" cap="none" dirty="0">
                <a:latin typeface="Arial Black" panose="020B0A04020102020204" pitchFamily="34" charset="0"/>
              </a:rPr>
              <a:t>4nm19me025@nmamit.in</a:t>
            </a:r>
          </a:p>
        </p:txBody>
      </p:sp>
    </p:spTree>
    <p:extLst>
      <p:ext uri="{BB962C8B-B14F-4D97-AF65-F5344CB8AC3E}">
        <p14:creationId xmlns:p14="http://schemas.microsoft.com/office/powerpoint/2010/main" val="14838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78717-AA87-4984-99E2-41502A7593E3}"/>
              </a:ext>
            </a:extLst>
          </p:cNvPr>
          <p:cNvSpPr>
            <a:spLocks noGrp="1"/>
          </p:cNvSpPr>
          <p:nvPr>
            <p:ph type="title"/>
          </p:nvPr>
        </p:nvSpPr>
        <p:spPr/>
        <p:txBody>
          <a:bodyPr>
            <a:normAutofit/>
          </a:bodyPr>
          <a:lstStyle/>
          <a:p>
            <a:r>
              <a:rPr lang="en-IN" sz="2800" dirty="0">
                <a:latin typeface="Artifakt Element Book" panose="020B0503050000020004" pitchFamily="34" charset="0"/>
                <a:ea typeface="Artifakt Element Book" panose="020B0503050000020004" pitchFamily="34" charset="0"/>
                <a:cs typeface="Adobe Arabic" panose="02040503050201020203" pitchFamily="18" charset="-78"/>
              </a:rPr>
              <a:t>Components Involved</a:t>
            </a:r>
          </a:p>
        </p:txBody>
      </p:sp>
      <p:pic>
        <p:nvPicPr>
          <p:cNvPr id="5" name="Picture 4">
            <a:extLst>
              <a:ext uri="{FF2B5EF4-FFF2-40B4-BE49-F238E27FC236}">
                <a16:creationId xmlns:a16="http://schemas.microsoft.com/office/drawing/2014/main" id="{4DD5DBB5-515C-452F-B05D-12CE51D7E413}"/>
              </a:ext>
            </a:extLst>
          </p:cNvPr>
          <p:cNvPicPr>
            <a:picLocks noChangeAspect="1"/>
          </p:cNvPicPr>
          <p:nvPr/>
        </p:nvPicPr>
        <p:blipFill>
          <a:blip r:embed="rId2"/>
          <a:stretch>
            <a:fillRect/>
          </a:stretch>
        </p:blipFill>
        <p:spPr>
          <a:xfrm>
            <a:off x="1141413" y="2117725"/>
            <a:ext cx="8056749" cy="3835399"/>
          </a:xfrm>
          <a:prstGeom prst="rect">
            <a:avLst/>
          </a:prstGeom>
        </p:spPr>
      </p:pic>
    </p:spTree>
    <p:extLst>
      <p:ext uri="{BB962C8B-B14F-4D97-AF65-F5344CB8AC3E}">
        <p14:creationId xmlns:p14="http://schemas.microsoft.com/office/powerpoint/2010/main" val="96232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869A-B0DD-4187-91DB-40A2E7E63C3D}"/>
              </a:ext>
            </a:extLst>
          </p:cNvPr>
          <p:cNvSpPr>
            <a:spLocks noGrp="1"/>
          </p:cNvSpPr>
          <p:nvPr>
            <p:ph type="title"/>
          </p:nvPr>
        </p:nvSpPr>
        <p:spPr/>
        <p:txBody>
          <a:bodyPr/>
          <a:lstStyle/>
          <a:p>
            <a:r>
              <a:rPr lang="en-IN" dirty="0"/>
              <a:t>Arduino</a:t>
            </a:r>
          </a:p>
        </p:txBody>
      </p:sp>
      <p:sp>
        <p:nvSpPr>
          <p:cNvPr id="3" name="Content Placeholder 2">
            <a:extLst>
              <a:ext uri="{FF2B5EF4-FFF2-40B4-BE49-F238E27FC236}">
                <a16:creationId xmlns:a16="http://schemas.microsoft.com/office/drawing/2014/main" id="{3369E541-EF95-465A-B0F7-862D3756C690}"/>
              </a:ext>
            </a:extLst>
          </p:cNvPr>
          <p:cNvSpPr>
            <a:spLocks noGrp="1"/>
          </p:cNvSpPr>
          <p:nvPr>
            <p:ph idx="1"/>
          </p:nvPr>
        </p:nvSpPr>
        <p:spPr>
          <a:xfrm>
            <a:off x="971549" y="2265969"/>
            <a:ext cx="6411912" cy="3541714"/>
          </a:xfrm>
        </p:spPr>
        <p:txBody>
          <a:bodyPr>
            <a:normAutofit/>
          </a:bodyPr>
          <a:lstStyle/>
          <a:p>
            <a:r>
              <a:rPr lang="en-IN" sz="1600" dirty="0">
                <a:latin typeface="Times New Roman" panose="02020603050405020304" pitchFamily="18" charset="0"/>
                <a:cs typeface="Times New Roman" panose="02020603050405020304" pitchFamily="18" charset="0"/>
              </a:rPr>
              <a:t>The microcontroller used in this project is an Arduino Uno</a:t>
            </a:r>
          </a:p>
          <a:p>
            <a:r>
              <a:rPr lang="en-IN" sz="1600" dirty="0">
                <a:latin typeface="Times New Roman" panose="02020603050405020304" pitchFamily="18" charset="0"/>
                <a:cs typeface="Times New Roman" panose="02020603050405020304" pitchFamily="18" charset="0"/>
              </a:rPr>
              <a:t>Arduino is an opensource platform.</a:t>
            </a:r>
          </a:p>
          <a:p>
            <a:r>
              <a:rPr lang="en-IN" sz="1600" dirty="0">
                <a:latin typeface="Times New Roman" panose="02020603050405020304" pitchFamily="18" charset="0"/>
                <a:cs typeface="Times New Roman" panose="02020603050405020304" pitchFamily="18" charset="0"/>
              </a:rPr>
              <a:t>The Arduino boards are easily programmed on the Arduino Software (IDE). Arduino Uno is based on the microcontroller ATmega328P which has a flash memory of 32 kB</a:t>
            </a:r>
          </a:p>
          <a:p>
            <a:r>
              <a:rPr lang="en-IN" sz="1600" dirty="0">
                <a:latin typeface="Times New Roman" panose="02020603050405020304" pitchFamily="18" charset="0"/>
                <a:cs typeface="Times New Roman" panose="02020603050405020304" pitchFamily="18" charset="0"/>
              </a:rPr>
              <a:t> It has 14 digital input/output pins and six of these can be used as PWM outputs</a:t>
            </a:r>
          </a:p>
        </p:txBody>
      </p:sp>
      <p:pic>
        <p:nvPicPr>
          <p:cNvPr id="5" name="Picture 4">
            <a:extLst>
              <a:ext uri="{FF2B5EF4-FFF2-40B4-BE49-F238E27FC236}">
                <a16:creationId xmlns:a16="http://schemas.microsoft.com/office/drawing/2014/main" id="{CA862EBD-BB3F-4435-B8FF-15BF1DD515CD}"/>
              </a:ext>
            </a:extLst>
          </p:cNvPr>
          <p:cNvPicPr>
            <a:picLocks noChangeAspect="1"/>
          </p:cNvPicPr>
          <p:nvPr/>
        </p:nvPicPr>
        <p:blipFill>
          <a:blip r:embed="rId2"/>
          <a:stretch>
            <a:fillRect/>
          </a:stretch>
        </p:blipFill>
        <p:spPr>
          <a:xfrm>
            <a:off x="7505701" y="1923069"/>
            <a:ext cx="3457575" cy="3457575"/>
          </a:xfrm>
          <a:prstGeom prst="rect">
            <a:avLst/>
          </a:prstGeom>
        </p:spPr>
      </p:pic>
    </p:spTree>
    <p:extLst>
      <p:ext uri="{BB962C8B-B14F-4D97-AF65-F5344CB8AC3E}">
        <p14:creationId xmlns:p14="http://schemas.microsoft.com/office/powerpoint/2010/main" val="201205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C822-548F-4F2C-868D-9E924CA4C3DF}"/>
              </a:ext>
            </a:extLst>
          </p:cNvPr>
          <p:cNvSpPr>
            <a:spLocks noGrp="1"/>
          </p:cNvSpPr>
          <p:nvPr>
            <p:ph type="title"/>
          </p:nvPr>
        </p:nvSpPr>
        <p:spPr/>
        <p:txBody>
          <a:bodyPr/>
          <a:lstStyle/>
          <a:p>
            <a:r>
              <a:rPr lang="en-IN" dirty="0"/>
              <a:t>Ultrasonic sensor</a:t>
            </a:r>
          </a:p>
        </p:txBody>
      </p:sp>
      <p:sp>
        <p:nvSpPr>
          <p:cNvPr id="3" name="Content Placeholder 2">
            <a:extLst>
              <a:ext uri="{FF2B5EF4-FFF2-40B4-BE49-F238E27FC236}">
                <a16:creationId xmlns:a16="http://schemas.microsoft.com/office/drawing/2014/main" id="{86171FAB-B25B-40AD-8CFE-5082B5A3B303}"/>
              </a:ext>
            </a:extLst>
          </p:cNvPr>
          <p:cNvSpPr>
            <a:spLocks noGrp="1"/>
          </p:cNvSpPr>
          <p:nvPr>
            <p:ph idx="1"/>
          </p:nvPr>
        </p:nvSpPr>
        <p:spPr>
          <a:xfrm>
            <a:off x="1141412" y="2249487"/>
            <a:ext cx="5611813" cy="3541714"/>
          </a:xfrm>
        </p:spPr>
        <p:txBody>
          <a:bodyPr>
            <a:normAutofit/>
          </a:bodyPr>
          <a:lstStyle/>
          <a:p>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Ultrasonic sensors measure distance by transmitting pulses of ultrasonic sound-waves which propagates through the air</a:t>
            </a:r>
          </a:p>
          <a:p>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Reflected wave is received by the sensor when there is an object in front of them.</a:t>
            </a:r>
          </a:p>
          <a:p>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If there is an object in front of the sensor, the sound-waves reflects and returns to the receiver</a:t>
            </a:r>
          </a:p>
          <a:p>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One problem with them is that if the object in front of the sensor is tilted relative to the sensor’s transceiver, only such a small amount of the sound-wave will be reflected back to the sensor that the object won’t be detected</a:t>
            </a:r>
            <a:endParaRPr lang="en-IN" sz="1600" dirty="0"/>
          </a:p>
        </p:txBody>
      </p:sp>
      <p:pic>
        <p:nvPicPr>
          <p:cNvPr id="2049" name="Picture 4">
            <a:extLst>
              <a:ext uri="{FF2B5EF4-FFF2-40B4-BE49-F238E27FC236}">
                <a16:creationId xmlns:a16="http://schemas.microsoft.com/office/drawing/2014/main" id="{5699CE44-E95E-4110-9F08-CC30E3C39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0" y="7226300"/>
            <a:ext cx="1327150" cy="13271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2EF0665-114D-4102-BFE5-2FF7038FE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0" y="7226300"/>
            <a:ext cx="1327150" cy="13271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29F1CF5-C463-4068-ABE2-97699F63ADC0}"/>
              </a:ext>
            </a:extLst>
          </p:cNvPr>
          <p:cNvPicPr>
            <a:picLocks noChangeAspect="1"/>
          </p:cNvPicPr>
          <p:nvPr/>
        </p:nvPicPr>
        <p:blipFill>
          <a:blip r:embed="rId3"/>
          <a:stretch>
            <a:fillRect/>
          </a:stretch>
        </p:blipFill>
        <p:spPr>
          <a:xfrm>
            <a:off x="7210425" y="2097088"/>
            <a:ext cx="3257551" cy="3257551"/>
          </a:xfrm>
          <a:prstGeom prst="rect">
            <a:avLst/>
          </a:prstGeom>
        </p:spPr>
      </p:pic>
    </p:spTree>
    <p:extLst>
      <p:ext uri="{BB962C8B-B14F-4D97-AF65-F5344CB8AC3E}">
        <p14:creationId xmlns:p14="http://schemas.microsoft.com/office/powerpoint/2010/main" val="427222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E48C-9907-43D8-A079-8FFFDACF842B}"/>
              </a:ext>
            </a:extLst>
          </p:cNvPr>
          <p:cNvSpPr>
            <a:spLocks noGrp="1"/>
          </p:cNvSpPr>
          <p:nvPr>
            <p:ph type="title"/>
          </p:nvPr>
        </p:nvSpPr>
        <p:spPr/>
        <p:txBody>
          <a:bodyPr/>
          <a:lstStyle/>
          <a:p>
            <a:r>
              <a:rPr lang="en-IN" dirty="0"/>
              <a:t>DC motor with gear drive</a:t>
            </a:r>
          </a:p>
        </p:txBody>
      </p:sp>
      <p:sp>
        <p:nvSpPr>
          <p:cNvPr id="3" name="Content Placeholder 2">
            <a:extLst>
              <a:ext uri="{FF2B5EF4-FFF2-40B4-BE49-F238E27FC236}">
                <a16:creationId xmlns:a16="http://schemas.microsoft.com/office/drawing/2014/main" id="{BE1E147A-AC47-482D-B839-0808C5419FEB}"/>
              </a:ext>
            </a:extLst>
          </p:cNvPr>
          <p:cNvSpPr>
            <a:spLocks noGrp="1"/>
          </p:cNvSpPr>
          <p:nvPr>
            <p:ph idx="1"/>
          </p:nvPr>
        </p:nvSpPr>
        <p:spPr>
          <a:xfrm>
            <a:off x="1141413" y="2097088"/>
            <a:ext cx="6345237" cy="4351338"/>
          </a:xfrm>
        </p:spPr>
        <p:txBody>
          <a:bodyPr>
            <a:noAutofit/>
          </a:bodyPr>
          <a:lstStyle/>
          <a:p>
            <a:r>
              <a:rPr lang="en-IN" sz="1600" dirty="0">
                <a:latin typeface="Times New Roman" panose="02020603050405020304" pitchFamily="18" charset="0"/>
                <a:cs typeface="Times New Roman" panose="02020603050405020304" pitchFamily="18" charset="0"/>
              </a:rPr>
              <a:t>DC motors are those class of rotary electrical motors that converts direct current (DC) electrical energy into mechanical energy</a:t>
            </a:r>
          </a:p>
          <a:p>
            <a:r>
              <a:rPr lang="en-IN" sz="1600" dirty="0">
                <a:latin typeface="Times New Roman" panose="02020603050405020304" pitchFamily="18" charset="0"/>
                <a:cs typeface="Times New Roman" panose="02020603050405020304" pitchFamily="18" charset="0"/>
              </a:rPr>
              <a:t>The most common types rely on the forces produced by magnetic fields. Nearly all types of DC motors have some internal mechanism, either electromechanical or electronic, to periodically change the direction of current in part of the motor</a:t>
            </a:r>
          </a:p>
          <a:p>
            <a:r>
              <a:rPr lang="en-IN" sz="1600" dirty="0">
                <a:latin typeface="Times New Roman" panose="02020603050405020304" pitchFamily="18" charset="0"/>
                <a:cs typeface="Times New Roman" panose="02020603050405020304" pitchFamily="18" charset="0"/>
              </a:rPr>
              <a:t> DC motors were the first form of motor widely used, as they could be powered from existing direct-current lighting power distribution systems</a:t>
            </a:r>
          </a:p>
          <a:p>
            <a:r>
              <a:rPr lang="en-IN" sz="1600" dirty="0">
                <a:latin typeface="Times New Roman" panose="02020603050405020304" pitchFamily="18" charset="0"/>
                <a:cs typeface="Times New Roman" panose="02020603050405020304" pitchFamily="18" charset="0"/>
              </a:rPr>
              <a:t>A DC motor's speed can be controlled over a wide range</a:t>
            </a:r>
          </a:p>
        </p:txBody>
      </p:sp>
      <p:pic>
        <p:nvPicPr>
          <p:cNvPr id="5" name="Picture 4">
            <a:extLst>
              <a:ext uri="{FF2B5EF4-FFF2-40B4-BE49-F238E27FC236}">
                <a16:creationId xmlns:a16="http://schemas.microsoft.com/office/drawing/2014/main" id="{0783D8FE-3899-4ADA-B270-C4674B1DB91F}"/>
              </a:ext>
            </a:extLst>
          </p:cNvPr>
          <p:cNvPicPr>
            <a:picLocks noChangeAspect="1"/>
          </p:cNvPicPr>
          <p:nvPr/>
        </p:nvPicPr>
        <p:blipFill>
          <a:blip r:embed="rId2"/>
          <a:stretch>
            <a:fillRect/>
          </a:stretch>
        </p:blipFill>
        <p:spPr>
          <a:xfrm>
            <a:off x="7934325" y="2165957"/>
            <a:ext cx="3286125" cy="3286125"/>
          </a:xfrm>
          <a:prstGeom prst="rect">
            <a:avLst/>
          </a:prstGeom>
        </p:spPr>
      </p:pic>
    </p:spTree>
    <p:extLst>
      <p:ext uri="{BB962C8B-B14F-4D97-AF65-F5344CB8AC3E}">
        <p14:creationId xmlns:p14="http://schemas.microsoft.com/office/powerpoint/2010/main" val="102497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9577-4EB2-475F-B52A-B609C567AD88}"/>
              </a:ext>
            </a:extLst>
          </p:cNvPr>
          <p:cNvSpPr>
            <a:spLocks noGrp="1"/>
          </p:cNvSpPr>
          <p:nvPr>
            <p:ph type="title"/>
          </p:nvPr>
        </p:nvSpPr>
        <p:spPr/>
        <p:txBody>
          <a:bodyPr/>
          <a:lstStyle/>
          <a:p>
            <a:r>
              <a:rPr lang="en-IN" dirty="0"/>
              <a:t>Motor Driver (L293D)</a:t>
            </a:r>
            <a:br>
              <a:rPr lang="en-IN" dirty="0"/>
            </a:br>
            <a:endParaRPr lang="en-IN" dirty="0"/>
          </a:p>
        </p:txBody>
      </p:sp>
      <p:sp>
        <p:nvSpPr>
          <p:cNvPr id="3" name="Content Placeholder 2">
            <a:extLst>
              <a:ext uri="{FF2B5EF4-FFF2-40B4-BE49-F238E27FC236}">
                <a16:creationId xmlns:a16="http://schemas.microsoft.com/office/drawing/2014/main" id="{FA2CC252-F25C-4B97-B7D9-51BB6C2D1B71}"/>
              </a:ext>
            </a:extLst>
          </p:cNvPr>
          <p:cNvSpPr>
            <a:spLocks noGrp="1"/>
          </p:cNvSpPr>
          <p:nvPr>
            <p:ph idx="1"/>
          </p:nvPr>
        </p:nvSpPr>
        <p:spPr>
          <a:xfrm>
            <a:off x="979488" y="1849436"/>
            <a:ext cx="6964362" cy="4170363"/>
          </a:xfrm>
        </p:spPr>
        <p:txBody>
          <a:bodyPr>
            <a:noAutofit/>
          </a:bodyPr>
          <a:lstStyle/>
          <a:p>
            <a:r>
              <a:rPr lang="en-IN" sz="1600" dirty="0">
                <a:latin typeface="Times New Roman" panose="02020603050405020304" pitchFamily="18" charset="0"/>
                <a:cs typeface="Times New Roman" panose="02020603050405020304" pitchFamily="18" charset="0"/>
              </a:rPr>
              <a:t>The L293D is quadruple high-current half-H drivers</a:t>
            </a:r>
          </a:p>
          <a:p>
            <a:r>
              <a:rPr lang="en-IN" sz="1600" dirty="0">
                <a:latin typeface="Times New Roman" panose="02020603050405020304" pitchFamily="18" charset="0"/>
                <a:cs typeface="Times New Roman" panose="02020603050405020304" pitchFamily="18" charset="0"/>
              </a:rPr>
              <a:t>It is designed to provide bidirectional drive currents of up to 600-mA at voltages from 4.5 V to 36 V</a:t>
            </a:r>
          </a:p>
          <a:p>
            <a:r>
              <a:rPr lang="en-IN" sz="1600" dirty="0">
                <a:latin typeface="Times New Roman" panose="02020603050405020304" pitchFamily="18" charset="0"/>
                <a:cs typeface="Times New Roman" panose="02020603050405020304" pitchFamily="18" charset="0"/>
              </a:rPr>
              <a:t> Both devices are designed to drive inductive loads such as relays, solenoids, dc and bipolar stepping motors, as well as other high-current/high-voltage loads in positive-supply applications</a:t>
            </a:r>
          </a:p>
          <a:p>
            <a:r>
              <a:rPr lang="en-IN" sz="1600" dirty="0">
                <a:latin typeface="Times New Roman" panose="02020603050405020304" pitchFamily="18" charset="0"/>
                <a:cs typeface="Times New Roman" panose="02020603050405020304" pitchFamily="18" charset="0"/>
              </a:rPr>
              <a:t> All inputs are TTL compatible. Each output is a complete totem-pole drive circuit, with a Darlington transistor sink and a pseudo- Darlington source</a:t>
            </a:r>
          </a:p>
          <a:p>
            <a:r>
              <a:rPr lang="en-IN" sz="1600" dirty="0">
                <a:latin typeface="Times New Roman" panose="02020603050405020304" pitchFamily="18" charset="0"/>
                <a:cs typeface="Times New Roman" panose="02020603050405020304" pitchFamily="18" charset="0"/>
              </a:rPr>
              <a:t>Drivers are enabled in pairs, with drivers 1 and 2 enabled by 1,2EN and drivers 3 and 4 enabled by 3,4EN</a:t>
            </a:r>
          </a:p>
        </p:txBody>
      </p:sp>
      <p:pic>
        <p:nvPicPr>
          <p:cNvPr id="5" name="Picture 4">
            <a:extLst>
              <a:ext uri="{FF2B5EF4-FFF2-40B4-BE49-F238E27FC236}">
                <a16:creationId xmlns:a16="http://schemas.microsoft.com/office/drawing/2014/main" id="{8D68628B-AA64-403C-8519-7831EA0B3D55}"/>
              </a:ext>
            </a:extLst>
          </p:cNvPr>
          <p:cNvPicPr>
            <a:picLocks noChangeAspect="1"/>
          </p:cNvPicPr>
          <p:nvPr/>
        </p:nvPicPr>
        <p:blipFill>
          <a:blip r:embed="rId2"/>
          <a:stretch>
            <a:fillRect/>
          </a:stretch>
        </p:blipFill>
        <p:spPr>
          <a:xfrm>
            <a:off x="8105775" y="2097088"/>
            <a:ext cx="3386138" cy="3386138"/>
          </a:xfrm>
          <a:prstGeom prst="rect">
            <a:avLst/>
          </a:prstGeom>
        </p:spPr>
      </p:pic>
    </p:spTree>
    <p:extLst>
      <p:ext uri="{BB962C8B-B14F-4D97-AF65-F5344CB8AC3E}">
        <p14:creationId xmlns:p14="http://schemas.microsoft.com/office/powerpoint/2010/main" val="74423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4240-8FDB-4761-B8A3-AE58ECCD9A0B}"/>
              </a:ext>
            </a:extLst>
          </p:cNvPr>
          <p:cNvSpPr>
            <a:spLocks noGrp="1"/>
          </p:cNvSpPr>
          <p:nvPr>
            <p:ph type="title"/>
          </p:nvPr>
        </p:nvSpPr>
        <p:spPr>
          <a:xfrm>
            <a:off x="874713" y="370867"/>
            <a:ext cx="9905998" cy="1478570"/>
          </a:xfrm>
        </p:spPr>
        <p:txBody>
          <a:bodyPr/>
          <a:lstStyle/>
          <a:p>
            <a:r>
              <a:rPr lang="en-IN" dirty="0"/>
              <a:t>Code and algorithm</a:t>
            </a:r>
          </a:p>
        </p:txBody>
      </p:sp>
      <p:pic>
        <p:nvPicPr>
          <p:cNvPr id="5" name="Content Placeholder 4">
            <a:extLst>
              <a:ext uri="{FF2B5EF4-FFF2-40B4-BE49-F238E27FC236}">
                <a16:creationId xmlns:a16="http://schemas.microsoft.com/office/drawing/2014/main" id="{A24DA1A2-820A-4929-9B5C-0888C3CDF880}"/>
              </a:ext>
            </a:extLst>
          </p:cNvPr>
          <p:cNvPicPr>
            <a:picLocks noGrp="1" noChangeAspect="1"/>
          </p:cNvPicPr>
          <p:nvPr>
            <p:ph idx="1"/>
          </p:nvPr>
        </p:nvPicPr>
        <p:blipFill>
          <a:blip r:embed="rId2"/>
          <a:stretch>
            <a:fillRect/>
          </a:stretch>
        </p:blipFill>
        <p:spPr>
          <a:xfrm>
            <a:off x="2579401" y="1849437"/>
            <a:ext cx="7030022" cy="4763781"/>
          </a:xfrm>
        </p:spPr>
      </p:pic>
    </p:spTree>
    <p:extLst>
      <p:ext uri="{BB962C8B-B14F-4D97-AF65-F5344CB8AC3E}">
        <p14:creationId xmlns:p14="http://schemas.microsoft.com/office/powerpoint/2010/main" val="15640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8562-5A2E-4189-9C70-89190A69B67D}"/>
              </a:ext>
            </a:extLst>
          </p:cNvPr>
          <p:cNvSpPr>
            <a:spLocks noGrp="1"/>
          </p:cNvSpPr>
          <p:nvPr>
            <p:ph type="title"/>
          </p:nvPr>
        </p:nvSpPr>
        <p:spPr/>
        <p:txBody>
          <a:bodyPr/>
          <a:lstStyle/>
          <a:p>
            <a:r>
              <a:rPr lang="en-IN" dirty="0"/>
              <a:t>Circuit</a:t>
            </a:r>
          </a:p>
        </p:txBody>
      </p:sp>
      <p:pic>
        <p:nvPicPr>
          <p:cNvPr id="5" name="Content Placeholder 4">
            <a:extLst>
              <a:ext uri="{FF2B5EF4-FFF2-40B4-BE49-F238E27FC236}">
                <a16:creationId xmlns:a16="http://schemas.microsoft.com/office/drawing/2014/main" id="{369B2458-CE55-43AD-A175-3417BC4A0649}"/>
              </a:ext>
            </a:extLst>
          </p:cNvPr>
          <p:cNvPicPr>
            <a:picLocks noGrp="1" noChangeAspect="1"/>
          </p:cNvPicPr>
          <p:nvPr>
            <p:ph idx="1"/>
          </p:nvPr>
        </p:nvPicPr>
        <p:blipFill>
          <a:blip r:embed="rId2"/>
          <a:stretch>
            <a:fillRect/>
          </a:stretch>
        </p:blipFill>
        <p:spPr>
          <a:xfrm>
            <a:off x="1435679" y="2097088"/>
            <a:ext cx="8989755" cy="3913187"/>
          </a:xfrm>
        </p:spPr>
      </p:pic>
    </p:spTree>
    <p:extLst>
      <p:ext uri="{BB962C8B-B14F-4D97-AF65-F5344CB8AC3E}">
        <p14:creationId xmlns:p14="http://schemas.microsoft.com/office/powerpoint/2010/main" val="198872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B065-E7BC-48FC-B1F8-8E5ED871EBCD}"/>
              </a:ext>
            </a:extLst>
          </p:cNvPr>
          <p:cNvSpPr>
            <a:spLocks noGrp="1"/>
          </p:cNvSpPr>
          <p:nvPr>
            <p:ph type="title"/>
          </p:nvPr>
        </p:nvSpPr>
        <p:spPr>
          <a:xfrm>
            <a:off x="3290094" y="2885468"/>
            <a:ext cx="5611812" cy="1478570"/>
          </a:xfrm>
        </p:spPr>
        <p:txBody>
          <a:bodyPr>
            <a:normAutofit/>
          </a:bodyPr>
          <a:lstStyle/>
          <a:p>
            <a:r>
              <a:rPr lang="en-IN" sz="8000" dirty="0"/>
              <a:t>THANK YOU</a:t>
            </a:r>
          </a:p>
        </p:txBody>
      </p:sp>
    </p:spTree>
    <p:extLst>
      <p:ext uri="{BB962C8B-B14F-4D97-AF65-F5344CB8AC3E}">
        <p14:creationId xmlns:p14="http://schemas.microsoft.com/office/powerpoint/2010/main" val="1932549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17</TotalTime>
  <Words>399</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Adobe Arabic</vt:lpstr>
      <vt:lpstr>Arial</vt:lpstr>
      <vt:lpstr>Arial Black</vt:lpstr>
      <vt:lpstr>Artifakt Element Book</vt:lpstr>
      <vt:lpstr>Calibri</vt:lpstr>
      <vt:lpstr>Times New Roman</vt:lpstr>
      <vt:lpstr>Trebuchet MS</vt:lpstr>
      <vt:lpstr>Tw Cen MT</vt:lpstr>
      <vt:lpstr>Circuit</vt:lpstr>
      <vt:lpstr>Obstacle Avoiding Robot  </vt:lpstr>
      <vt:lpstr>Components Involved</vt:lpstr>
      <vt:lpstr>Arduino</vt:lpstr>
      <vt:lpstr>Ultrasonic sensor</vt:lpstr>
      <vt:lpstr>DC motor with gear drive</vt:lpstr>
      <vt:lpstr>Motor Driver (L293D) </vt:lpstr>
      <vt:lpstr>Code and algorithm</vt:lpstr>
      <vt:lpstr>Circuit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Avoiding Robot</dc:title>
  <dc:creator>cheth</dc:creator>
  <cp:lastModifiedBy>cheth</cp:lastModifiedBy>
  <cp:revision>4</cp:revision>
  <dcterms:created xsi:type="dcterms:W3CDTF">2022-03-30T13:18:27Z</dcterms:created>
  <dcterms:modified xsi:type="dcterms:W3CDTF">2022-03-30T13:38:12Z</dcterms:modified>
</cp:coreProperties>
</file>