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8" d="100"/>
          <a:sy n="78" d="100"/>
        </p:scale>
        <p:origin x="2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80120" y="1625787"/>
            <a:ext cx="6669212" cy="2699325"/>
          </a:xfrm>
        </p:spPr>
        <p:txBody>
          <a:bodyPr>
            <a:noAutofit/>
          </a:bodyPr>
          <a:lstStyle/>
          <a:p>
            <a:pPr algn="ctr"/>
            <a:r>
              <a:rPr lang="en-US" sz="5400" dirty="0">
                <a:latin typeface="Calisto MT" panose="02040603050505030304" pitchFamily="18" charset="0"/>
              </a:rPr>
              <a:t>BIRD STRIKE </a:t>
            </a:r>
            <a:br>
              <a:rPr lang="en-US" sz="5400" dirty="0">
                <a:latin typeface="Calisto MT" panose="02040603050505030304" pitchFamily="18" charset="0"/>
              </a:rPr>
            </a:br>
            <a:r>
              <a:rPr lang="en-US" sz="5400" dirty="0">
                <a:latin typeface="Calisto MT" panose="02040603050505030304" pitchFamily="18" charset="0"/>
              </a:rPr>
              <a:t>ANALYSIS</a:t>
            </a:r>
            <a:br>
              <a:rPr lang="en-US" sz="5400" dirty="0">
                <a:latin typeface="Calisto MT" panose="02040603050505030304" pitchFamily="18" charset="0"/>
              </a:rPr>
            </a:br>
            <a:r>
              <a:rPr lang="en-US" sz="5400" dirty="0">
                <a:latin typeface="Calisto MT" panose="02040603050505030304" pitchFamily="18" charset="0"/>
              </a:rPr>
              <a:t>2000-2011</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latin typeface="Calisto MT" panose="02040603050505030304" pitchFamily="18" charset="0"/>
              </a:rPr>
              <a:t>By</a:t>
            </a:r>
          </a:p>
          <a:p>
            <a:r>
              <a:rPr lang="en-US" dirty="0">
                <a:solidFill>
                  <a:schemeClr val="tx1">
                    <a:lumMod val="85000"/>
                    <a:lumOff val="15000"/>
                  </a:schemeClr>
                </a:solidFill>
                <a:latin typeface="Calisto MT" panose="02040603050505030304" pitchFamily="18" charset="0"/>
              </a:rPr>
              <a:t>Chethan g s</a:t>
            </a:r>
            <a:endParaRPr lang="en-US" sz="2400" dirty="0">
              <a:solidFill>
                <a:schemeClr val="tx1">
                  <a:lumMod val="85000"/>
                  <a:lumOff val="15000"/>
                </a:schemeClr>
              </a:solidFill>
              <a:latin typeface="Calisto MT" panose="02040603050505030304" pitchFamily="18" charset="0"/>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3C86ACC-7412-A33C-2428-DEDB6EB99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14852"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94941" y="348143"/>
            <a:ext cx="10545610" cy="6156174"/>
          </a:xfrm>
        </p:spPr>
        <p:txBody>
          <a:bodyPr>
            <a:normAutofit/>
          </a:bodyPr>
          <a:lstStyle/>
          <a:p>
            <a:r>
              <a:rPr lang="en-US" sz="2400" dirty="0">
                <a:solidFill>
                  <a:srgbClr val="FFFFFF"/>
                </a:solidFill>
                <a:latin typeface="Calisto MT" panose="02040603050505030304" pitchFamily="18" charset="0"/>
              </a:rPr>
              <a:t>                                </a:t>
            </a:r>
            <a:r>
              <a:rPr lang="en-US" sz="3000" b="1" dirty="0">
                <a:solidFill>
                  <a:schemeClr val="tx1">
                    <a:lumMod val="95000"/>
                    <a:lumOff val="5000"/>
                  </a:schemeClr>
                </a:solidFill>
                <a:latin typeface="Calisto MT" panose="02040603050505030304" pitchFamily="18" charset="0"/>
              </a:rPr>
              <a:t>PROJECT OVERVIEW</a:t>
            </a:r>
          </a:p>
          <a:p>
            <a:pPr algn="just">
              <a:lnSpc>
                <a:spcPct val="150000"/>
              </a:lnSpc>
            </a:pPr>
            <a:r>
              <a:rPr lang="en-US" sz="2400" dirty="0">
                <a:solidFill>
                  <a:schemeClr val="bg1"/>
                </a:solidFill>
                <a:latin typeface="Baskerville Old Face" panose="02020602080505020303" pitchFamily="18" charset="0"/>
              </a:rPr>
              <a:t>This project includes an illustrative analysis on Bird Strikes between the years 2000 and 2011, and analysis attributes like Bird Strike occurrences, costs, and impacts across airlines, airports, and flight phases for aviation safety insights. </a:t>
            </a:r>
          </a:p>
          <a:p>
            <a:pPr algn="just">
              <a:lnSpc>
                <a:spcPct val="150000"/>
              </a:lnSpc>
            </a:pPr>
            <a:r>
              <a:rPr lang="en-US" sz="2400" dirty="0">
                <a:solidFill>
                  <a:schemeClr val="bg1"/>
                </a:solidFill>
                <a:latin typeface="Baskerville Old Face" panose="02020602080505020303" pitchFamily="18" charset="0"/>
              </a:rPr>
              <a:t>This project is performed using Tableau, and utilizes comprehensive data to identify patterns and trends in bird strikes, providing valuable information for mitigating future incidents. </a:t>
            </a:r>
            <a:endParaRPr lang="en-US" sz="2000" dirty="0">
              <a:solidFill>
                <a:schemeClr val="bg1"/>
              </a:solidFill>
              <a:latin typeface="Baskerville Old Face" panose="02020602080505020303" pitchFamily="18" charset="0"/>
            </a:endParaRP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DC42D-749D-A0B2-14AE-0455F8E1D3ED}"/>
              </a:ext>
            </a:extLst>
          </p:cNvPr>
          <p:cNvSpPr>
            <a:spLocks noGrp="1"/>
          </p:cNvSpPr>
          <p:nvPr>
            <p:ph idx="1"/>
          </p:nvPr>
        </p:nvSpPr>
        <p:spPr>
          <a:xfrm>
            <a:off x="1097280" y="685801"/>
            <a:ext cx="10058400" cy="5183292"/>
          </a:xfrm>
        </p:spPr>
        <p:txBody>
          <a:bodyPr>
            <a:normAutofit/>
          </a:bodyPr>
          <a:lstStyle/>
          <a:p>
            <a:r>
              <a:rPr lang="en-US" sz="2400" dirty="0">
                <a:latin typeface="Calisto MT" panose="02040603050505030304" pitchFamily="18" charset="0"/>
              </a:rPr>
              <a:t>                                         </a:t>
            </a:r>
          </a:p>
          <a:p>
            <a:pPr algn="ctr"/>
            <a:r>
              <a:rPr lang="en-US" sz="3400" b="1" dirty="0">
                <a:latin typeface="Calisto MT" panose="02040603050505030304" pitchFamily="18" charset="0"/>
              </a:rPr>
              <a:t>PROBLEM STATEMENT</a:t>
            </a:r>
          </a:p>
          <a:p>
            <a:pPr marL="0" indent="0" algn="just">
              <a:buNone/>
            </a:pPr>
            <a:r>
              <a:rPr lang="en-US" sz="2400" dirty="0">
                <a:latin typeface="Calisto MT" panose="02040603050505030304" pitchFamily="18" charset="0"/>
              </a:rPr>
              <a:t> </a:t>
            </a:r>
          </a:p>
          <a:p>
            <a:pPr marL="0" indent="0" algn="just">
              <a:buNone/>
            </a:pPr>
            <a:r>
              <a:rPr lang="en-IN" sz="2000" dirty="0">
                <a:solidFill>
                  <a:srgbClr val="24292F"/>
                </a:solidFill>
                <a:effectLst/>
                <a:latin typeface="Calisto MT" panose="02040603050505030304" pitchFamily="18" charset="0"/>
                <a:ea typeface="Arial" panose="020B0604020202020204" pitchFamily="34" charset="0"/>
              </a:rPr>
              <a:t>The goal of this project is to analyse the bird strike incidents happened between 2000-2011. To achieve the goal, we used a data set </a:t>
            </a:r>
            <a:r>
              <a:rPr lang="en-IN" sz="2000" dirty="0">
                <a:solidFill>
                  <a:srgbClr val="000000"/>
                </a:solidFill>
                <a:effectLst/>
                <a:latin typeface="Calisto MT" panose="02040603050505030304" pitchFamily="18"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pPr marL="0" indent="0" algn="just">
              <a:buNone/>
            </a:pPr>
            <a:endParaRPr lang="en-IN" sz="2400" dirty="0">
              <a:latin typeface="Calisto MT" panose="02040603050505030304" pitchFamily="18" charset="0"/>
            </a:endParaRPr>
          </a:p>
        </p:txBody>
      </p:sp>
    </p:spTree>
    <p:extLst>
      <p:ext uri="{BB962C8B-B14F-4D97-AF65-F5344CB8AC3E}">
        <p14:creationId xmlns:p14="http://schemas.microsoft.com/office/powerpoint/2010/main" val="330626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5D4A-885F-1442-0052-58FE62E6F3EB}"/>
              </a:ext>
            </a:extLst>
          </p:cNvPr>
          <p:cNvSpPr>
            <a:spLocks noGrp="1"/>
          </p:cNvSpPr>
          <p:nvPr>
            <p:ph type="title"/>
          </p:nvPr>
        </p:nvSpPr>
        <p:spPr>
          <a:xfrm>
            <a:off x="3510642" y="286603"/>
            <a:ext cx="4808765" cy="905383"/>
          </a:xfrm>
        </p:spPr>
        <p:txBody>
          <a:bodyPr/>
          <a:lstStyle/>
          <a:p>
            <a:r>
              <a:rPr lang="en-US" dirty="0">
                <a:latin typeface="Calisto MT" panose="02040603050505030304" pitchFamily="18" charset="0"/>
              </a:rPr>
              <a:t>DASHBOARD 1</a:t>
            </a:r>
            <a:endParaRPr lang="en-IN" dirty="0">
              <a:latin typeface="Calisto MT" panose="02040603050505030304" pitchFamily="18" charset="0"/>
            </a:endParaRPr>
          </a:p>
        </p:txBody>
      </p:sp>
      <p:pic>
        <p:nvPicPr>
          <p:cNvPr id="5" name="Content Placeholder 4">
            <a:extLst>
              <a:ext uri="{FF2B5EF4-FFF2-40B4-BE49-F238E27FC236}">
                <a16:creationId xmlns:a16="http://schemas.microsoft.com/office/drawing/2014/main" id="{42AC803C-97B1-2C44-D9FF-A7EAA2BB2E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3" y="1191986"/>
            <a:ext cx="11209564" cy="4677002"/>
          </a:xfrm>
        </p:spPr>
      </p:pic>
    </p:spTree>
    <p:extLst>
      <p:ext uri="{BB962C8B-B14F-4D97-AF65-F5344CB8AC3E}">
        <p14:creationId xmlns:p14="http://schemas.microsoft.com/office/powerpoint/2010/main" val="128060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FD38D3-5553-147B-768A-1E4467B5BA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036" y="1404257"/>
            <a:ext cx="11340193" cy="4743449"/>
          </a:xfrm>
        </p:spPr>
      </p:pic>
      <p:sp>
        <p:nvSpPr>
          <p:cNvPr id="4" name="Title 1">
            <a:extLst>
              <a:ext uri="{FF2B5EF4-FFF2-40B4-BE49-F238E27FC236}">
                <a16:creationId xmlns:a16="http://schemas.microsoft.com/office/drawing/2014/main" id="{111DA125-DC31-66CC-02A7-4BE67E3F69D5}"/>
              </a:ext>
            </a:extLst>
          </p:cNvPr>
          <p:cNvSpPr>
            <a:spLocks noGrp="1"/>
          </p:cNvSpPr>
          <p:nvPr>
            <p:ph type="title"/>
          </p:nvPr>
        </p:nvSpPr>
        <p:spPr>
          <a:xfrm>
            <a:off x="3738312" y="548036"/>
            <a:ext cx="4715375" cy="747817"/>
          </a:xfrm>
        </p:spPr>
        <p:txBody>
          <a:bodyPr/>
          <a:lstStyle/>
          <a:p>
            <a:r>
              <a:rPr lang="en-US" dirty="0">
                <a:latin typeface="Calisto MT" panose="02040603050505030304" pitchFamily="18" charset="0"/>
              </a:rPr>
              <a:t>DASHBOARD 2</a:t>
            </a:r>
            <a:endParaRPr lang="en-IN" dirty="0">
              <a:latin typeface="Calisto MT" panose="02040603050505030304" pitchFamily="18" charset="0"/>
            </a:endParaRPr>
          </a:p>
        </p:txBody>
      </p:sp>
    </p:spTree>
    <p:extLst>
      <p:ext uri="{BB962C8B-B14F-4D97-AF65-F5344CB8AC3E}">
        <p14:creationId xmlns:p14="http://schemas.microsoft.com/office/powerpoint/2010/main" val="86133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F8E3-D0AE-C723-0B43-74AB1B3A56C8}"/>
              </a:ext>
            </a:extLst>
          </p:cNvPr>
          <p:cNvSpPr>
            <a:spLocks noGrp="1"/>
          </p:cNvSpPr>
          <p:nvPr>
            <p:ph type="title"/>
          </p:nvPr>
        </p:nvSpPr>
        <p:spPr>
          <a:xfrm>
            <a:off x="1066800" y="384751"/>
            <a:ext cx="10058400" cy="748452"/>
          </a:xfrm>
        </p:spPr>
        <p:txBody>
          <a:bodyPr/>
          <a:lstStyle/>
          <a:p>
            <a:r>
              <a:rPr lang="en-US" dirty="0">
                <a:latin typeface="Calisto MT" panose="02040603050505030304" pitchFamily="18" charset="0"/>
              </a:rPr>
              <a:t>                      DASHBOARD 3</a:t>
            </a:r>
            <a:endParaRPr lang="en-IN" dirty="0"/>
          </a:p>
        </p:txBody>
      </p:sp>
      <p:pic>
        <p:nvPicPr>
          <p:cNvPr id="5" name="Content Placeholder 4">
            <a:extLst>
              <a:ext uri="{FF2B5EF4-FFF2-40B4-BE49-F238E27FC236}">
                <a16:creationId xmlns:a16="http://schemas.microsoft.com/office/drawing/2014/main" id="{D1ED00A0-C3E8-57E6-3D1B-14C423E7B3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5" y="1289957"/>
            <a:ext cx="11478986" cy="4611688"/>
          </a:xfrm>
        </p:spPr>
      </p:pic>
    </p:spTree>
    <p:extLst>
      <p:ext uri="{BB962C8B-B14F-4D97-AF65-F5344CB8AC3E}">
        <p14:creationId xmlns:p14="http://schemas.microsoft.com/office/powerpoint/2010/main" val="69784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2FA6-65C8-32DF-5B74-975B331AB8C6}"/>
              </a:ext>
            </a:extLst>
          </p:cNvPr>
          <p:cNvSpPr>
            <a:spLocks noGrp="1"/>
          </p:cNvSpPr>
          <p:nvPr>
            <p:ph type="title"/>
          </p:nvPr>
        </p:nvSpPr>
        <p:spPr>
          <a:xfrm>
            <a:off x="1097280" y="751114"/>
            <a:ext cx="10058400" cy="986246"/>
          </a:xfrm>
        </p:spPr>
        <p:txBody>
          <a:bodyPr/>
          <a:lstStyle/>
          <a:p>
            <a:pPr algn="ctr"/>
            <a:r>
              <a:rPr lang="en-US" dirty="0">
                <a:latin typeface="Calisto MT" panose="02040603050505030304" pitchFamily="18" charset="0"/>
              </a:rPr>
              <a:t>CONCLUSION</a:t>
            </a:r>
            <a:endParaRPr lang="en-IN" dirty="0">
              <a:latin typeface="Calisto MT" panose="02040603050505030304" pitchFamily="18" charset="0"/>
            </a:endParaRPr>
          </a:p>
        </p:txBody>
      </p:sp>
      <p:sp>
        <p:nvSpPr>
          <p:cNvPr id="6" name="Content Placeholder 5">
            <a:extLst>
              <a:ext uri="{FF2B5EF4-FFF2-40B4-BE49-F238E27FC236}">
                <a16:creationId xmlns:a16="http://schemas.microsoft.com/office/drawing/2014/main" id="{B8C382F5-1921-75A8-2B61-78857DB2C4DA}"/>
              </a:ext>
            </a:extLst>
          </p:cNvPr>
          <p:cNvSpPr>
            <a:spLocks noGrp="1"/>
          </p:cNvSpPr>
          <p:nvPr>
            <p:ph idx="1"/>
          </p:nvPr>
        </p:nvSpPr>
        <p:spPr>
          <a:xfrm>
            <a:off x="1066800" y="2490106"/>
            <a:ext cx="10058400" cy="2318657"/>
          </a:xfrm>
        </p:spPr>
        <p:txBody>
          <a:bodyPr/>
          <a:lstStyle/>
          <a:p>
            <a:pPr algn="just"/>
            <a:r>
              <a:rPr lang="en-US" dirty="0">
                <a:latin typeface="Calisto MT" panose="02040603050505030304" pitchFamily="18" charset="0"/>
              </a:rPr>
              <a:t>42.72% incidents where pilot was warned about the birds. Prior warning to the pilot reduces the risk of damage to the aircraft 52.78% of incidents have happened due to some small unknown bird. 72.9% incidents have happened when there is 1 bird/wildlife is struck in the airplane and caused damage.90.31% incidents caused no damage while 9.69% incidents caused damage80.84% of bird strike incidents have happened when the altitude of airplane was &lt;1000 ft and 19.16% have happened when altitude was &gt;1000 ft. Most of the incidents have happened when there is no cloud in each year.</a:t>
            </a:r>
            <a:endParaRPr lang="en-IN" dirty="0">
              <a:latin typeface="Calisto MT" panose="02040603050505030304" pitchFamily="18" charset="0"/>
            </a:endParaRPr>
          </a:p>
        </p:txBody>
      </p:sp>
    </p:spTree>
    <p:extLst>
      <p:ext uri="{BB962C8B-B14F-4D97-AF65-F5344CB8AC3E}">
        <p14:creationId xmlns:p14="http://schemas.microsoft.com/office/powerpoint/2010/main" val="306102042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{8F20B875-732A-4CCD-BBBE-80F8FB85F4A5}tf56160789_win32</Template>
  <TotalTime>51</TotalTime>
  <Words>282</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Baskerville Old Face</vt:lpstr>
      <vt:lpstr>Bookman Old Style</vt:lpstr>
      <vt:lpstr>Calibri</vt:lpstr>
      <vt:lpstr>Calisto MT</vt:lpstr>
      <vt:lpstr>Franklin Gothic Book</vt:lpstr>
      <vt:lpstr>Custom</vt:lpstr>
      <vt:lpstr>BIRD STRIKE  ANALYSIS 2000-2011</vt:lpstr>
      <vt:lpstr>PowerPoint Presentation</vt:lpstr>
      <vt:lpstr>PowerPoint Presentation</vt:lpstr>
      <vt:lpstr>DASHBOARD 1</vt:lpstr>
      <vt:lpstr>DASHBOARD 2</vt:lpstr>
      <vt:lpstr>                      DASHBOARD 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Chethan GS</dc:creator>
  <cp:lastModifiedBy>Chethan GS</cp:lastModifiedBy>
  <cp:revision>1</cp:revision>
  <dcterms:created xsi:type="dcterms:W3CDTF">2024-08-12T06:53:22Z</dcterms:created>
  <dcterms:modified xsi:type="dcterms:W3CDTF">2024-08-12T07:44:58Z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