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sldIdLst>
    <p:sldId id="530" r:id="rId5"/>
    <p:sldId id="533" r:id="rId6"/>
    <p:sldId id="534" r:id="rId7"/>
    <p:sldId id="535" r:id="rId8"/>
    <p:sldId id="536" r:id="rId9"/>
    <p:sldId id="537" r:id="rId10"/>
    <p:sldId id="546" r:id="rId11"/>
    <p:sldId id="547" r:id="rId12"/>
    <p:sldId id="548" r:id="rId13"/>
    <p:sldId id="549" r:id="rId14"/>
    <p:sldId id="54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22EE"/>
    <a:srgbClr val="F01688"/>
    <a:srgbClr val="2F21F3"/>
    <a:srgbClr val="FEB52B"/>
    <a:srgbClr val="F01689"/>
    <a:srgbClr val="6F22E3"/>
    <a:srgbClr val="E218A3"/>
    <a:srgbClr val="BA20DB"/>
    <a:srgbClr val="6A23F1"/>
    <a:srgbClr val="2F22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BA4B87-B47B-4394-A887-C1C93958B80F}" v="12" dt="2024-08-12T13:37:03.92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422"/>
  </p:normalViewPr>
  <p:slideViewPr>
    <p:cSldViewPr snapToGrid="0">
      <p:cViewPr varScale="1">
        <p:scale>
          <a:sx n="70" d="100"/>
          <a:sy n="70" d="100"/>
        </p:scale>
        <p:origin x="53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8/12/2024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dirty="0"/>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51FEA09-E4BD-0741-D624-EED4A231C599}"/>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9">
            <a:extLst>
              <a:ext uri="{FF2B5EF4-FFF2-40B4-BE49-F238E27FC236}">
                <a16:creationId xmlns:a16="http://schemas.microsoft.com/office/drawing/2014/main" id="{B707B5BA-AB15-D1EF-EBC5-F38FCE20FC5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6" name="Straight Connector 5">
            <a:extLst>
              <a:ext uri="{FF2B5EF4-FFF2-40B4-BE49-F238E27FC236}">
                <a16:creationId xmlns:a16="http://schemas.microsoft.com/office/drawing/2014/main" id="{21AF73CC-B23B-6DCD-7E3E-8213485DF9B7}"/>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a:extLst>
              <a:ext uri="{FF2B5EF4-FFF2-40B4-BE49-F238E27FC236}">
                <a16:creationId xmlns:a16="http://schemas.microsoft.com/office/drawing/2014/main" id="{0319ECD0-7050-C18F-AC35-7F8DFA288A58}"/>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
            <a:extLst>
              <a:ext uri="{FF2B5EF4-FFF2-40B4-BE49-F238E27FC236}">
                <a16:creationId xmlns:a16="http://schemas.microsoft.com/office/drawing/2014/main" id="{332954FC-1C1B-B277-413F-3CBA66FD1EAD}"/>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9AD65933-4DAE-2A46-C7F9-2A20CB244088}"/>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5">
            <a:extLst>
              <a:ext uri="{FF2B5EF4-FFF2-40B4-BE49-F238E27FC236}">
                <a16:creationId xmlns:a16="http://schemas.microsoft.com/office/drawing/2014/main" id="{078C0FDD-401B-0E80-5823-215C99BAE6B2}"/>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43584" y="2176272"/>
            <a:ext cx="9921240" cy="148132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569340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4226C42-B02E-1D4B-77B4-BF0257C6041E}"/>
              </a:ext>
            </a:extLst>
          </p:cNvPr>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8" name="Freeform: Shape 17">
            <a:extLst>
              <a:ext uri="{FF2B5EF4-FFF2-40B4-BE49-F238E27FC236}">
                <a16:creationId xmlns:a16="http://schemas.microsoft.com/office/drawing/2014/main" id="{260C6EA0-9137-97A8-7C78-0FCD8675F1B0}"/>
              </a:ext>
            </a:extLst>
          </p:cNvPr>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24">
            <a:extLst>
              <a:ext uri="{FF2B5EF4-FFF2-40B4-BE49-F238E27FC236}">
                <a16:creationId xmlns:a16="http://schemas.microsoft.com/office/drawing/2014/main" id="{2698A246-2716-9361-4EDE-2498058A4C3A}"/>
              </a:ext>
            </a:extLst>
          </p:cNvPr>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9A7DD52-C2B0-2B91-92C0-905899BB578D}"/>
              </a:ext>
            </a:extLst>
          </p:cNvPr>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Freeform 29">
            <a:extLst>
              <a:ext uri="{FF2B5EF4-FFF2-40B4-BE49-F238E27FC236}">
                <a16:creationId xmlns:a16="http://schemas.microsoft.com/office/drawing/2014/main" id="{73541AB3-4000-4259-4112-06DA0F0728A5}"/>
              </a:ext>
            </a:extLst>
          </p:cNvPr>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cxnSp>
        <p:nvCxnSpPr>
          <p:cNvPr id="21" name="Straight Connector 20">
            <a:extLst>
              <a:ext uri="{FF2B5EF4-FFF2-40B4-BE49-F238E27FC236}">
                <a16:creationId xmlns:a16="http://schemas.microsoft.com/office/drawing/2014/main" id="{DC963910-7C6F-7474-84FF-C53D235027B8}"/>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Content Placeholder 5">
            <a:extLst>
              <a:ext uri="{FF2B5EF4-FFF2-40B4-BE49-F238E27FC236}">
                <a16:creationId xmlns:a16="http://schemas.microsoft.com/office/drawing/2014/main"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339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5" name="Oval 4">
            <a:extLst>
              <a:ext uri="{FF2B5EF4-FFF2-40B4-BE49-F238E27FC236}">
                <a16:creationId xmlns:a16="http://schemas.microsoft.com/office/drawing/2014/main" id="{31740CAD-6CDA-9014-8875-BCECEECE0522}"/>
              </a:ext>
            </a:extLst>
          </p:cNvPr>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16E536D1-EF07-9062-CA32-986876ED933F}"/>
              </a:ext>
            </a:extLst>
          </p:cNvPr>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5D09D35C-DD66-8B6A-98FE-003262BBE72D}"/>
              </a:ext>
            </a:extLst>
          </p:cNvPr>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F0E263D2-96A8-9EB3-2175-1DB2FD5CB609}"/>
              </a:ext>
            </a:extLst>
          </p:cNvPr>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Tree>
    <p:extLst>
      <p:ext uri="{BB962C8B-B14F-4D97-AF65-F5344CB8AC3E}">
        <p14:creationId xmlns:p14="http://schemas.microsoft.com/office/powerpoint/2010/main" val="3784201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03E890B-5D84-F4A6-E963-051A1C52577D}"/>
              </a:ext>
            </a:extLst>
          </p:cNvPr>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A321B0B-6EF1-E460-8E13-3BBE774FA148}"/>
              </a:ext>
            </a:extLst>
          </p:cNvPr>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98AB146-30D1-CD59-5D88-5097CF8561D1}"/>
              </a:ext>
            </a:extLst>
          </p:cNvPr>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FE52614-CC2D-3550-FDBA-9D7D76ED0F72}"/>
              </a:ext>
            </a:extLst>
          </p:cNvPr>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19BEA3C-B965-CC70-315C-7C531CD7AA4A}"/>
              </a:ext>
            </a:extLst>
          </p:cNvPr>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BCCE6E9-C40E-A684-457C-F08C974BD59F}"/>
              </a:ext>
            </a:extLst>
          </p:cNvPr>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E9B5F0D0-ABA3-5B0F-77C9-C5B64A613F84}"/>
              </a:ext>
            </a:extLst>
          </p:cNvPr>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Tree>
    <p:extLst>
      <p:ext uri="{BB962C8B-B14F-4D97-AF65-F5344CB8AC3E}">
        <p14:creationId xmlns:p14="http://schemas.microsoft.com/office/powerpoint/2010/main" val="6345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FF4F2FF2-B2D0-EAB9-0059-1E59CFF27936}"/>
              </a:ext>
            </a:extLst>
          </p:cNvPr>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9" name="Freeform: Shape 18">
            <a:extLst>
              <a:ext uri="{FF2B5EF4-FFF2-40B4-BE49-F238E27FC236}">
                <a16:creationId xmlns:a16="http://schemas.microsoft.com/office/drawing/2014/main" id="{8B193F7C-DAB3-79A0-9B6F-012F23BAF8BD}"/>
              </a:ext>
            </a:extLst>
          </p:cNvPr>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Shape 13">
            <a:extLst>
              <a:ext uri="{FF2B5EF4-FFF2-40B4-BE49-F238E27FC236}">
                <a16:creationId xmlns:a16="http://schemas.microsoft.com/office/drawing/2014/main" id="{D9D045F5-266F-9ADF-9692-2DA7DB16DFFE}"/>
              </a:ext>
            </a:extLst>
          </p:cNvPr>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2" name="Freeform: Shape 11">
            <a:extLst>
              <a:ext uri="{FF2B5EF4-FFF2-40B4-BE49-F238E27FC236}">
                <a16:creationId xmlns:a16="http://schemas.microsoft.com/office/drawing/2014/main" id="{2A494E50-F563-24E6-92E6-F9E55D1F3D50}"/>
              </a:ext>
            </a:extLst>
          </p:cNvPr>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glass card">
            <a:extLst>
              <a:ext uri="{FF2B5EF4-FFF2-40B4-BE49-F238E27FC236}">
                <a16:creationId xmlns:a16="http://schemas.microsoft.com/office/drawing/2014/main" id="{D9024B22-C102-71C1-8593-95259EC18972}"/>
              </a:ext>
            </a:extLst>
          </p:cNvPr>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A78F28F-70CE-7FE2-ACE1-FA2D7C1CE590}"/>
              </a:ext>
            </a:extLst>
          </p:cNvPr>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9" name="Freeform: Shape 28">
            <a:extLst>
              <a:ext uri="{FF2B5EF4-FFF2-40B4-BE49-F238E27FC236}">
                <a16:creationId xmlns:a16="http://schemas.microsoft.com/office/drawing/2014/main" id="{294AB31D-FEF2-F3B0-D726-81CE48F895EA}"/>
              </a:ext>
            </a:extLst>
          </p:cNvPr>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Tree>
    <p:extLst>
      <p:ext uri="{BB962C8B-B14F-4D97-AF65-F5344CB8AC3E}">
        <p14:creationId xmlns:p14="http://schemas.microsoft.com/office/powerpoint/2010/main" val="4293843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856232"/>
            <a:ext cx="4718304" cy="1069848"/>
          </a:xfrm>
        </p:spPr>
        <p:txBody>
          <a:bodyPr anchor="b">
            <a:no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reeform 14">
            <a:extLst>
              <a:ext uri="{FF2B5EF4-FFF2-40B4-BE49-F238E27FC236}">
                <a16:creationId xmlns:a16="http://schemas.microsoft.com/office/drawing/2014/main" id="{907BDD9A-3C2A-A21B-A425-1BB45BF5C103}"/>
              </a:ext>
            </a:extLst>
          </p:cNvPr>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6">
            <a:extLst>
              <a:ext uri="{FF2B5EF4-FFF2-40B4-BE49-F238E27FC236}">
                <a16:creationId xmlns:a16="http://schemas.microsoft.com/office/drawing/2014/main" id="{989D7F61-B47A-97D5-F725-EC5EFE81187A}"/>
              </a:ext>
            </a:extLst>
          </p:cNvPr>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7">
            <a:extLst>
              <a:ext uri="{FF2B5EF4-FFF2-40B4-BE49-F238E27FC236}">
                <a16:creationId xmlns:a16="http://schemas.microsoft.com/office/drawing/2014/main" id="{A70008D0-0FB3-5B8D-3060-6EDD9E247095}"/>
              </a:ext>
            </a:extLst>
          </p:cNvPr>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4CA6FFAC-0E5C-DA2F-C0F9-D5602F928AEC}"/>
              </a:ext>
            </a:extLst>
          </p:cNvPr>
          <p:cNvCxnSpPr>
            <a:cxnSpLocks/>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635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Crypto: investing &amp; trading</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id="{079F0D65-9DED-1DC3-6E6D-E4AD5252A007}"/>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8">
            <a:extLst>
              <a:ext uri="{FF2B5EF4-FFF2-40B4-BE49-F238E27FC236}">
                <a16:creationId xmlns:a16="http://schemas.microsoft.com/office/drawing/2014/main" id="{9C605622-8F1F-632F-D5C0-1F2E7875EBA1}"/>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12">
            <a:extLst>
              <a:ext uri="{FF2B5EF4-FFF2-40B4-BE49-F238E27FC236}">
                <a16:creationId xmlns:a16="http://schemas.microsoft.com/office/drawing/2014/main" id="{919AB4B2-2D3A-FCB5-0314-CC465BCC0E5D}"/>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Slide Number Placeholder 7">
            <a:extLst>
              <a:ext uri="{FF2B5EF4-FFF2-40B4-BE49-F238E27FC236}">
                <a16:creationId xmlns:a16="http://schemas.microsoft.com/office/drawing/2014/main" id="{692257B9-FE58-1976-7115-17E05E5819EA}"/>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BAF040BB-6465-852C-B53C-074E90BB09D1}"/>
              </a:ext>
            </a:extLst>
          </p:cNvPr>
          <p:cNvSpPr>
            <a:spLocks noGrp="1"/>
          </p:cNvSpPr>
          <p:nvPr>
            <p:ph type="ftr" sz="quarter" idx="10"/>
          </p:nvPr>
        </p:nvSpPr>
        <p:spPr/>
        <p:txBody>
          <a:bodyPr>
            <a:noAutofit/>
          </a:bodyPr>
          <a:lstStyle/>
          <a:p>
            <a:r>
              <a:rPr lang="en-US"/>
              <a:t>Crypto: investing &amp; trading</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536192" y="832104"/>
            <a:ext cx="8878824" cy="1069848"/>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536192" y="2212848"/>
            <a:ext cx="6422136" cy="3282696"/>
          </a:xfrm>
        </p:spPr>
        <p:txBody>
          <a:bodyPr>
            <a:noAutofit/>
          </a:bodyPr>
          <a:lstStyle>
            <a:lvl1pPr marL="347472">
              <a:lnSpc>
                <a:spcPct val="150000"/>
              </a:lnSpc>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3167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BE68DE5-FB8F-C713-B589-69851789C6C5}"/>
              </a:ext>
            </a:extLst>
          </p:cNvPr>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2" name="Freeform: Shape 21">
            <a:extLst>
              <a:ext uri="{FF2B5EF4-FFF2-40B4-BE49-F238E27FC236}">
                <a16:creationId xmlns:a16="http://schemas.microsoft.com/office/drawing/2014/main" id="{76B337A9-EA8E-4E30-3CF4-C681F9705934}"/>
              </a:ext>
            </a:extLst>
          </p:cNvPr>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5" name="Freeform: Shape 14">
            <a:extLst>
              <a:ext uri="{FF2B5EF4-FFF2-40B4-BE49-F238E27FC236}">
                <a16:creationId xmlns:a16="http://schemas.microsoft.com/office/drawing/2014/main" id="{3385D1DB-F6B1-8F65-1FDB-5CDD731A6DFC}"/>
              </a:ext>
            </a:extLst>
          </p:cNvPr>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1" name="glass card">
            <a:extLst>
              <a:ext uri="{FF2B5EF4-FFF2-40B4-BE49-F238E27FC236}">
                <a16:creationId xmlns:a16="http://schemas.microsoft.com/office/drawing/2014/main" id="{BAC99002-32F5-F4C1-2519-F23274B0580C}"/>
              </a:ext>
            </a:extLst>
          </p:cNvPr>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7" name="Freeform: Shape 26">
            <a:extLst>
              <a:ext uri="{FF2B5EF4-FFF2-40B4-BE49-F238E27FC236}">
                <a16:creationId xmlns:a16="http://schemas.microsoft.com/office/drawing/2014/main" id="{0DF239B3-DB66-3CD4-1BFE-4EBA82BC4A44}"/>
              </a:ext>
            </a:extLst>
          </p:cNvPr>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16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524000" y="2029968"/>
            <a:ext cx="9144000" cy="106984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reeform 3">
            <a:extLst>
              <a:ext uri="{FF2B5EF4-FFF2-40B4-BE49-F238E27FC236}">
                <a16:creationId xmlns:a16="http://schemas.microsoft.com/office/drawing/2014/main" id="{F1F20C20-DE23-6FE7-74A0-517218ACED7A}"/>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4">
            <a:extLst>
              <a:ext uri="{FF2B5EF4-FFF2-40B4-BE49-F238E27FC236}">
                <a16:creationId xmlns:a16="http://schemas.microsoft.com/office/drawing/2014/main" id="{98E2EA35-4179-2438-E1D1-02EFA8830FF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5">
            <a:extLst>
              <a:ext uri="{FF2B5EF4-FFF2-40B4-BE49-F238E27FC236}">
                <a16:creationId xmlns:a16="http://schemas.microsoft.com/office/drawing/2014/main" id="{A7C0B16B-87E9-E92C-62F3-D1844BEE5B2D}"/>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6">
            <a:extLst>
              <a:ext uri="{FF2B5EF4-FFF2-40B4-BE49-F238E27FC236}">
                <a16:creationId xmlns:a16="http://schemas.microsoft.com/office/drawing/2014/main" id="{51F4118C-3B46-F20B-EF12-E16F7513844C}"/>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3" name="Straight Connector 12">
            <a:extLst>
              <a:ext uri="{FF2B5EF4-FFF2-40B4-BE49-F238E27FC236}">
                <a16:creationId xmlns:a16="http://schemas.microsoft.com/office/drawing/2014/main" id="{CD0F8AA9-2207-2D4C-C2E0-FEF14E2D9ACF}"/>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5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p:txBody>
          <a:bodyPr anchor="b">
            <a:noAutofit/>
          </a:bodyPr>
          <a:lstStyle>
            <a:lvl1pPr algn="ct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a:extLst>
              <a:ext uri="{FF2B5EF4-FFF2-40B4-BE49-F238E27FC236}">
                <a16:creationId xmlns:a16="http://schemas.microsoft.com/office/drawing/2014/main" id="{4A4F769D-48D3-2655-40A4-674F657B741D}"/>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4" name="Footer Placeholder 3">
            <a:extLst>
              <a:ext uri="{FF2B5EF4-FFF2-40B4-BE49-F238E27FC236}">
                <a16:creationId xmlns:a16="http://schemas.microsoft.com/office/drawing/2014/main" id="{33FA0756-78EA-68DD-4650-F40EF5F2520E}"/>
              </a:ext>
            </a:extLst>
          </p:cNvPr>
          <p:cNvSpPr>
            <a:spLocks noGrp="1"/>
          </p:cNvSpPr>
          <p:nvPr>
            <p:ph type="ftr" sz="quarter" idx="10"/>
          </p:nvPr>
        </p:nvSpPr>
        <p:spPr/>
        <p:txBody>
          <a:bodyPr>
            <a:noAutofit/>
          </a:bodyPr>
          <a:lstStyle/>
          <a:p>
            <a:r>
              <a:rPr lang="en-US"/>
              <a:t>Crypto: investing &amp; trading</a:t>
            </a:r>
            <a:endParaRPr lang="en-US" dirty="0"/>
          </a:p>
        </p:txBody>
      </p:sp>
    </p:spTree>
    <p:extLst>
      <p:ext uri="{BB962C8B-B14F-4D97-AF65-F5344CB8AC3E}">
        <p14:creationId xmlns:p14="http://schemas.microsoft.com/office/powerpoint/2010/main" val="734534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7AD3460-2264-3A46-993B-9F2AACED0504}"/>
              </a:ext>
            </a:extLst>
          </p:cNvPr>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7">
            <a:extLst>
              <a:ext uri="{FF2B5EF4-FFF2-40B4-BE49-F238E27FC236}">
                <a16:creationId xmlns:a16="http://schemas.microsoft.com/office/drawing/2014/main" id="{BBBF3E9C-CCEA-98FA-7F69-55AF07558021}"/>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9">
            <a:extLst>
              <a:ext uri="{FF2B5EF4-FFF2-40B4-BE49-F238E27FC236}">
                <a16:creationId xmlns:a16="http://schemas.microsoft.com/office/drawing/2014/main" id="{4F937A84-95EC-EB44-470A-C82AD8E99897}"/>
              </a:ext>
            </a:extLst>
          </p:cNvPr>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10">
            <a:extLst>
              <a:ext uri="{FF2B5EF4-FFF2-40B4-BE49-F238E27FC236}">
                <a16:creationId xmlns:a16="http://schemas.microsoft.com/office/drawing/2014/main" id="{A9BF091C-5F88-B50F-03BB-284950253993}"/>
              </a:ext>
            </a:extLst>
          </p:cNvPr>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6">
            <a:extLst>
              <a:ext uri="{FF2B5EF4-FFF2-40B4-BE49-F238E27FC236}">
                <a16:creationId xmlns:a16="http://schemas.microsoft.com/office/drawing/2014/main" id="{3FF8B459-35F5-072D-56FA-415EEABE6DC2}"/>
              </a:ext>
            </a:extLst>
          </p:cNvPr>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17">
            <a:extLst>
              <a:ext uri="{FF2B5EF4-FFF2-40B4-BE49-F238E27FC236}">
                <a16:creationId xmlns:a16="http://schemas.microsoft.com/office/drawing/2014/main" id="{73867BC1-390E-647F-B33F-8622748E6530}"/>
              </a:ext>
            </a:extLst>
          </p:cNvPr>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18">
            <a:extLst>
              <a:ext uri="{FF2B5EF4-FFF2-40B4-BE49-F238E27FC236}">
                <a16:creationId xmlns:a16="http://schemas.microsoft.com/office/drawing/2014/main" id="{FA6C5756-59FF-66C3-2611-3D7AB2049ABE}"/>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19">
            <a:extLst>
              <a:ext uri="{FF2B5EF4-FFF2-40B4-BE49-F238E27FC236}">
                <a16:creationId xmlns:a16="http://schemas.microsoft.com/office/drawing/2014/main" id="{EF6D3160-DA6D-8CDA-3A13-8A43EC05449D}"/>
              </a:ext>
            </a:extLst>
          </p:cNvPr>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78922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96690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294A09A9-5501-47C1-A89A-A340965A2BE2}" type="slidenum">
              <a:rPr lang="en-US" smtClean="0"/>
              <a:pPr/>
              <a:t>‹#›</a:t>
            </a:fld>
            <a:endParaRPr lang="en-US" dirty="0"/>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5D1979A-4075-FDBC-DC21-B473A894753D}"/>
              </a:ext>
            </a:extLst>
          </p:cNvPr>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253DC90-8B68-11F4-262C-EF788CC251ED}"/>
              </a:ext>
            </a:extLst>
          </p:cNvPr>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CEBAA34-A280-D694-891B-142A8D7FA33C}"/>
              </a:ext>
            </a:extLst>
          </p:cNvPr>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EC576C9-CAB6-8D5D-5976-B4CC1FB6B5C0}"/>
              </a:ext>
            </a:extLst>
          </p:cNvPr>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B3AAAB5-1B7C-5567-E7F2-E97DCAFEA821}"/>
              </a:ext>
            </a:extLst>
          </p:cNvPr>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E861CF-DCF3-E6B9-1438-583DC69FFA06}"/>
              </a:ext>
            </a:extLst>
          </p:cNvPr>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0F4D24E5-CE49-C81C-1933-88384A77E742}"/>
              </a:ext>
            </a:extLst>
          </p:cNvPr>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0F1CA68B-CB89-15A1-13F9-3DD65297D0BD}"/>
              </a:ext>
            </a:extLst>
          </p:cNvPr>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3AD773FD-C1E4-FDB0-FDF1-0925375BE2A5}"/>
              </a:ext>
            </a:extLst>
          </p:cNvPr>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Tree>
    <p:extLst>
      <p:ext uri="{BB962C8B-B14F-4D97-AF65-F5344CB8AC3E}">
        <p14:creationId xmlns:p14="http://schemas.microsoft.com/office/powerpoint/2010/main" val="129083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89A27E14-C943-C294-334B-4D6A7500F3B5}"/>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a:extLst>
              <a:ext uri="{FF2B5EF4-FFF2-40B4-BE49-F238E27FC236}">
                <a16:creationId xmlns:a16="http://schemas.microsoft.com/office/drawing/2014/main" id="{BE5C5BCA-F960-4024-7215-2D2EFD0FEBF3}"/>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a:extLst>
              <a:ext uri="{FF2B5EF4-FFF2-40B4-BE49-F238E27FC236}">
                <a16:creationId xmlns:a16="http://schemas.microsoft.com/office/drawing/2014/main" id="{6F62D03F-D065-13FE-5D30-58C2523BD14D}"/>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pPr/>
              <a:t>‹#›</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r>
              <a:rPr lang="en-US"/>
              <a:t>Crypto: investing &amp; trading</a:t>
            </a:r>
            <a:endParaRPr lang="en-US" dirty="0"/>
          </a:p>
        </p:txBody>
      </p:sp>
      <p:cxnSp>
        <p:nvCxnSpPr>
          <p:cNvPr id="7" name="Straight Connector 6">
            <a:extLst>
              <a:ext uri="{FF2B5EF4-FFF2-40B4-BE49-F238E27FC236}">
                <a16:creationId xmlns:a16="http://schemas.microsoft.com/office/drawing/2014/main" id="{2BA4A2D6-617E-EEA3-E4EE-5BDB472F6A43}"/>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70" r:id="rId7"/>
    <p:sldLayoutId id="2147483669" r:id="rId8"/>
    <p:sldLayoutId id="2147483653" r:id="rId9"/>
    <p:sldLayoutId id="2147483665" r:id="rId10"/>
    <p:sldLayoutId id="2147483666" r:id="rId11"/>
    <p:sldLayoutId id="2147483667" r:id="rId12"/>
    <p:sldLayoutId id="2147483668" r:id="rId13"/>
    <p:sldLayoutId id="2147483651"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96329B1-2D04-0F3A-1081-C5117D8CE122}"/>
              </a:ext>
            </a:extLst>
          </p:cNvPr>
          <p:cNvSpPr>
            <a:spLocks noGrp="1"/>
          </p:cNvSpPr>
          <p:nvPr>
            <p:ph type="subTitle" idx="1"/>
          </p:nvPr>
        </p:nvSpPr>
        <p:spPr>
          <a:xfrm>
            <a:off x="7141464" y="5715000"/>
            <a:ext cx="4864608" cy="804672"/>
          </a:xfrm>
        </p:spPr>
        <p:txBody>
          <a:bodyPr/>
          <a:lstStyle/>
          <a:p>
            <a:r>
              <a:rPr lang="en-US" dirty="0"/>
              <a:t>By</a:t>
            </a:r>
          </a:p>
          <a:p>
            <a:r>
              <a:rPr lang="en-US" dirty="0"/>
              <a:t>Chethan G S</a:t>
            </a:r>
          </a:p>
        </p:txBody>
      </p:sp>
      <p:pic>
        <p:nvPicPr>
          <p:cNvPr id="5" name="Picture 4">
            <a:extLst>
              <a:ext uri="{FF2B5EF4-FFF2-40B4-BE49-F238E27FC236}">
                <a16:creationId xmlns:a16="http://schemas.microsoft.com/office/drawing/2014/main" id="{BE01E423-5C72-FD70-8DC6-1C0F70D1CE86}"/>
              </a:ext>
            </a:extLst>
          </p:cNvPr>
          <p:cNvPicPr>
            <a:picLocks noChangeAspect="1"/>
          </p:cNvPicPr>
          <p:nvPr/>
        </p:nvPicPr>
        <p:blipFill>
          <a:blip r:embed="rId2"/>
          <a:stretch>
            <a:fillRect/>
          </a:stretch>
        </p:blipFill>
        <p:spPr>
          <a:xfrm>
            <a:off x="0" y="0"/>
            <a:ext cx="12192000" cy="5468111"/>
          </a:xfrm>
          <a:prstGeom prst="rect">
            <a:avLst/>
          </a:prstGeom>
        </p:spPr>
      </p:pic>
      <p:sp>
        <p:nvSpPr>
          <p:cNvPr id="7" name="TextBox 6">
            <a:extLst>
              <a:ext uri="{FF2B5EF4-FFF2-40B4-BE49-F238E27FC236}">
                <a16:creationId xmlns:a16="http://schemas.microsoft.com/office/drawing/2014/main" id="{54A42828-E283-CE50-2414-2FBD63B5B9FA}"/>
              </a:ext>
            </a:extLst>
          </p:cNvPr>
          <p:cNvSpPr txBox="1"/>
          <p:nvPr/>
        </p:nvSpPr>
        <p:spPr>
          <a:xfrm>
            <a:off x="188976" y="5517171"/>
            <a:ext cx="5907024" cy="1200329"/>
          </a:xfrm>
          <a:prstGeom prst="rect">
            <a:avLst/>
          </a:prstGeom>
          <a:noFill/>
        </p:spPr>
        <p:txBody>
          <a:bodyPr wrap="square" rtlCol="0">
            <a:spAutoFit/>
          </a:bodyPr>
          <a:lstStyle/>
          <a:p>
            <a:r>
              <a:rPr lang="en-US" sz="3600" dirty="0">
                <a:solidFill>
                  <a:schemeClr val="bg1"/>
                </a:solidFill>
              </a:rPr>
              <a:t>FOREIGN DIRECT INVESTMENT DATA ANALYSIS</a:t>
            </a:r>
            <a:endParaRPr lang="en-IN" sz="3600" dirty="0">
              <a:solidFill>
                <a:schemeClr val="bg1"/>
              </a:solidFill>
            </a:endParaRPr>
          </a:p>
        </p:txBody>
      </p:sp>
    </p:spTree>
    <p:extLst>
      <p:ext uri="{BB962C8B-B14F-4D97-AF65-F5344CB8AC3E}">
        <p14:creationId xmlns:p14="http://schemas.microsoft.com/office/powerpoint/2010/main" val="1723491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5BBC5D0-B667-4252-8045-A4558E5875CD}"/>
              </a:ext>
            </a:extLst>
          </p:cNvPr>
          <p:cNvSpPr>
            <a:spLocks noGrp="1"/>
          </p:cNvSpPr>
          <p:nvPr>
            <p:ph type="sldNum" sz="quarter" idx="11"/>
          </p:nvPr>
        </p:nvSpPr>
        <p:spPr/>
        <p:txBody>
          <a:bodyPr/>
          <a:lstStyle/>
          <a:p>
            <a:fld id="{294A09A9-5501-47C1-A89A-A340965A2BE2}" type="slidenum">
              <a:rPr lang="en-US" smtClean="0"/>
              <a:pPr/>
              <a:t>10</a:t>
            </a:fld>
            <a:endParaRPr lang="en-US" dirty="0"/>
          </a:p>
        </p:txBody>
      </p:sp>
      <p:sp>
        <p:nvSpPr>
          <p:cNvPr id="4" name="Title 3">
            <a:extLst>
              <a:ext uri="{FF2B5EF4-FFF2-40B4-BE49-F238E27FC236}">
                <a16:creationId xmlns:a16="http://schemas.microsoft.com/office/drawing/2014/main" id="{A18CC5B6-79AF-A0F6-3CA8-4C95B867743A}"/>
              </a:ext>
            </a:extLst>
          </p:cNvPr>
          <p:cNvSpPr>
            <a:spLocks noGrp="1"/>
          </p:cNvSpPr>
          <p:nvPr>
            <p:ph type="title"/>
          </p:nvPr>
        </p:nvSpPr>
        <p:spPr>
          <a:xfrm>
            <a:off x="3739896" y="242316"/>
            <a:ext cx="4023360" cy="960120"/>
          </a:xfrm>
        </p:spPr>
        <p:txBody>
          <a:bodyPr/>
          <a:lstStyle/>
          <a:p>
            <a:pPr algn="ctr"/>
            <a:r>
              <a:rPr lang="en-US" dirty="0"/>
              <a:t>CONCLUSION</a:t>
            </a:r>
            <a:endParaRPr lang="en-IN" dirty="0"/>
          </a:p>
        </p:txBody>
      </p:sp>
      <p:sp>
        <p:nvSpPr>
          <p:cNvPr id="5" name="Content Placeholder 4">
            <a:extLst>
              <a:ext uri="{FF2B5EF4-FFF2-40B4-BE49-F238E27FC236}">
                <a16:creationId xmlns:a16="http://schemas.microsoft.com/office/drawing/2014/main" id="{EB90901E-680A-9589-D771-9C70D37FB694}"/>
              </a:ext>
            </a:extLst>
          </p:cNvPr>
          <p:cNvSpPr>
            <a:spLocks noGrp="1"/>
          </p:cNvSpPr>
          <p:nvPr>
            <p:ph idx="1"/>
          </p:nvPr>
        </p:nvSpPr>
        <p:spPr>
          <a:xfrm>
            <a:off x="1115568" y="1709928"/>
            <a:ext cx="10250424" cy="4123944"/>
          </a:xfrm>
        </p:spPr>
        <p:txBody>
          <a:bodyPr/>
          <a:lstStyle/>
          <a:p>
            <a:pPr marL="0" indent="0" algn="just">
              <a:buNone/>
            </a:pPr>
            <a:r>
              <a:rPr lang="en-US" dirty="0"/>
              <a:t>The analysis of the Investment Concentration Ratio over the years reveals fluctuations in how concentrated FDI investments have been within the top 5 sectors. The trend towards decreasing concentration in recent years indicates positive diversification, which should be further encouraged through targeted policies and incentives. Monitoring periods of high concentration and ensuring balanced growth across sectors will help in sustaining a robust and diversified economic environment attractive to foreign investors.</a:t>
            </a:r>
            <a:endParaRPr lang="en-IN" dirty="0"/>
          </a:p>
        </p:txBody>
      </p:sp>
    </p:spTree>
    <p:extLst>
      <p:ext uri="{BB962C8B-B14F-4D97-AF65-F5344CB8AC3E}">
        <p14:creationId xmlns:p14="http://schemas.microsoft.com/office/powerpoint/2010/main" val="42000649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E1892-81E6-551C-7B5A-DEA68224520B}"/>
              </a:ext>
            </a:extLst>
          </p:cNvPr>
          <p:cNvSpPr>
            <a:spLocks noGrp="1"/>
          </p:cNvSpPr>
          <p:nvPr>
            <p:ph type="title"/>
          </p:nvPr>
        </p:nvSpPr>
        <p:spPr/>
        <p:txBody>
          <a:bodyPr/>
          <a:lstStyle/>
          <a:p>
            <a:r>
              <a:rPr lang="en-US" sz="4800" b="1" spc="600" dirty="0">
                <a:ln w="28575">
                  <a:noFill/>
                  <a:prstDash val="solid"/>
                </a:ln>
                <a:solidFill>
                  <a:schemeClr val="bg1"/>
                </a:solidFill>
                <a:latin typeface="Tw Cen MT" panose="020B0602020104020603" pitchFamily="34" charset="77"/>
              </a:rPr>
              <a:t>THANK YOU</a:t>
            </a:r>
            <a:endParaRPr lang="en-US" dirty="0"/>
          </a:p>
        </p:txBody>
      </p:sp>
      <p:sp>
        <p:nvSpPr>
          <p:cNvPr id="3" name="Text Placeholder 2">
            <a:extLst>
              <a:ext uri="{FF2B5EF4-FFF2-40B4-BE49-F238E27FC236}">
                <a16:creationId xmlns:a16="http://schemas.microsoft.com/office/drawing/2014/main" id="{55519D01-29BE-BE76-41C5-9D58AD8119DC}"/>
              </a:ext>
            </a:extLst>
          </p:cNvPr>
          <p:cNvSpPr>
            <a:spLocks noGrp="1"/>
          </p:cNvSpPr>
          <p:nvPr>
            <p:ph type="body" idx="1"/>
          </p:nvPr>
        </p:nvSpPr>
        <p:spPr/>
        <p:txBody>
          <a:bodyPr/>
          <a:lstStyle/>
          <a:p>
            <a:r>
              <a:rPr lang="en-US" sz="3200" b="1" dirty="0"/>
              <a:t>CHETHAN G S</a:t>
            </a:r>
          </a:p>
        </p:txBody>
      </p:sp>
    </p:spTree>
    <p:extLst>
      <p:ext uri="{BB962C8B-B14F-4D97-AF65-F5344CB8AC3E}">
        <p14:creationId xmlns:p14="http://schemas.microsoft.com/office/powerpoint/2010/main" val="1877701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p:txBody>
          <a:bodyPr/>
          <a:lstStyle/>
          <a:p>
            <a:r>
              <a:rPr lang="en-US" dirty="0"/>
              <a:t>Objective</a:t>
            </a: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p:txBody>
          <a:bodyPr/>
          <a:lstStyle/>
          <a:p>
            <a:r>
              <a:rPr lang="en-US" sz="2400" dirty="0"/>
              <a:t>To analyze the performance of different sectors over the years from 2000 to 2005.</a:t>
            </a:r>
          </a:p>
          <a:p>
            <a:endParaRPr lang="en-US" dirty="0"/>
          </a:p>
        </p:txBody>
      </p:sp>
    </p:spTree>
    <p:extLst>
      <p:ext uri="{BB962C8B-B14F-4D97-AF65-F5344CB8AC3E}">
        <p14:creationId xmlns:p14="http://schemas.microsoft.com/office/powerpoint/2010/main" val="3380759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10B5-D907-A977-7A9C-69F8BEB7BB3F}"/>
              </a:ext>
            </a:extLst>
          </p:cNvPr>
          <p:cNvSpPr>
            <a:spLocks noGrp="1"/>
          </p:cNvSpPr>
          <p:nvPr>
            <p:ph type="ctrTitle"/>
          </p:nvPr>
        </p:nvSpPr>
        <p:spPr>
          <a:xfrm>
            <a:off x="1412748" y="192024"/>
            <a:ext cx="9144000" cy="832104"/>
          </a:xfrm>
        </p:spPr>
        <p:txBody>
          <a:bodyPr/>
          <a:lstStyle/>
          <a:p>
            <a:r>
              <a:rPr lang="en-US" sz="4000" dirty="0"/>
              <a:t>PROBLEM STATEMENT</a:t>
            </a:r>
          </a:p>
        </p:txBody>
      </p:sp>
      <p:sp>
        <p:nvSpPr>
          <p:cNvPr id="3" name="Subtitle 2">
            <a:extLst>
              <a:ext uri="{FF2B5EF4-FFF2-40B4-BE49-F238E27FC236}">
                <a16:creationId xmlns:a16="http://schemas.microsoft.com/office/drawing/2014/main" id="{C05FF0B8-5B51-7376-0271-8D849CA3F8A8}"/>
              </a:ext>
            </a:extLst>
          </p:cNvPr>
          <p:cNvSpPr>
            <a:spLocks noGrp="1"/>
          </p:cNvSpPr>
          <p:nvPr>
            <p:ph type="subTitle" idx="1"/>
          </p:nvPr>
        </p:nvSpPr>
        <p:spPr>
          <a:xfrm>
            <a:off x="402336" y="1389888"/>
            <a:ext cx="11329416" cy="758952"/>
          </a:xfrm>
        </p:spPr>
        <p:txBody>
          <a:bodyPr/>
          <a:lstStyle/>
          <a:p>
            <a:pPr algn="just"/>
            <a:r>
              <a:rPr lang="en-US" dirty="0"/>
              <a:t> Investment is a game of understanding historic data of investment objects under</a:t>
            </a:r>
          </a:p>
          <a:p>
            <a:pPr algn="just"/>
            <a:r>
              <a:rPr lang="en-US" dirty="0"/>
              <a:t> different events but it is still a game of chances to minimize the risk we apply analytics</a:t>
            </a:r>
          </a:p>
          <a:p>
            <a:pPr algn="just"/>
            <a:r>
              <a:rPr lang="en-US" dirty="0"/>
              <a:t> to find the equilibrium investment.</a:t>
            </a:r>
          </a:p>
          <a:p>
            <a:pPr algn="just"/>
            <a:r>
              <a:rPr lang="en-US" dirty="0"/>
              <a:t> </a:t>
            </a:r>
          </a:p>
          <a:p>
            <a:pPr algn="just"/>
            <a:r>
              <a:rPr lang="en-US" dirty="0"/>
              <a:t> To understand the Foreign direct investment in India for the last 17 years from 2000-01</a:t>
            </a:r>
          </a:p>
          <a:p>
            <a:pPr algn="just"/>
            <a:r>
              <a:rPr lang="en-US" dirty="0"/>
              <a:t> to 2016-17. This dataset contains sector and financial year-wise data of FDI in India</a:t>
            </a:r>
          </a:p>
          <a:p>
            <a:pPr algn="just"/>
            <a:r>
              <a:rPr lang="en-US" dirty="0"/>
              <a:t> Sector-wise investment analysis Year-wise investment analysis.</a:t>
            </a:r>
          </a:p>
          <a:p>
            <a:pPr algn="just"/>
            <a:r>
              <a:rPr lang="en-US" dirty="0"/>
              <a:t> </a:t>
            </a:r>
          </a:p>
          <a:p>
            <a:pPr algn="just"/>
            <a:r>
              <a:rPr lang="en-US" dirty="0"/>
              <a:t> Find key metrics and factors and show the meaningful relationships between</a:t>
            </a:r>
          </a:p>
          <a:p>
            <a:pPr algn="just"/>
            <a:r>
              <a:rPr lang="en-US" dirty="0"/>
              <a:t> attributes. Do your own research and come up with your finding</a:t>
            </a:r>
          </a:p>
        </p:txBody>
      </p:sp>
    </p:spTree>
    <p:extLst>
      <p:ext uri="{BB962C8B-B14F-4D97-AF65-F5344CB8AC3E}">
        <p14:creationId xmlns:p14="http://schemas.microsoft.com/office/powerpoint/2010/main" val="548476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A8E318B-D756-6C57-8657-96C836320839}"/>
              </a:ext>
            </a:extLst>
          </p:cNvPr>
          <p:cNvSpPr>
            <a:spLocks noGrp="1"/>
          </p:cNvSpPr>
          <p:nvPr>
            <p:ph type="sldNum" sz="quarter" idx="11"/>
          </p:nvPr>
        </p:nvSpPr>
        <p:spPr/>
        <p:txBody>
          <a:bodyPr/>
          <a:lstStyle/>
          <a:p>
            <a:fld id="{294A09A9-5501-47C1-A89A-A340965A2BE2}" type="slidenum">
              <a:rPr lang="en-US" smtClean="0"/>
              <a:pPr/>
              <a:t>4</a:t>
            </a:fld>
            <a:endParaRPr lang="en-US" dirty="0"/>
          </a:p>
        </p:txBody>
      </p:sp>
      <p:sp>
        <p:nvSpPr>
          <p:cNvPr id="9" name="Title 1">
            <a:extLst>
              <a:ext uri="{FF2B5EF4-FFF2-40B4-BE49-F238E27FC236}">
                <a16:creationId xmlns:a16="http://schemas.microsoft.com/office/drawing/2014/main" id="{A73337F8-75CA-D720-5A57-209A8424F92B}"/>
              </a:ext>
            </a:extLst>
          </p:cNvPr>
          <p:cNvSpPr>
            <a:spLocks noGrp="1"/>
          </p:cNvSpPr>
          <p:nvPr>
            <p:ph idx="1"/>
          </p:nvPr>
        </p:nvSpPr>
        <p:spPr>
          <a:xfrm>
            <a:off x="7287768" y="1261872"/>
            <a:ext cx="4379722" cy="3849116"/>
          </a:xfrm>
        </p:spPr>
        <p:txBody>
          <a:bodyPr/>
          <a:lstStyle/>
          <a:p>
            <a:pPr marL="0" indent="0" algn="ctr">
              <a:buNone/>
            </a:pPr>
            <a:r>
              <a:rPr lang="en-US" b="1" dirty="0"/>
              <a:t>INSIGHTS</a:t>
            </a:r>
          </a:p>
          <a:p>
            <a:pPr marL="0" indent="0">
              <a:buNone/>
            </a:pPr>
            <a:r>
              <a:rPr lang="en-US" sz="2400" dirty="0"/>
              <a:t>The line plot shows a significant increase in total FDI in India from 2004-05 to 2008-09, followed by some fluctuations. After a dip around 2012-13, investments have consistently risen, peaking in 2016-17. This indicates an overall positive trend in FDI over the analyzed period</a:t>
            </a:r>
            <a:r>
              <a:rPr lang="en-US" dirty="0"/>
              <a:t>.</a:t>
            </a:r>
            <a:endParaRPr lang="en-IN" dirty="0"/>
          </a:p>
        </p:txBody>
      </p:sp>
      <p:pic>
        <p:nvPicPr>
          <p:cNvPr id="11" name="Picture 10">
            <a:extLst>
              <a:ext uri="{FF2B5EF4-FFF2-40B4-BE49-F238E27FC236}">
                <a16:creationId xmlns:a16="http://schemas.microsoft.com/office/drawing/2014/main" id="{55C89577-C089-C859-ABCD-6C56E501DE9C}"/>
              </a:ext>
            </a:extLst>
          </p:cNvPr>
          <p:cNvPicPr>
            <a:picLocks noChangeAspect="1"/>
          </p:cNvPicPr>
          <p:nvPr/>
        </p:nvPicPr>
        <p:blipFill>
          <a:blip r:embed="rId2"/>
          <a:stretch>
            <a:fillRect/>
          </a:stretch>
        </p:blipFill>
        <p:spPr>
          <a:xfrm>
            <a:off x="713232" y="393192"/>
            <a:ext cx="6336792" cy="5797296"/>
          </a:xfrm>
          <a:prstGeom prst="rect">
            <a:avLst/>
          </a:prstGeom>
        </p:spPr>
      </p:pic>
    </p:spTree>
    <p:extLst>
      <p:ext uri="{BB962C8B-B14F-4D97-AF65-F5344CB8AC3E}">
        <p14:creationId xmlns:p14="http://schemas.microsoft.com/office/powerpoint/2010/main" val="1372651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79CF1F9-4847-1440-0352-6D1284A48D05}"/>
              </a:ext>
            </a:extLst>
          </p:cNvPr>
          <p:cNvSpPr>
            <a:spLocks noGrp="1"/>
          </p:cNvSpPr>
          <p:nvPr>
            <p:ph type="sldNum" sz="quarter" idx="11"/>
          </p:nvPr>
        </p:nvSpPr>
        <p:spPr/>
        <p:txBody>
          <a:bodyPr/>
          <a:lstStyle/>
          <a:p>
            <a:fld id="{294A09A9-5501-47C1-A89A-A340965A2BE2}" type="slidenum">
              <a:rPr lang="en-US" smtClean="0"/>
              <a:pPr/>
              <a:t>5</a:t>
            </a:fld>
            <a:endParaRPr lang="en-US" dirty="0"/>
          </a:p>
        </p:txBody>
      </p:sp>
      <p:sp>
        <p:nvSpPr>
          <p:cNvPr id="3" name="Footer Placeholder 2">
            <a:extLst>
              <a:ext uri="{FF2B5EF4-FFF2-40B4-BE49-F238E27FC236}">
                <a16:creationId xmlns:a16="http://schemas.microsoft.com/office/drawing/2014/main" id="{D534491D-AF3A-C879-49E6-F11A17AC3008}"/>
              </a:ext>
            </a:extLst>
          </p:cNvPr>
          <p:cNvSpPr>
            <a:spLocks noGrp="1"/>
          </p:cNvSpPr>
          <p:nvPr>
            <p:ph type="ftr" sz="quarter" idx="10"/>
          </p:nvPr>
        </p:nvSpPr>
        <p:spPr>
          <a:xfrm>
            <a:off x="2642616" y="411480"/>
            <a:ext cx="6757416" cy="484632"/>
          </a:xfrm>
        </p:spPr>
        <p:txBody>
          <a:bodyPr/>
          <a:lstStyle/>
          <a:p>
            <a:r>
              <a:rPr lang="en-US" sz="2400" b="1" dirty="0"/>
              <a:t>SECTORS AND TOTAL INVESTMENT BY SECTORS</a:t>
            </a:r>
          </a:p>
        </p:txBody>
      </p:sp>
      <p:pic>
        <p:nvPicPr>
          <p:cNvPr id="11" name="Content Placeholder 10">
            <a:extLst>
              <a:ext uri="{FF2B5EF4-FFF2-40B4-BE49-F238E27FC236}">
                <a16:creationId xmlns:a16="http://schemas.microsoft.com/office/drawing/2014/main" id="{A57BC79B-E5D9-F63C-1E4A-75ABB14A916E}"/>
              </a:ext>
            </a:extLst>
          </p:cNvPr>
          <p:cNvPicPr>
            <a:picLocks noGrp="1" noChangeAspect="1"/>
          </p:cNvPicPr>
          <p:nvPr>
            <p:ph idx="1"/>
          </p:nvPr>
        </p:nvPicPr>
        <p:blipFill>
          <a:blip r:embed="rId2"/>
          <a:stretch>
            <a:fillRect/>
          </a:stretch>
        </p:blipFill>
        <p:spPr>
          <a:xfrm>
            <a:off x="850392" y="1435608"/>
            <a:ext cx="10652760" cy="5029199"/>
          </a:xfrm>
        </p:spPr>
      </p:pic>
    </p:spTree>
    <p:extLst>
      <p:ext uri="{BB962C8B-B14F-4D97-AF65-F5344CB8AC3E}">
        <p14:creationId xmlns:p14="http://schemas.microsoft.com/office/powerpoint/2010/main" val="1208724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F090D-C862-CF85-1001-A82E54365597}"/>
              </a:ext>
            </a:extLst>
          </p:cNvPr>
          <p:cNvSpPr>
            <a:spLocks noGrp="1"/>
          </p:cNvSpPr>
          <p:nvPr>
            <p:ph type="ctrTitle"/>
          </p:nvPr>
        </p:nvSpPr>
        <p:spPr>
          <a:xfrm>
            <a:off x="7306056" y="2769761"/>
            <a:ext cx="4695444" cy="1318477"/>
          </a:xfrm>
        </p:spPr>
        <p:txBody>
          <a:bodyPr/>
          <a:lstStyle/>
          <a:p>
            <a:r>
              <a:rPr lang="en-US" sz="3200" dirty="0"/>
              <a:t>TOP 10 SECTORS BY INVESTMENT</a:t>
            </a:r>
          </a:p>
        </p:txBody>
      </p:sp>
      <p:pic>
        <p:nvPicPr>
          <p:cNvPr id="13" name="Picture 12">
            <a:extLst>
              <a:ext uri="{FF2B5EF4-FFF2-40B4-BE49-F238E27FC236}">
                <a16:creationId xmlns:a16="http://schemas.microsoft.com/office/drawing/2014/main" id="{8E745440-1990-7779-AE87-08378CC46A34}"/>
              </a:ext>
            </a:extLst>
          </p:cNvPr>
          <p:cNvPicPr>
            <a:picLocks noChangeAspect="1"/>
          </p:cNvPicPr>
          <p:nvPr/>
        </p:nvPicPr>
        <p:blipFill>
          <a:blip r:embed="rId2"/>
          <a:stretch>
            <a:fillRect/>
          </a:stretch>
        </p:blipFill>
        <p:spPr>
          <a:xfrm>
            <a:off x="190500" y="1251750"/>
            <a:ext cx="7306056" cy="4765002"/>
          </a:xfrm>
          <a:prstGeom prst="rect">
            <a:avLst/>
          </a:prstGeom>
        </p:spPr>
      </p:pic>
    </p:spTree>
    <p:extLst>
      <p:ext uri="{BB962C8B-B14F-4D97-AF65-F5344CB8AC3E}">
        <p14:creationId xmlns:p14="http://schemas.microsoft.com/office/powerpoint/2010/main" val="1213210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3CCB230-F42F-A32B-6853-B88FBB8A2ADF}"/>
              </a:ext>
            </a:extLst>
          </p:cNvPr>
          <p:cNvSpPr>
            <a:spLocks noGrp="1"/>
          </p:cNvSpPr>
          <p:nvPr>
            <p:ph type="sldNum" sz="quarter" idx="11"/>
          </p:nvPr>
        </p:nvSpPr>
        <p:spPr/>
        <p:txBody>
          <a:bodyPr/>
          <a:lstStyle/>
          <a:p>
            <a:fld id="{294A09A9-5501-47C1-A89A-A340965A2BE2}" type="slidenum">
              <a:rPr lang="en-US" smtClean="0"/>
              <a:pPr/>
              <a:t>7</a:t>
            </a:fld>
            <a:endParaRPr lang="en-US" dirty="0"/>
          </a:p>
        </p:txBody>
      </p:sp>
      <p:sp>
        <p:nvSpPr>
          <p:cNvPr id="3" name="Footer Placeholder 2">
            <a:extLst>
              <a:ext uri="{FF2B5EF4-FFF2-40B4-BE49-F238E27FC236}">
                <a16:creationId xmlns:a16="http://schemas.microsoft.com/office/drawing/2014/main" id="{F455D9CC-819D-0CFD-5194-B4FFB5882945}"/>
              </a:ext>
            </a:extLst>
          </p:cNvPr>
          <p:cNvSpPr>
            <a:spLocks noGrp="1"/>
          </p:cNvSpPr>
          <p:nvPr>
            <p:ph type="ftr" sz="quarter" idx="10"/>
          </p:nvPr>
        </p:nvSpPr>
        <p:spPr>
          <a:xfrm>
            <a:off x="6696456" y="1115568"/>
            <a:ext cx="5129784" cy="4389120"/>
          </a:xfrm>
        </p:spPr>
        <p:txBody>
          <a:bodyPr/>
          <a:lstStyle/>
          <a:p>
            <a:pPr>
              <a:lnSpc>
                <a:spcPct val="200000"/>
              </a:lnSpc>
            </a:pPr>
            <a:r>
              <a:rPr lang="en-US" sz="2400" b="1" dirty="0"/>
              <a:t>CUMULATIVE INVETSMENTS BY YEAR</a:t>
            </a:r>
          </a:p>
          <a:p>
            <a:pPr>
              <a:lnSpc>
                <a:spcPct val="200000"/>
              </a:lnSpc>
            </a:pPr>
            <a:endParaRPr lang="en-US" sz="2000" dirty="0"/>
          </a:p>
          <a:p>
            <a:r>
              <a:rPr lang="en-US" sz="2000" dirty="0"/>
              <a:t>The consistent upward trajectory of cumulative investments highlights sustained investor confidence in the Indian market.</a:t>
            </a:r>
          </a:p>
          <a:p>
            <a:r>
              <a:rPr lang="en-US" sz="2000" dirty="0"/>
              <a:t>The period post-2005 shows a sharp increase in investment inflow, suggesting favorable economic or policy conditions during that time</a:t>
            </a:r>
            <a:r>
              <a:rPr lang="en-US" sz="1600" dirty="0"/>
              <a:t>.</a:t>
            </a:r>
          </a:p>
        </p:txBody>
      </p:sp>
      <p:pic>
        <p:nvPicPr>
          <p:cNvPr id="7" name="Content Placeholder 6">
            <a:extLst>
              <a:ext uri="{FF2B5EF4-FFF2-40B4-BE49-F238E27FC236}">
                <a16:creationId xmlns:a16="http://schemas.microsoft.com/office/drawing/2014/main" id="{39644919-22C3-A793-D419-3B1DDA1317A3}"/>
              </a:ext>
            </a:extLst>
          </p:cNvPr>
          <p:cNvPicPr>
            <a:picLocks noGrp="1" noChangeAspect="1"/>
          </p:cNvPicPr>
          <p:nvPr>
            <p:ph idx="1"/>
          </p:nvPr>
        </p:nvPicPr>
        <p:blipFill>
          <a:blip r:embed="rId2"/>
          <a:stretch>
            <a:fillRect/>
          </a:stretch>
        </p:blipFill>
        <p:spPr>
          <a:xfrm>
            <a:off x="850392" y="722376"/>
            <a:ext cx="5532120" cy="5468112"/>
          </a:xfrm>
        </p:spPr>
      </p:pic>
    </p:spTree>
    <p:extLst>
      <p:ext uri="{BB962C8B-B14F-4D97-AF65-F5344CB8AC3E}">
        <p14:creationId xmlns:p14="http://schemas.microsoft.com/office/powerpoint/2010/main" val="3983655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47F91BD-92FF-B52D-8F6F-441145838A3B}"/>
              </a:ext>
            </a:extLst>
          </p:cNvPr>
          <p:cNvSpPr>
            <a:spLocks noGrp="1"/>
          </p:cNvSpPr>
          <p:nvPr>
            <p:ph type="sldNum" sz="quarter" idx="11"/>
          </p:nvPr>
        </p:nvSpPr>
        <p:spPr/>
        <p:txBody>
          <a:bodyPr/>
          <a:lstStyle/>
          <a:p>
            <a:fld id="{294A09A9-5501-47C1-A89A-A340965A2BE2}" type="slidenum">
              <a:rPr lang="en-US" smtClean="0"/>
              <a:pPr/>
              <a:t>8</a:t>
            </a:fld>
            <a:endParaRPr lang="en-US" dirty="0"/>
          </a:p>
        </p:txBody>
      </p:sp>
      <p:sp>
        <p:nvSpPr>
          <p:cNvPr id="3" name="Footer Placeholder 2">
            <a:extLst>
              <a:ext uri="{FF2B5EF4-FFF2-40B4-BE49-F238E27FC236}">
                <a16:creationId xmlns:a16="http://schemas.microsoft.com/office/drawing/2014/main" id="{DF86CD20-153E-EC6F-59AE-35B9B19F19DE}"/>
              </a:ext>
            </a:extLst>
          </p:cNvPr>
          <p:cNvSpPr>
            <a:spLocks noGrp="1"/>
          </p:cNvSpPr>
          <p:nvPr>
            <p:ph type="ftr" sz="quarter" idx="10"/>
          </p:nvPr>
        </p:nvSpPr>
        <p:spPr>
          <a:xfrm>
            <a:off x="7507224" y="2432304"/>
            <a:ext cx="4142232" cy="1289304"/>
          </a:xfrm>
        </p:spPr>
        <p:txBody>
          <a:bodyPr/>
          <a:lstStyle/>
          <a:p>
            <a:r>
              <a:rPr lang="en-US" sz="3200" dirty="0"/>
              <a:t>This analysis highlights the substantial growth in FDI over the years, with some fluctuations, and emphasizes 2016-17 as a standout year for investments</a:t>
            </a:r>
            <a:r>
              <a:rPr lang="en-US" sz="2800" dirty="0"/>
              <a:t>.</a:t>
            </a:r>
          </a:p>
        </p:txBody>
      </p:sp>
      <p:pic>
        <p:nvPicPr>
          <p:cNvPr id="8" name="Picture 7">
            <a:extLst>
              <a:ext uri="{FF2B5EF4-FFF2-40B4-BE49-F238E27FC236}">
                <a16:creationId xmlns:a16="http://schemas.microsoft.com/office/drawing/2014/main" id="{639BD4B2-9776-2F34-E23E-0566ED585BCC}"/>
              </a:ext>
            </a:extLst>
          </p:cNvPr>
          <p:cNvPicPr>
            <a:picLocks noChangeAspect="1"/>
          </p:cNvPicPr>
          <p:nvPr/>
        </p:nvPicPr>
        <p:blipFill>
          <a:blip r:embed="rId2"/>
          <a:stretch>
            <a:fillRect/>
          </a:stretch>
        </p:blipFill>
        <p:spPr>
          <a:xfrm>
            <a:off x="850392" y="722376"/>
            <a:ext cx="5870448" cy="5425271"/>
          </a:xfrm>
          <a:prstGeom prst="rect">
            <a:avLst/>
          </a:prstGeom>
        </p:spPr>
      </p:pic>
    </p:spTree>
    <p:extLst>
      <p:ext uri="{BB962C8B-B14F-4D97-AF65-F5344CB8AC3E}">
        <p14:creationId xmlns:p14="http://schemas.microsoft.com/office/powerpoint/2010/main" val="2976635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7C47879-ECA2-1D5E-37F9-F63BED652F12}"/>
              </a:ext>
            </a:extLst>
          </p:cNvPr>
          <p:cNvSpPr>
            <a:spLocks noGrp="1"/>
          </p:cNvSpPr>
          <p:nvPr>
            <p:ph type="sldNum" sz="quarter" idx="11"/>
          </p:nvPr>
        </p:nvSpPr>
        <p:spPr/>
        <p:txBody>
          <a:bodyPr/>
          <a:lstStyle/>
          <a:p>
            <a:fld id="{294A09A9-5501-47C1-A89A-A340965A2BE2}" type="slidenum">
              <a:rPr lang="en-US" smtClean="0"/>
              <a:pPr/>
              <a:t>9</a:t>
            </a:fld>
            <a:endParaRPr lang="en-US" dirty="0"/>
          </a:p>
        </p:txBody>
      </p:sp>
      <p:sp>
        <p:nvSpPr>
          <p:cNvPr id="5" name="Content Placeholder 4">
            <a:extLst>
              <a:ext uri="{FF2B5EF4-FFF2-40B4-BE49-F238E27FC236}">
                <a16:creationId xmlns:a16="http://schemas.microsoft.com/office/drawing/2014/main" id="{75E743DA-BA3C-7519-A4DE-F03E3F8D9109}"/>
              </a:ext>
            </a:extLst>
          </p:cNvPr>
          <p:cNvSpPr>
            <a:spLocks noGrp="1"/>
          </p:cNvSpPr>
          <p:nvPr>
            <p:ph idx="1"/>
          </p:nvPr>
        </p:nvSpPr>
        <p:spPr>
          <a:xfrm>
            <a:off x="6284978" y="2093976"/>
            <a:ext cx="5657086" cy="868680"/>
          </a:xfrm>
        </p:spPr>
        <p:txBody>
          <a:bodyPr/>
          <a:lstStyle/>
          <a:p>
            <a:pPr marL="0" indent="0" algn="ctr">
              <a:buNone/>
            </a:pPr>
            <a:r>
              <a:rPr lang="en-IN" sz="3200" b="1" dirty="0"/>
              <a:t>Investment Concentration Analysis</a:t>
            </a:r>
          </a:p>
        </p:txBody>
      </p:sp>
      <p:pic>
        <p:nvPicPr>
          <p:cNvPr id="7" name="Picture 6">
            <a:extLst>
              <a:ext uri="{FF2B5EF4-FFF2-40B4-BE49-F238E27FC236}">
                <a16:creationId xmlns:a16="http://schemas.microsoft.com/office/drawing/2014/main" id="{0AD3C08F-9C7D-06D3-669A-C3D518477CB6}"/>
              </a:ext>
            </a:extLst>
          </p:cNvPr>
          <p:cNvPicPr>
            <a:picLocks noChangeAspect="1"/>
          </p:cNvPicPr>
          <p:nvPr/>
        </p:nvPicPr>
        <p:blipFill>
          <a:blip r:embed="rId2"/>
          <a:stretch>
            <a:fillRect/>
          </a:stretch>
        </p:blipFill>
        <p:spPr>
          <a:xfrm>
            <a:off x="747879" y="566928"/>
            <a:ext cx="5863233" cy="5837488"/>
          </a:xfrm>
          <a:prstGeom prst="rect">
            <a:avLst/>
          </a:prstGeom>
        </p:spPr>
      </p:pic>
    </p:spTree>
    <p:extLst>
      <p:ext uri="{BB962C8B-B14F-4D97-AF65-F5344CB8AC3E}">
        <p14:creationId xmlns:p14="http://schemas.microsoft.com/office/powerpoint/2010/main" val="2399380463"/>
      </p:ext>
    </p:extLst>
  </p:cSld>
  <p:clrMapOvr>
    <a:masterClrMapping/>
  </p:clrMapOvr>
</p:sld>
</file>

<file path=ppt/theme/theme1.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inancial-design_Win32_CP_v13" id="{7A406372-3134-432A-A498-73868680C33B}" vid="{88D369DF-875A-4C31-AFF3-DEF6B94343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176493A3-2B83-4E58-86AD-56A2F2A20F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F1F1912-3146-44AF-A389-9E8B77BB3688}">
  <ds:schemaRefs>
    <ds:schemaRef ds:uri="http://schemas.microsoft.com/sharepoint/v3/contenttype/forms"/>
  </ds:schemaRefs>
</ds:datastoreItem>
</file>

<file path=customXml/itemProps3.xml><?xml version="1.0" encoding="utf-8"?>
<ds:datastoreItem xmlns:ds="http://schemas.openxmlformats.org/officeDocument/2006/customXml" ds:itemID="{F8B8ECF1-2A9D-464C-AFE8-2B3295D0BF9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Financial design</Template>
  <TotalTime>99</TotalTime>
  <Words>350</Words>
  <Application>Microsoft Office PowerPoint</Application>
  <PresentationFormat>Widescreen</PresentationFormat>
  <Paragraphs>36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Courier New</vt:lpstr>
      <vt:lpstr>Segoe UI Light</vt:lpstr>
      <vt:lpstr>Tw Cen MT</vt:lpstr>
      <vt:lpstr>Office Theme</vt:lpstr>
      <vt:lpstr>PowerPoint Presentation</vt:lpstr>
      <vt:lpstr>Objective</vt:lpstr>
      <vt:lpstr>PROBLEM STATEMENT</vt:lpstr>
      <vt:lpstr>PowerPoint Presentation</vt:lpstr>
      <vt:lpstr>PowerPoint Presentation</vt:lpstr>
      <vt:lpstr>TOP 10 SECTORS BY INVESTMENT</vt:lpstr>
      <vt:lpstr>PowerPoint Presentation</vt:lpstr>
      <vt:lpstr>PowerPoint Presentation</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Chethan GS</dc:creator>
  <cp:lastModifiedBy>Chethan GS</cp:lastModifiedBy>
  <cp:revision>2</cp:revision>
  <dcterms:created xsi:type="dcterms:W3CDTF">2024-08-12T07:48:20Z</dcterms:created>
  <dcterms:modified xsi:type="dcterms:W3CDTF">2024-08-12T13:44:10Z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