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48357-C3F3-48EA-91BB-62A718F499E5}" type="datetimeFigureOut">
              <a:rPr lang="en-IN" smtClean="0"/>
              <a:t>29-11-2020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6BF03-0244-4BFC-A9DE-C29485DEA6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9148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48357-C3F3-48EA-91BB-62A718F499E5}" type="datetimeFigureOut">
              <a:rPr lang="en-IN" smtClean="0"/>
              <a:t>29-11-2020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6BF03-0244-4BFC-A9DE-C29485DEA6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1668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48357-C3F3-48EA-91BB-62A718F499E5}" type="datetimeFigureOut">
              <a:rPr lang="en-IN" smtClean="0"/>
              <a:t>29-11-2020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6BF03-0244-4BFC-A9DE-C29485DEA6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5279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48357-C3F3-48EA-91BB-62A718F499E5}" type="datetimeFigureOut">
              <a:rPr lang="en-IN" smtClean="0"/>
              <a:t>29-11-2020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6BF03-0244-4BFC-A9DE-C29485DEA6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5693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48357-C3F3-48EA-91BB-62A718F499E5}" type="datetimeFigureOut">
              <a:rPr lang="en-IN" smtClean="0"/>
              <a:t>29-11-2020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6BF03-0244-4BFC-A9DE-C29485DEA6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1412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48357-C3F3-48EA-91BB-62A718F499E5}" type="datetimeFigureOut">
              <a:rPr lang="en-IN" smtClean="0"/>
              <a:t>29-11-2020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6BF03-0244-4BFC-A9DE-C29485DEA6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1498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48357-C3F3-48EA-91BB-62A718F499E5}" type="datetimeFigureOut">
              <a:rPr lang="en-IN" smtClean="0"/>
              <a:t>29-11-2020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6BF03-0244-4BFC-A9DE-C29485DEA6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3386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48357-C3F3-48EA-91BB-62A718F499E5}" type="datetimeFigureOut">
              <a:rPr lang="en-IN" smtClean="0"/>
              <a:t>29-11-2020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6BF03-0244-4BFC-A9DE-C29485DEA6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7202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48357-C3F3-48EA-91BB-62A718F499E5}" type="datetimeFigureOut">
              <a:rPr lang="en-IN" smtClean="0"/>
              <a:t>29-11-2020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6BF03-0244-4BFC-A9DE-C29485DEA6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1263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48357-C3F3-48EA-91BB-62A718F499E5}" type="datetimeFigureOut">
              <a:rPr lang="en-IN" smtClean="0"/>
              <a:t>29-11-2020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6BF03-0244-4BFC-A9DE-C29485DEA6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9176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48357-C3F3-48EA-91BB-62A718F499E5}" type="datetimeFigureOut">
              <a:rPr lang="en-IN" smtClean="0"/>
              <a:t>29-11-2020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6BF03-0244-4BFC-A9DE-C29485DEA6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7077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48357-C3F3-48EA-91BB-62A718F499E5}" type="datetimeFigureOut">
              <a:rPr lang="en-IN" smtClean="0"/>
              <a:t>29-11-2020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6BF03-0244-4BFC-A9DE-C29485DEA6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5488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06751"/>
            <a:ext cx="9144000" cy="2307365"/>
          </a:xfrm>
        </p:spPr>
        <p:txBody>
          <a:bodyPr>
            <a:normAutofit/>
          </a:bodyPr>
          <a:lstStyle/>
          <a:p>
            <a:r>
              <a:rPr lang="en-US" b="1" smtClean="0">
                <a:solidFill>
                  <a:schemeClr val="accent2">
                    <a:lumMod val="50000"/>
                  </a:schemeClr>
                </a:solidFill>
              </a:rPr>
              <a:t>DATA ANALYTICS PROJECT</a:t>
            </a:r>
            <a:br>
              <a:rPr lang="en-US" b="1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b="1" smtClean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n-US" b="1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sz="2000" b="1" smtClean="0">
                <a:solidFill>
                  <a:srgbClr val="FF0000"/>
                </a:solidFill>
                <a:latin typeface="Arial Black" panose="020B0A04020102020204" pitchFamily="34" charset="0"/>
              </a:rPr>
              <a:t>India Literacy Analysis Using population data</a:t>
            </a:r>
            <a:endParaRPr lang="en-IN" b="1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smtClean="0">
                <a:solidFill>
                  <a:srgbClr val="C00000"/>
                </a:solidFill>
              </a:rPr>
              <a:t>CHETHAN M – PES2201800331</a:t>
            </a:r>
          </a:p>
          <a:p>
            <a:r>
              <a:rPr lang="en-US" b="1" smtClean="0">
                <a:solidFill>
                  <a:srgbClr val="C00000"/>
                </a:solidFill>
              </a:rPr>
              <a:t>ANIRUDH R – PES220180068</a:t>
            </a:r>
          </a:p>
          <a:p>
            <a:r>
              <a:rPr lang="en-US" b="1" smtClean="0">
                <a:solidFill>
                  <a:srgbClr val="C00000"/>
                </a:solidFill>
              </a:rPr>
              <a:t>S SREE KAUSTUB – PES2201800061</a:t>
            </a:r>
          </a:p>
          <a:p>
            <a:r>
              <a:rPr lang="en-US" b="1" smtClean="0">
                <a:solidFill>
                  <a:srgbClr val="C00000"/>
                </a:solidFill>
              </a:rPr>
              <a:t>G CHARAN REDDY – PES2201800483</a:t>
            </a:r>
            <a:endParaRPr lang="en-IN" b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6087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800" b="1">
                <a:latin typeface="Arial Black" panose="020B0A04020102020204" pitchFamily="34" charset="0"/>
              </a:rPr>
              <a:t>Dataset </a:t>
            </a:r>
            <a:r>
              <a:rPr lang="en-IN" sz="2800" b="1">
                <a:latin typeface="Arial Black" panose="020B0A04020102020204" pitchFamily="34" charset="0"/>
              </a:rPr>
              <a:t>: </a:t>
            </a:r>
            <a:r>
              <a:rPr lang="en-IN" sz="2800" b="1" smtClean="0">
                <a:latin typeface="Arial Black" panose="020B0A04020102020204" pitchFamily="34" charset="0"/>
              </a:rPr>
              <a:t>India Census 2011 (Latest census)</a:t>
            </a:r>
            <a:br>
              <a:rPr lang="en-IN" sz="2800" b="1" smtClean="0">
                <a:latin typeface="Arial Black" panose="020B0A04020102020204" pitchFamily="34" charset="0"/>
              </a:rPr>
            </a:br>
            <a:r>
              <a:rPr lang="en-IN" sz="2800" b="1" smtClean="0">
                <a:latin typeface="Arial Black" panose="020B0A04020102020204" pitchFamily="34" charset="0"/>
              </a:rPr>
              <a:t>https</a:t>
            </a:r>
            <a:r>
              <a:rPr lang="en-IN" sz="2800" b="1">
                <a:latin typeface="Arial Black" panose="020B0A04020102020204" pitchFamily="34" charset="0"/>
              </a:rPr>
              <a:t>://www.kaggle.com/danofer/india-census</a:t>
            </a:r>
            <a:endParaRPr lang="en-IN" sz="2800" b="1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mtClean="0"/>
              <a:t>What to figure out ?</a:t>
            </a:r>
          </a:p>
          <a:p>
            <a:pPr marL="0" indent="0">
              <a:buNone/>
            </a:pPr>
            <a:r>
              <a:rPr lang="en-IN"/>
              <a:t>	</a:t>
            </a:r>
            <a:r>
              <a:rPr lang="en-IN" smtClean="0"/>
              <a:t>Various factors affecting literacy rate in India and how important 	each factors are in the literacy rate prediction.</a:t>
            </a:r>
          </a:p>
          <a:p>
            <a:pPr marL="0" indent="0">
              <a:buNone/>
            </a:pPr>
            <a:endParaRPr lang="en-IN" smtClean="0"/>
          </a:p>
          <a:p>
            <a:pPr marL="0" indent="0">
              <a:buNone/>
            </a:pPr>
            <a:r>
              <a:rPr lang="en-IN" smtClean="0"/>
              <a:t>Why this dataset?</a:t>
            </a:r>
          </a:p>
          <a:p>
            <a:pPr marL="0" indent="0">
              <a:buNone/>
            </a:pPr>
            <a:r>
              <a:rPr lang="en-IN"/>
              <a:t>	</a:t>
            </a:r>
            <a:r>
              <a:rPr lang="en-IN" smtClean="0"/>
              <a:t>- More than required features</a:t>
            </a:r>
          </a:p>
          <a:p>
            <a:pPr marL="0" indent="0">
              <a:buNone/>
            </a:pPr>
            <a:r>
              <a:rPr lang="en-IN"/>
              <a:t>	</a:t>
            </a:r>
            <a:r>
              <a:rPr lang="en-IN" smtClean="0"/>
              <a:t>- Huge no. of data samples</a:t>
            </a:r>
          </a:p>
          <a:p>
            <a:pPr marL="0" indent="0">
              <a:buNone/>
            </a:pPr>
            <a:r>
              <a:rPr lang="en-IN"/>
              <a:t>	</a:t>
            </a:r>
            <a:r>
              <a:rPr lang="en-IN" smtClean="0"/>
              <a:t>- Very less pre-processing required (almost zero NA columns)</a:t>
            </a:r>
          </a:p>
          <a:p>
            <a:pPr marL="0" indent="0">
              <a:buNone/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1563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000" b="1" smtClean="0"/>
              <a:t> </a:t>
            </a:r>
            <a:endParaRPr lang="en-IN" sz="40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/>
              <a:t>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821" y="222599"/>
            <a:ext cx="5526918" cy="3071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821" y="3428651"/>
            <a:ext cx="4939554" cy="3255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947874" y="536526"/>
            <a:ext cx="564859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mtClean="0"/>
              <a:t>People stopping their education after primary classes</a:t>
            </a:r>
          </a:p>
          <a:p>
            <a:r>
              <a:rPr lang="en-IN" smtClean="0"/>
              <a:t>are marginally high. (Huge factor affecting the literacy rate</a:t>
            </a:r>
          </a:p>
          <a:p>
            <a:r>
              <a:rPr lang="en-IN" smtClean="0"/>
              <a:t>In India, when a minimum degree case is considered). But</a:t>
            </a:r>
          </a:p>
          <a:p>
            <a:r>
              <a:rPr lang="en-IN" smtClean="0"/>
              <a:t>it has been good since the 2001 census where people are </a:t>
            </a:r>
          </a:p>
          <a:p>
            <a:r>
              <a:rPr lang="en-IN" smtClean="0"/>
              <a:t>taking education and literacy in serious note.</a:t>
            </a:r>
          </a:p>
          <a:p>
            <a:r>
              <a:rPr lang="en-IN" b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Literacy rate:</a:t>
            </a:r>
          </a:p>
          <a:p>
            <a:r>
              <a:rPr lang="en-IN" b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2001 : 64.9052 %</a:t>
            </a:r>
          </a:p>
          <a:p>
            <a:r>
              <a:rPr lang="en-IN" b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2011 : 75.0021 %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47874" y="3864561"/>
            <a:ext cx="312457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mtClean="0"/>
              <a:t>Literacy rate:</a:t>
            </a:r>
          </a:p>
          <a:p>
            <a:r>
              <a:rPr lang="en-IN" smtClean="0"/>
              <a:t>2001:</a:t>
            </a:r>
          </a:p>
          <a:p>
            <a:r>
              <a:rPr lang="en-IN"/>
              <a:t>	</a:t>
            </a:r>
            <a:r>
              <a:rPr lang="en-IN" smtClean="0"/>
              <a:t>MALE 	: 74.1004 %</a:t>
            </a:r>
          </a:p>
          <a:p>
            <a:r>
              <a:rPr lang="en-IN"/>
              <a:t>	</a:t>
            </a:r>
            <a:r>
              <a:rPr lang="en-IN" smtClean="0"/>
              <a:t>FEMALE	: 54.0076 %</a:t>
            </a:r>
          </a:p>
          <a:p>
            <a:r>
              <a:rPr lang="en-IN" smtClean="0"/>
              <a:t>2011:</a:t>
            </a:r>
          </a:p>
          <a:p>
            <a:r>
              <a:rPr lang="en-IN"/>
              <a:t>	</a:t>
            </a:r>
            <a:r>
              <a:rPr lang="en-IN" smtClean="0"/>
              <a:t>MALE	: 82.1096 %</a:t>
            </a:r>
          </a:p>
          <a:p>
            <a:r>
              <a:rPr lang="en-IN"/>
              <a:t>	</a:t>
            </a:r>
            <a:r>
              <a:rPr lang="en-IN" smtClean="0"/>
              <a:t>FEMALE	: 65.4897 %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3705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smtClean="0"/>
              <a:t>Model Building</a:t>
            </a:r>
            <a:endParaRPr lang="en-IN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mtClean="0"/>
              <a:t>Model Used			: Multiple Linear Regression</a:t>
            </a:r>
          </a:p>
          <a:p>
            <a:pPr marL="0" indent="0">
              <a:buNone/>
            </a:pPr>
            <a:endParaRPr lang="en-IN" smtClean="0"/>
          </a:p>
          <a:p>
            <a:pPr marL="0" indent="0">
              <a:buNone/>
            </a:pPr>
            <a:r>
              <a:rPr lang="en-IN" smtClean="0"/>
              <a:t>Target Variable		: Literacy Rate</a:t>
            </a:r>
          </a:p>
          <a:p>
            <a:pPr marL="0" indent="0">
              <a:buNone/>
            </a:pPr>
            <a:endParaRPr lang="en-IN" smtClean="0"/>
          </a:p>
          <a:p>
            <a:pPr marL="0" indent="0">
              <a:buNone/>
            </a:pPr>
            <a:r>
              <a:rPr lang="en-IN" smtClean="0"/>
              <a:t>Independent Variables	: Age group (0-29) &amp; (30-50)</a:t>
            </a:r>
          </a:p>
          <a:p>
            <a:pPr marL="0" indent="0">
              <a:buNone/>
            </a:pPr>
            <a:r>
              <a:rPr lang="en-IN"/>
              <a:t>	</a:t>
            </a:r>
            <a:r>
              <a:rPr lang="en-IN" smtClean="0"/>
              <a:t>			  Households with car_jeep_van</a:t>
            </a:r>
          </a:p>
          <a:p>
            <a:pPr marL="0" indent="0">
              <a:buNone/>
            </a:pPr>
            <a:r>
              <a:rPr lang="en-IN"/>
              <a:t>	</a:t>
            </a:r>
            <a:r>
              <a:rPr lang="en-IN" smtClean="0"/>
              <a:t>			  Households with computer</a:t>
            </a:r>
          </a:p>
          <a:p>
            <a:pPr marL="0" indent="0">
              <a:buNone/>
            </a:pPr>
            <a:r>
              <a:rPr lang="en-IN"/>
              <a:t>	</a:t>
            </a:r>
            <a:r>
              <a:rPr lang="en-IN" smtClean="0"/>
              <a:t>			  Households with internet</a:t>
            </a:r>
          </a:p>
          <a:p>
            <a:pPr marL="0" indent="0">
              <a:buNone/>
            </a:pPr>
            <a:r>
              <a:rPr lang="en-IN"/>
              <a:t>	</a:t>
            </a:r>
            <a:r>
              <a:rPr lang="en-IN" smtClean="0"/>
              <a:t>			  Households with telephone_mobile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4653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smtClean="0">
                <a:latin typeface="Arial Black" panose="020B0A04020102020204" pitchFamily="34" charset="0"/>
              </a:rPr>
              <a:t>Prediction</a:t>
            </a:r>
            <a:endParaRPr lang="en-IN" b="1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smtClean="0"/>
              <a:t>Predicted values:</a:t>
            </a:r>
          </a:p>
          <a:p>
            <a:pPr marL="0" indent="0">
              <a:buNone/>
            </a:pPr>
            <a:endParaRPr lang="en-IN" smtClean="0"/>
          </a:p>
          <a:p>
            <a:pPr marL="0" indent="0">
              <a:buNone/>
            </a:pPr>
            <a:endParaRPr lang="en-IN"/>
          </a:p>
          <a:p>
            <a:pPr marL="0" indent="0">
              <a:buNone/>
            </a:pPr>
            <a:endParaRPr lang="en-IN" smtClean="0"/>
          </a:p>
          <a:p>
            <a:pPr marL="0" indent="0">
              <a:buNone/>
            </a:pPr>
            <a:r>
              <a:rPr lang="en-IN" b="1" smtClean="0"/>
              <a:t>Original values:</a:t>
            </a:r>
          </a:p>
          <a:p>
            <a:pPr marL="0" indent="0">
              <a:buNone/>
            </a:pPr>
            <a:endParaRPr lang="en-IN" b="1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9172" y="2404841"/>
            <a:ext cx="5638800" cy="9715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9172" y="4746387"/>
            <a:ext cx="563880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573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pPr algn="ctr"/>
            <a:r>
              <a:rPr lang="en-IN" smtClean="0">
                <a:latin typeface="Arial Black" panose="020B0A04020102020204" pitchFamily="34" charset="0"/>
              </a:rPr>
              <a:t>LASSO REGRESSION</a:t>
            </a:r>
            <a:endParaRPr lang="en-IN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mtClean="0"/>
              <a:t> </a:t>
            </a:r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171" y="1193534"/>
            <a:ext cx="5957657" cy="5462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758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mtClean="0">
                <a:latin typeface="Arial Black" panose="020B0A04020102020204" pitchFamily="34" charset="0"/>
              </a:rPr>
              <a:t>Model Evaluation</a:t>
            </a:r>
            <a:endParaRPr lang="en-IN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smtClean="0"/>
              <a:t>Mean Squared Error:</a:t>
            </a:r>
          </a:p>
          <a:p>
            <a:pPr marL="0" indent="0">
              <a:buNone/>
            </a:pPr>
            <a:endParaRPr lang="en-IN" b="1"/>
          </a:p>
          <a:p>
            <a:pPr marL="0" indent="0">
              <a:buNone/>
            </a:pPr>
            <a:endParaRPr lang="en-IN" b="1" smtClean="0"/>
          </a:p>
          <a:p>
            <a:pPr marL="0" indent="0">
              <a:buNone/>
            </a:pPr>
            <a:endParaRPr lang="en-IN" b="1"/>
          </a:p>
          <a:p>
            <a:pPr marL="0" indent="0">
              <a:buNone/>
            </a:pPr>
            <a:r>
              <a:rPr lang="en-IN" b="1" smtClean="0"/>
              <a:t>Mean Absolute Error:</a:t>
            </a:r>
          </a:p>
          <a:p>
            <a:pPr marL="0" indent="0">
              <a:buNone/>
            </a:pPr>
            <a:endParaRPr lang="en-IN" smtClean="0"/>
          </a:p>
          <a:p>
            <a:pPr marL="0" indent="0">
              <a:buNone/>
            </a:pPr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3866" y="2486826"/>
            <a:ext cx="4542377" cy="7661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3786" y="4990967"/>
            <a:ext cx="5760555" cy="56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412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200" b="1" smtClean="0">
                <a:latin typeface="Arial Black" panose="020B0A04020102020204" pitchFamily="34" charset="0"/>
              </a:rPr>
              <a:t>Conclusion and Inferences</a:t>
            </a:r>
            <a:endParaRPr lang="en-IN" sz="3200" b="1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023364" cy="4351338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IN" smtClean="0"/>
              <a:t>People who are rich (categorized by owning a car, computer, mobiles etc.) tend to have high access to education resulting in high literacy rates in that particular district.</a:t>
            </a:r>
          </a:p>
          <a:p>
            <a:pPr marL="514350" indent="-514350">
              <a:buAutoNum type="arabicPeriod"/>
            </a:pPr>
            <a:r>
              <a:rPr lang="en-IN" smtClean="0"/>
              <a:t>Districts having high male population tend to have literacy rates.</a:t>
            </a:r>
          </a:p>
          <a:p>
            <a:pPr marL="514350" indent="-514350">
              <a:buAutoNum type="arabicPeriod"/>
            </a:pPr>
            <a:r>
              <a:rPr lang="en-IN" smtClean="0"/>
              <a:t>Districts having high permanent house-holds have high literacy rates.</a:t>
            </a:r>
          </a:p>
          <a:p>
            <a:pPr marL="514350" indent="-514350">
              <a:buAutoNum type="arabicPeriod"/>
            </a:pPr>
            <a:r>
              <a:rPr lang="en-IN" smtClean="0"/>
              <a:t>Districts with high youth population (20-40) have marginally higher literacy rates.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9548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200" smtClean="0">
                <a:latin typeface="Arial Black" panose="020B0A04020102020204" pitchFamily="34" charset="0"/>
              </a:rPr>
              <a:t>Project Roles</a:t>
            </a:r>
            <a:endParaRPr lang="en-IN" sz="320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70007"/>
            <a:ext cx="10707168" cy="4351338"/>
          </a:xfrm>
        </p:spPr>
        <p:txBody>
          <a:bodyPr/>
          <a:lstStyle/>
          <a:p>
            <a:pPr marL="0" indent="0">
              <a:buNone/>
            </a:pPr>
            <a:r>
              <a:rPr lang="en-IN" smtClean="0"/>
              <a:t> CHETHAN M 		– 	MODEL BUILDING</a:t>
            </a:r>
          </a:p>
          <a:p>
            <a:pPr marL="0" indent="0">
              <a:buNone/>
            </a:pPr>
            <a:r>
              <a:rPr lang="en-IN" smtClean="0"/>
              <a:t> ANIRUDH R 			– 	MODEL EVALUATION &amp; INTERPRETATION</a:t>
            </a:r>
            <a:endParaRPr lang="en-IN"/>
          </a:p>
          <a:p>
            <a:pPr marL="0" indent="0">
              <a:buNone/>
            </a:pPr>
            <a:r>
              <a:rPr lang="en-IN" smtClean="0"/>
              <a:t> S SREE KAUSTUB 		– 	EDA + DATA-PREPROCESSING</a:t>
            </a:r>
          </a:p>
          <a:p>
            <a:pPr marL="0" indent="0">
              <a:buNone/>
            </a:pPr>
            <a:r>
              <a:rPr lang="en-IN" smtClean="0"/>
              <a:t> G CHARAN REDDY 	– 	DATSETS COLLECTION AND RESEARCH 					PAPERS COLLECTION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5850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202</Words>
  <Application>Microsoft Office PowerPoint</Application>
  <PresentationFormat>Widescreen</PresentationFormat>
  <Paragraphs>64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Arial Black</vt:lpstr>
      <vt:lpstr>Calibri</vt:lpstr>
      <vt:lpstr>Calibri Light</vt:lpstr>
      <vt:lpstr>Office Theme</vt:lpstr>
      <vt:lpstr>DATA ANALYTICS PROJECT  India Literacy Analysis Using population data</vt:lpstr>
      <vt:lpstr>Dataset : India Census 2011 (Latest census) https://www.kaggle.com/danofer/india-census</vt:lpstr>
      <vt:lpstr> </vt:lpstr>
      <vt:lpstr>Model Building</vt:lpstr>
      <vt:lpstr>Prediction</vt:lpstr>
      <vt:lpstr>LASSO REGRESSION</vt:lpstr>
      <vt:lpstr>Model Evaluation</vt:lpstr>
      <vt:lpstr>Conclusion and Inferences</vt:lpstr>
      <vt:lpstr>Project Roles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ANALYTICS PROJECT</dc:title>
  <dc:creator>Chethan M Naidu</dc:creator>
  <cp:lastModifiedBy>Chethan M Naidu</cp:lastModifiedBy>
  <cp:revision>23</cp:revision>
  <dcterms:created xsi:type="dcterms:W3CDTF">2020-11-29T13:34:48Z</dcterms:created>
  <dcterms:modified xsi:type="dcterms:W3CDTF">2020-11-29T16:38:28Z</dcterms:modified>
</cp:coreProperties>
</file>