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8" r:id="rId4"/>
  </p:sldMasterIdLst>
  <p:notesMasterIdLst>
    <p:notesMasterId r:id="rId22"/>
  </p:notesMasterIdLst>
  <p:handoutMasterIdLst>
    <p:handoutMasterId r:id="rId23"/>
  </p:handoutMasterIdLst>
  <p:sldIdLst>
    <p:sldId id="256" r:id="rId5"/>
    <p:sldId id="279" r:id="rId6"/>
    <p:sldId id="268" r:id="rId7"/>
    <p:sldId id="284" r:id="rId8"/>
    <p:sldId id="281" r:id="rId9"/>
    <p:sldId id="275" r:id="rId10"/>
    <p:sldId id="276" r:id="rId11"/>
    <p:sldId id="277" r:id="rId12"/>
    <p:sldId id="278" r:id="rId13"/>
    <p:sldId id="280" r:id="rId14"/>
    <p:sldId id="282" r:id="rId15"/>
    <p:sldId id="283" r:id="rId16"/>
    <p:sldId id="271" r:id="rId17"/>
    <p:sldId id="272" r:id="rId18"/>
    <p:sldId id="273" r:id="rId19"/>
    <p:sldId id="274"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89" d="100"/>
          <a:sy n="89" d="100"/>
        </p:scale>
        <p:origin x="432" y="5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5/20/2020</a:t>
            </a:fld>
            <a:endParaRPr lang="en-US"/>
          </a:p>
        </p:txBody>
      </p:sp>
      <p:sp>
        <p:nvSpPr>
          <p:cNvPr id="4" name="Footer Placeholder 3">
            <a:extLst>
              <a:ext uri="{FF2B5EF4-FFF2-40B4-BE49-F238E27FC236}">
                <a16:creationId xmlns:a16="http://schemas.microsoft.com/office/drawing/2014/main" xmlns=""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5/20/2020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13416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273604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183686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613276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768316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528028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2043395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ECF21A4-E71B-4D3A-AF45-E989C23A7BB1}" type="datetimeFigureOut">
              <a:rPr lang="en-US" smtClean="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170533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CF21A4-E71B-4D3A-AF45-E989C23A7BB1}" type="datetimeFigureOut">
              <a:rPr lang="en-US" smtClean="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93171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CF21A4-E71B-4D3A-AF45-E989C23A7BB1}" type="datetimeFigureOut">
              <a:rPr lang="en-US" smtClean="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47836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CF21A4-E71B-4D3A-AF45-E989C23A7BB1}" type="datetimeFigureOut">
              <a:rPr lang="en-US" smtClean="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211624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828390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ECF21A4-E71B-4D3A-AF45-E989C23A7BB1}" type="datetimeFigureOut">
              <a:rPr lang="en-US" smtClean="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566545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ECF21A4-E71B-4D3A-AF45-E989C23A7BB1}" type="datetimeFigureOut">
              <a:rPr lang="en-US" smtClean="0"/>
              <a:t>5/20/2020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911615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ECF21A4-E71B-4D3A-AF45-E989C23A7BB1}" type="datetimeFigureOut">
              <a:rPr lang="en-US" smtClean="0"/>
              <a:t>5/20/2020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5290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21A4-E71B-4D3A-AF45-E989C23A7BB1}" type="datetimeFigureOut">
              <a:rPr lang="en-US" smtClean="0"/>
              <a:t>5/20/2020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54835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707598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5777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5/20/2020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6620276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8.svg"/><Relationship Id="rId7" Type="http://schemas.openxmlformats.org/officeDocument/2006/relationships/image" Target="../media/image2.svg"/><Relationship Id="rId12"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11" Type="http://schemas.openxmlformats.org/officeDocument/2006/relationships/image" Target="../media/image6.svg"/><Relationship Id="rId10" Type="http://schemas.openxmlformats.org/officeDocument/2006/relationships/image" Target="../media/image3.png"/><Relationship Id="rId9"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2.svg"/><Relationship Id="rId3" Type="http://schemas.openxmlformats.org/officeDocument/2006/relationships/notesSlide" Target="../notesSlides/notesSlide9.xml"/><Relationship Id="rId7" Type="http://schemas.openxmlformats.org/officeDocument/2006/relationships/image" Target="../media/image8.svg"/><Relationship Id="rId12"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11" Type="http://schemas.openxmlformats.org/officeDocument/2006/relationships/image" Target="../media/image6.svg"/><Relationship Id="rId10"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image" Target="../media/image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654294" y="4522156"/>
            <a:ext cx="6472329" cy="1363215"/>
          </a:xfrm>
        </p:spPr>
        <p:txBody>
          <a:bodyPr anchor="t">
            <a:normAutofit fontScale="90000"/>
          </a:bodyPr>
          <a:lstStyle/>
          <a:p>
            <a:pPr algn="l"/>
            <a:r>
              <a:rPr lang="en-US" sz="4400" dirty="0" smtClean="0">
                <a:latin typeface="Franklin Gothic Book" panose="020B0503020102020204" pitchFamily="34" charset="0"/>
                <a:cs typeface="Segoe UI" panose="020B0502040204020203" pitchFamily="34" charset="0"/>
              </a:rPr>
              <a:t>MINI PROJECT </a:t>
            </a:r>
            <a:br>
              <a:rPr lang="en-US" sz="4400" dirty="0" smtClean="0">
                <a:latin typeface="Franklin Gothic Book" panose="020B0503020102020204" pitchFamily="34" charset="0"/>
                <a:cs typeface="Segoe UI" panose="020B0502040204020203" pitchFamily="34" charset="0"/>
              </a:rPr>
            </a:br>
            <a:r>
              <a:rPr lang="en-US" sz="3200" dirty="0">
                <a:latin typeface="Franklin Gothic Book" panose="020B0503020102020204" pitchFamily="34" charset="0"/>
                <a:cs typeface="Segoe UI" panose="020B0502040204020203" pitchFamily="34" charset="0"/>
              </a:rPr>
              <a:t>	</a:t>
            </a:r>
            <a:r>
              <a:rPr lang="en-US" sz="3200" dirty="0" smtClean="0">
                <a:latin typeface="Franklin Gothic Book" panose="020B0503020102020204" pitchFamily="34" charset="0"/>
                <a:cs typeface="Segoe UI" panose="020B0502040204020203" pitchFamily="34" charset="0"/>
              </a:rPr>
              <a:t>Chethan M – PES2201800331</a:t>
            </a:r>
            <a:br>
              <a:rPr lang="en-US" sz="3200" dirty="0" smtClean="0">
                <a:latin typeface="Franklin Gothic Book" panose="020B0503020102020204" pitchFamily="34" charset="0"/>
                <a:cs typeface="Segoe UI" panose="020B0502040204020203" pitchFamily="34" charset="0"/>
              </a:rPr>
            </a:br>
            <a:r>
              <a:rPr lang="en-US" sz="3200" dirty="0">
                <a:latin typeface="Franklin Gothic Book" panose="020B0503020102020204" pitchFamily="34" charset="0"/>
                <a:cs typeface="Segoe UI" panose="020B0502040204020203" pitchFamily="34" charset="0"/>
              </a:rPr>
              <a:t>	</a:t>
            </a:r>
            <a:r>
              <a:rPr lang="en-US" sz="3200" dirty="0" err="1" smtClean="0">
                <a:latin typeface="Franklin Gothic Book" panose="020B0503020102020204" pitchFamily="34" charset="0"/>
                <a:cs typeface="Segoe UI" panose="020B0502040204020203" pitchFamily="34" charset="0"/>
              </a:rPr>
              <a:t>Anirudh</a:t>
            </a:r>
            <a:r>
              <a:rPr lang="en-US" sz="3200" dirty="0" smtClean="0">
                <a:latin typeface="Franklin Gothic Book" panose="020B0503020102020204" pitchFamily="34" charset="0"/>
                <a:cs typeface="Segoe UI" panose="020B0502040204020203" pitchFamily="34" charset="0"/>
              </a:rPr>
              <a:t> R – PES2201800061</a:t>
            </a:r>
            <a:br>
              <a:rPr lang="en-US" sz="3200" dirty="0" smtClean="0">
                <a:latin typeface="Franklin Gothic Book" panose="020B0503020102020204" pitchFamily="34" charset="0"/>
                <a:cs typeface="Segoe UI" panose="020B0502040204020203" pitchFamily="34" charset="0"/>
              </a:rPr>
            </a:br>
            <a:r>
              <a:rPr lang="en-US" sz="3200" dirty="0">
                <a:latin typeface="Franklin Gothic Book" panose="020B0503020102020204" pitchFamily="34" charset="0"/>
                <a:cs typeface="Segoe UI" panose="020B0502040204020203" pitchFamily="34" charset="0"/>
              </a:rPr>
              <a:t>	</a:t>
            </a:r>
            <a:r>
              <a:rPr lang="en-US" sz="3200" dirty="0" err="1" smtClean="0">
                <a:latin typeface="Franklin Gothic Book" panose="020B0503020102020204" pitchFamily="34" charset="0"/>
                <a:cs typeface="Segoe UI" panose="020B0502040204020203" pitchFamily="34" charset="0"/>
              </a:rPr>
              <a:t>Charan</a:t>
            </a:r>
            <a:r>
              <a:rPr lang="en-US" sz="3200" dirty="0" smtClean="0">
                <a:latin typeface="Franklin Gothic Book" panose="020B0503020102020204" pitchFamily="34" charset="0"/>
                <a:cs typeface="Segoe UI" panose="020B0502040204020203" pitchFamily="34" charset="0"/>
              </a:rPr>
              <a:t> Reddy – PES2201800483</a:t>
            </a:r>
            <a:endParaRPr lang="en-US" sz="4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smtClean="0">
                <a:latin typeface="Franklin Gothic Book" panose="020B0503020102020204" pitchFamily="34" charset="0"/>
              </a:rPr>
              <a:t>LINEAR ALGEBRA</a:t>
            </a:r>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8062"/>
    </mc:Choice>
    <mc:Fallback xmlns="">
      <p:transition spd="slow" advTm="8062"/>
    </mc:Fallback>
  </mc:AlternateContent>
  <p:timing>
    <p:tnLst>
      <p:par>
        <p:cTn id="1" dur="indefinite" restart="never" nodeType="tmRoot"/>
      </p:par>
    </p:tnLst>
  </p:timing>
  <p:extLst mod="1">
    <p:ext uri="{E180D4A7-C9FB-4DFB-919C-405C955672EB}">
      <p14:showEvtLst xmlns:p14="http://schemas.microsoft.com/office/powerpoint/2010/main">
        <p14:playEvt time="0" objId="4"/>
        <p14:stopEvt time="8045"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519112" y="188007"/>
            <a:ext cx="11153775" cy="6246976"/>
          </a:xfrm>
          <a:prstGeom prst="rect">
            <a:avLst/>
          </a:prstGeom>
        </p:spPr>
      </p:pic>
    </p:spTree>
    <p:extLst>
      <p:ext uri="{BB962C8B-B14F-4D97-AF65-F5344CB8AC3E}">
        <p14:creationId xmlns:p14="http://schemas.microsoft.com/office/powerpoint/2010/main" val="155700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640081"/>
          </a:xfrm>
        </p:spPr>
      </p:pic>
    </p:spTree>
    <p:extLst>
      <p:ext uri="{BB962C8B-B14F-4D97-AF65-F5344CB8AC3E}">
        <p14:creationId xmlns:p14="http://schemas.microsoft.com/office/powerpoint/2010/main" val="1695850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332239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C824B-4279-4D47-92DD-71F5353FAA23}"/>
              </a:ext>
            </a:extLst>
          </p:cNvPr>
          <p:cNvSpPr>
            <a:spLocks noGrp="1"/>
          </p:cNvSpPr>
          <p:nvPr>
            <p:ph type="title"/>
          </p:nvPr>
        </p:nvSpPr>
        <p:spPr>
          <a:xfrm>
            <a:off x="283308" y="169573"/>
            <a:ext cx="10515600" cy="1325563"/>
          </a:xfrm>
        </p:spPr>
        <p:txBody>
          <a:bodyPr/>
          <a:lstStyle/>
          <a:p>
            <a:r>
              <a:rPr lang="en-US" b="1" u="sng" dirty="0" smtClean="0">
                <a:latin typeface="Franklin Gothic Book" panose="020B0503020102020204" pitchFamily="34" charset="0"/>
                <a:cs typeface="Segoe UI" panose="020B0502040204020203" pitchFamily="34" charset="0"/>
              </a:rPr>
              <a:t>Procedure</a:t>
            </a:r>
            <a:endParaRPr lang="en-US" b="1" u="sng" dirty="0">
              <a:latin typeface="Franklin Gothic Book" panose="020B0503020102020204" pitchFamily="34" charset="0"/>
              <a:cs typeface="Segoe UI" panose="020B0502040204020203" pitchFamily="34" charset="0"/>
            </a:endParaRPr>
          </a:p>
        </p:txBody>
      </p:sp>
      <p:pic>
        <p:nvPicPr>
          <p:cNvPr id="11" name="Picture 10"/>
          <p:cNvPicPr>
            <a:picLocks noChangeAspect="1"/>
          </p:cNvPicPr>
          <p:nvPr/>
        </p:nvPicPr>
        <p:blipFill>
          <a:blip r:embed="rId3"/>
          <a:stretch>
            <a:fillRect/>
          </a:stretch>
        </p:blipFill>
        <p:spPr>
          <a:xfrm>
            <a:off x="66675" y="1266959"/>
            <a:ext cx="12125325" cy="2373550"/>
          </a:xfrm>
          <a:prstGeom prst="rect">
            <a:avLst/>
          </a:prstGeom>
        </p:spPr>
      </p:pic>
      <p:pic>
        <p:nvPicPr>
          <p:cNvPr id="12" name="Picture 11"/>
          <p:cNvPicPr>
            <a:picLocks noChangeAspect="1"/>
          </p:cNvPicPr>
          <p:nvPr/>
        </p:nvPicPr>
        <p:blipFill>
          <a:blip r:embed="rId4"/>
          <a:stretch>
            <a:fillRect/>
          </a:stretch>
        </p:blipFill>
        <p:spPr>
          <a:xfrm>
            <a:off x="189165" y="3870622"/>
            <a:ext cx="9010650" cy="2381250"/>
          </a:xfrm>
          <a:prstGeom prst="rect">
            <a:avLst/>
          </a:prstGeom>
        </p:spPr>
      </p:pic>
    </p:spTree>
    <p:extLst>
      <p:ext uri="{BB962C8B-B14F-4D97-AF65-F5344CB8AC3E}">
        <p14:creationId xmlns:p14="http://schemas.microsoft.com/office/powerpoint/2010/main" val="3570743234"/>
      </p:ext>
    </p:extLst>
  </p:cSld>
  <p:clrMapOvr>
    <a:masterClrMapping/>
  </p:clrMapOvr>
  <mc:AlternateContent xmlns:mc="http://schemas.openxmlformats.org/markup-compatibility/2006" xmlns:p14="http://schemas.microsoft.com/office/powerpoint/2010/main">
    <mc:Choice Requires="p14">
      <p:transition spd="slow" p14:dur="2000" advTm="34877"/>
    </mc:Choice>
    <mc:Fallback xmlns="">
      <p:transition spd="slow" advTm="34877"/>
    </mc:Fallback>
  </mc:AlternateContent>
  <p:timing>
    <p:tnLst>
      <p:par>
        <p:cTn id="1" dur="indefinite" restart="never" nodeType="tmRoot"/>
      </p:par>
    </p:tnLst>
  </p:timing>
  <p:extLst mod="1">
    <p:ext uri="{E180D4A7-C9FB-4DFB-919C-405C955672EB}">
      <p14:showEvtLst xmlns:p14="http://schemas.microsoft.com/office/powerpoint/2010/main">
        <p14:playEvt time="0" objId="4"/>
        <p14:stopEvt time="33021" objId="4"/>
      </p14:showEvt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C824B-4279-4D47-92DD-71F5353FAA23}"/>
              </a:ext>
            </a:extLst>
          </p:cNvPr>
          <p:cNvSpPr>
            <a:spLocks noGrp="1"/>
          </p:cNvSpPr>
          <p:nvPr>
            <p:ph type="title"/>
          </p:nvPr>
        </p:nvSpPr>
        <p:spPr>
          <a:xfrm>
            <a:off x="283308" y="169573"/>
            <a:ext cx="10515600" cy="1325563"/>
          </a:xfrm>
        </p:spPr>
        <p:txBody>
          <a:bodyPr/>
          <a:lstStyle/>
          <a:p>
            <a:r>
              <a:rPr lang="en-US" b="1" u="sng" dirty="0" smtClean="0">
                <a:latin typeface="Franklin Gothic Book" panose="020B0503020102020204" pitchFamily="34" charset="0"/>
                <a:cs typeface="Segoe UI" panose="020B0502040204020203" pitchFamily="34" charset="0"/>
              </a:rPr>
              <a:t> </a:t>
            </a:r>
            <a:endParaRPr lang="en-US" b="1" u="sng" dirty="0">
              <a:latin typeface="Franklin Gothic Book" panose="020B0503020102020204" pitchFamily="34" charset="0"/>
              <a:cs typeface="Segoe UI" panose="020B0502040204020203" pitchFamily="34" charset="0"/>
            </a:endParaRPr>
          </a:p>
        </p:txBody>
      </p:sp>
      <p:pic>
        <p:nvPicPr>
          <p:cNvPr id="3" name="Picture 2"/>
          <p:cNvPicPr>
            <a:picLocks noChangeAspect="1"/>
          </p:cNvPicPr>
          <p:nvPr/>
        </p:nvPicPr>
        <p:blipFill>
          <a:blip r:embed="rId3"/>
          <a:stretch>
            <a:fillRect/>
          </a:stretch>
        </p:blipFill>
        <p:spPr>
          <a:xfrm>
            <a:off x="129484" y="169573"/>
            <a:ext cx="10304931" cy="1777623"/>
          </a:xfrm>
          <a:prstGeom prst="rect">
            <a:avLst/>
          </a:prstGeom>
        </p:spPr>
      </p:pic>
      <p:pic>
        <p:nvPicPr>
          <p:cNvPr id="4" name="Picture 3"/>
          <p:cNvPicPr>
            <a:picLocks noChangeAspect="1"/>
          </p:cNvPicPr>
          <p:nvPr/>
        </p:nvPicPr>
        <p:blipFill>
          <a:blip r:embed="rId4"/>
          <a:stretch>
            <a:fillRect/>
          </a:stretch>
        </p:blipFill>
        <p:spPr>
          <a:xfrm>
            <a:off x="235466" y="1969293"/>
            <a:ext cx="7096125" cy="1266825"/>
          </a:xfrm>
          <a:prstGeom prst="rect">
            <a:avLst/>
          </a:prstGeom>
        </p:spPr>
      </p:pic>
      <p:pic>
        <p:nvPicPr>
          <p:cNvPr id="6" name="Picture 5"/>
          <p:cNvPicPr>
            <a:picLocks noChangeAspect="1"/>
          </p:cNvPicPr>
          <p:nvPr/>
        </p:nvPicPr>
        <p:blipFill>
          <a:blip r:embed="rId5"/>
          <a:stretch>
            <a:fillRect/>
          </a:stretch>
        </p:blipFill>
        <p:spPr>
          <a:xfrm>
            <a:off x="3005671" y="2931296"/>
            <a:ext cx="5838825" cy="2533650"/>
          </a:xfrm>
          <a:prstGeom prst="rect">
            <a:avLst/>
          </a:prstGeom>
        </p:spPr>
      </p:pic>
      <p:pic>
        <p:nvPicPr>
          <p:cNvPr id="7" name="Picture 6"/>
          <p:cNvPicPr>
            <a:picLocks noChangeAspect="1"/>
          </p:cNvPicPr>
          <p:nvPr/>
        </p:nvPicPr>
        <p:blipFill>
          <a:blip r:embed="rId6"/>
          <a:stretch>
            <a:fillRect/>
          </a:stretch>
        </p:blipFill>
        <p:spPr>
          <a:xfrm>
            <a:off x="235466" y="5605730"/>
            <a:ext cx="11582400" cy="962025"/>
          </a:xfrm>
          <a:prstGeom prst="rect">
            <a:avLst/>
          </a:prstGeom>
        </p:spPr>
      </p:pic>
    </p:spTree>
    <p:extLst>
      <p:ext uri="{BB962C8B-B14F-4D97-AF65-F5344CB8AC3E}">
        <p14:creationId xmlns:p14="http://schemas.microsoft.com/office/powerpoint/2010/main" val="3178624675"/>
      </p:ext>
    </p:extLst>
  </p:cSld>
  <p:clrMapOvr>
    <a:masterClrMapping/>
  </p:clrMapOvr>
  <mc:AlternateContent xmlns:mc="http://schemas.openxmlformats.org/markup-compatibility/2006" xmlns:p14="http://schemas.microsoft.com/office/powerpoint/2010/main">
    <mc:Choice Requires="p14">
      <p:transition spd="slow" p14:dur="2000" advTm="72993"/>
    </mc:Choice>
    <mc:Fallback xmlns="">
      <p:transition spd="slow" advTm="72993"/>
    </mc:Fallback>
  </mc:AlternateContent>
  <p:timing>
    <p:tnLst>
      <p:par>
        <p:cTn id="1" dur="indefinite" restart="never" nodeType="tmRoot"/>
      </p:par>
    </p:tnLst>
  </p:timing>
  <p:extLst mod="1">
    <p:ext uri="{E180D4A7-C9FB-4DFB-919C-405C955672EB}">
      <p14:showEvtLst xmlns:p14="http://schemas.microsoft.com/office/powerpoint/2010/main">
        <p14:playEvt time="0" objId="8"/>
        <p14:stopEvt time="72044" objId="8"/>
      </p14:showEvt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C824B-4279-4D47-92DD-71F5353FAA23}"/>
              </a:ext>
            </a:extLst>
          </p:cNvPr>
          <p:cNvSpPr>
            <a:spLocks noGrp="1"/>
          </p:cNvSpPr>
          <p:nvPr>
            <p:ph type="title"/>
          </p:nvPr>
        </p:nvSpPr>
        <p:spPr>
          <a:xfrm>
            <a:off x="283308" y="169573"/>
            <a:ext cx="10515600" cy="1325563"/>
          </a:xfrm>
        </p:spPr>
        <p:txBody>
          <a:bodyPr/>
          <a:lstStyle/>
          <a:p>
            <a:r>
              <a:rPr lang="en-US" b="1" u="sng" dirty="0" smtClean="0">
                <a:latin typeface="Franklin Gothic Book" panose="020B0503020102020204" pitchFamily="34" charset="0"/>
                <a:cs typeface="Segoe UI" panose="020B0502040204020203" pitchFamily="34" charset="0"/>
              </a:rPr>
              <a:t> </a:t>
            </a:r>
            <a:endParaRPr lang="en-US" b="1" u="sng" dirty="0">
              <a:latin typeface="Franklin Gothic Book" panose="020B0503020102020204" pitchFamily="34" charset="0"/>
              <a:cs typeface="Segoe UI" panose="020B0502040204020203" pitchFamily="34" charset="0"/>
            </a:endParaRPr>
          </a:p>
        </p:txBody>
      </p:sp>
      <p:pic>
        <p:nvPicPr>
          <p:cNvPr id="4" name="Picture 3"/>
          <p:cNvPicPr>
            <a:picLocks noChangeAspect="1"/>
          </p:cNvPicPr>
          <p:nvPr/>
        </p:nvPicPr>
        <p:blipFill>
          <a:blip r:embed="rId3"/>
          <a:stretch>
            <a:fillRect/>
          </a:stretch>
        </p:blipFill>
        <p:spPr>
          <a:xfrm>
            <a:off x="273783" y="2022772"/>
            <a:ext cx="10525125" cy="2419350"/>
          </a:xfrm>
          <a:prstGeom prst="rect">
            <a:avLst/>
          </a:prstGeom>
        </p:spPr>
      </p:pic>
      <p:sp>
        <p:nvSpPr>
          <p:cNvPr id="5" name="TextBox 4"/>
          <p:cNvSpPr txBox="1"/>
          <p:nvPr/>
        </p:nvSpPr>
        <p:spPr>
          <a:xfrm>
            <a:off x="283308" y="452927"/>
            <a:ext cx="7279720" cy="646331"/>
          </a:xfrm>
          <a:prstGeom prst="rect">
            <a:avLst/>
          </a:prstGeom>
          <a:noFill/>
        </p:spPr>
        <p:txBody>
          <a:bodyPr wrap="square" rtlCol="0">
            <a:spAutoFit/>
          </a:bodyPr>
          <a:lstStyle/>
          <a:p>
            <a:r>
              <a:rPr lang="en-US" sz="3600" b="1" u="sng" dirty="0" smtClean="0"/>
              <a:t>RECOGNITION PHASE</a:t>
            </a:r>
            <a:endParaRPr lang="en-IN" sz="3600" b="1" u="sng" dirty="0"/>
          </a:p>
        </p:txBody>
      </p:sp>
    </p:spTree>
    <p:extLst>
      <p:ext uri="{BB962C8B-B14F-4D97-AF65-F5344CB8AC3E}">
        <p14:creationId xmlns:p14="http://schemas.microsoft.com/office/powerpoint/2010/main" val="116179246"/>
      </p:ext>
    </p:extLst>
  </p:cSld>
  <p:clrMapOvr>
    <a:masterClrMapping/>
  </p:clrMapOvr>
  <mc:AlternateContent xmlns:mc="http://schemas.openxmlformats.org/markup-compatibility/2006" xmlns:p14="http://schemas.microsoft.com/office/powerpoint/2010/main">
    <mc:Choice Requires="p14">
      <p:transition spd="slow" p14:dur="2000" advTm="39527"/>
    </mc:Choice>
    <mc:Fallback xmlns="">
      <p:transition spd="slow" advTm="39527"/>
    </mc:Fallback>
  </mc:AlternateContent>
  <p:timing>
    <p:tnLst>
      <p:par>
        <p:cTn id="1" dur="indefinite" restart="never" nodeType="tmRoot"/>
      </p:par>
    </p:tnLst>
  </p:timing>
  <p:extLst mod="1">
    <p:ext uri="{E180D4A7-C9FB-4DFB-919C-405C955672EB}">
      <p14:showEvtLst xmlns:p14="http://schemas.microsoft.com/office/powerpoint/2010/main">
        <p14:playEvt time="0" objId="3"/>
        <p14:stopEvt time="38551" objId="3"/>
      </p14:showEvt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C824B-4279-4D47-92DD-71F5353FAA23}"/>
              </a:ext>
            </a:extLst>
          </p:cNvPr>
          <p:cNvSpPr>
            <a:spLocks noGrp="1"/>
          </p:cNvSpPr>
          <p:nvPr>
            <p:ph type="title"/>
          </p:nvPr>
        </p:nvSpPr>
        <p:spPr>
          <a:xfrm>
            <a:off x="283308" y="169573"/>
            <a:ext cx="10515600" cy="1325563"/>
          </a:xfrm>
        </p:spPr>
        <p:txBody>
          <a:bodyPr/>
          <a:lstStyle/>
          <a:p>
            <a:r>
              <a:rPr lang="en-US" b="1" u="sng" dirty="0" smtClean="0">
                <a:latin typeface="Franklin Gothic Book" panose="020B0503020102020204" pitchFamily="34" charset="0"/>
                <a:cs typeface="Segoe UI" panose="020B0502040204020203" pitchFamily="34" charset="0"/>
              </a:rPr>
              <a:t> </a:t>
            </a:r>
            <a:endParaRPr lang="en-US" b="1" u="sng" dirty="0">
              <a:latin typeface="Franklin Gothic Book" panose="020B0503020102020204" pitchFamily="34" charset="0"/>
              <a:cs typeface="Segoe UI" panose="020B0502040204020203" pitchFamily="34" charset="0"/>
            </a:endParaRPr>
          </a:p>
        </p:txBody>
      </p:sp>
      <p:pic>
        <p:nvPicPr>
          <p:cNvPr id="4" name="Picture 3"/>
          <p:cNvPicPr>
            <a:picLocks noChangeAspect="1"/>
          </p:cNvPicPr>
          <p:nvPr/>
        </p:nvPicPr>
        <p:blipFill>
          <a:blip r:embed="rId3"/>
          <a:stretch>
            <a:fillRect/>
          </a:stretch>
        </p:blipFill>
        <p:spPr>
          <a:xfrm>
            <a:off x="1773970" y="642225"/>
            <a:ext cx="7534275" cy="5419725"/>
          </a:xfrm>
          <a:prstGeom prst="rect">
            <a:avLst/>
          </a:prstGeom>
        </p:spPr>
      </p:pic>
      <p:sp>
        <p:nvSpPr>
          <p:cNvPr id="5" name="Down Arrow 4"/>
          <p:cNvSpPr/>
          <p:nvPr/>
        </p:nvSpPr>
        <p:spPr>
          <a:xfrm>
            <a:off x="5153114" y="2144994"/>
            <a:ext cx="538385" cy="2991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own Arrow 5"/>
          <p:cNvSpPr/>
          <p:nvPr/>
        </p:nvSpPr>
        <p:spPr>
          <a:xfrm>
            <a:off x="5153114" y="4040736"/>
            <a:ext cx="538385" cy="2991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29803853"/>
      </p:ext>
    </p:extLst>
  </p:cSld>
  <p:clrMapOvr>
    <a:masterClrMapping/>
  </p:clrMapOvr>
  <mc:AlternateContent xmlns:mc="http://schemas.openxmlformats.org/markup-compatibility/2006" xmlns:p14="http://schemas.microsoft.com/office/powerpoint/2010/main">
    <mc:Choice Requires="p14">
      <p:transition spd="slow" p14:dur="2000" advTm="38583"/>
    </mc:Choice>
    <mc:Fallback xmlns="">
      <p:transition spd="slow" advTm="38583"/>
    </mc:Fallback>
  </mc:AlternateContent>
  <p:timing>
    <p:tnLst>
      <p:par>
        <p:cTn id="1" dur="indefinite" restart="never" nodeType="tmRoot"/>
      </p:par>
    </p:tnLst>
  </p:timing>
  <p:extLst mod="1">
    <p:ext uri="{E180D4A7-C9FB-4DFB-919C-405C955672EB}">
      <p14:showEvtLst xmlns:p14="http://schemas.microsoft.com/office/powerpoint/2010/main">
        <p14:playEvt time="0" objId="3"/>
        <p14:stopEvt time="38566" objId="3"/>
      </p14:showEvtLst>
    </p:ext>
  </p:extLs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xmlns="" id="{DFDA47BC-3069-47F5-8257-24B3B1F76A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xmlns="" id="{942B920A-73AD-402A-8EEF-B88E1A9398B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xmlns="" id="{00C9EB70-BC82-414A-BF8D-AD7FC672761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xmlns="" id="{7AE95D8F-9825-4222-8846-E3461598CC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527538" y="4756638"/>
            <a:ext cx="11139854" cy="930447"/>
          </a:xfrm>
        </p:spPr>
        <p:txBody>
          <a:bodyPr>
            <a:normAutofit/>
          </a:bodyPr>
          <a:lstStyle/>
          <a:p>
            <a:r>
              <a:rPr lang="en-US" sz="5400" dirty="0" smtClean="0">
                <a:solidFill>
                  <a:srgbClr val="FFFFFF"/>
                </a:solidFill>
                <a:latin typeface="Franklin Gothic Book" panose="020B0503020102020204" pitchFamily="34" charset="0"/>
                <a:cs typeface="Segoe UI" panose="020B0502040204020203" pitchFamily="34" charset="0"/>
              </a:rPr>
              <a:t>THANK YOU !</a:t>
            </a:r>
            <a:endParaRPr lang="en-US" sz="5400" dirty="0">
              <a:solidFill>
                <a:srgbClr val="FFFFFF"/>
              </a:solidFill>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smtClean="0">
                <a:solidFill>
                  <a:srgbClr val="E7E6E6"/>
                </a:solidFill>
                <a:latin typeface="Segoe UI" panose="020B0502040204020203" pitchFamily="34" charset="0"/>
                <a:cs typeface="Segoe UI" panose="020B0502040204020203" pitchFamily="34" charset="0"/>
              </a:rPr>
              <a:t> </a:t>
            </a:r>
            <a:endParaRPr lang="en-US" sz="2000" dirty="0">
              <a:solidFill>
                <a:srgbClr val="E7E6E6"/>
              </a:solidFill>
              <a:latin typeface="Segoe UI" panose="020B0502040204020203" pitchFamily="34" charset="0"/>
              <a:cs typeface="Segoe UI" panose="020B0502040204020203" pitchFamily="34" charset="0"/>
            </a:endParaRPr>
          </a:p>
        </p:txBody>
      </p:sp>
      <p:cxnSp>
        <p:nvCxnSpPr>
          <p:cNvPr id="24" name="Straight Connector 23">
            <a:extLst>
              <a:ext uri="{FF2B5EF4-FFF2-40B4-BE49-F238E27FC236}">
                <a16:creationId xmlns:a16="http://schemas.microsoft.com/office/drawing/2014/main" xmlns="" id="{3217665F-0036-444A-8D4A-33AF36A36A4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72968877"/>
      </p:ext>
    </p:extLst>
  </p:cSld>
  <p:clrMapOvr>
    <a:masterClrMapping/>
  </p:clrMapOvr>
  <mc:AlternateContent xmlns:mc="http://schemas.openxmlformats.org/markup-compatibility/2006" xmlns:p14="http://schemas.microsoft.com/office/powerpoint/2010/main">
    <mc:Choice Requires="p14">
      <p:transition spd="slow" p14:dur="2000" advTm="4708"/>
    </mc:Choice>
    <mc:Fallback xmlns="">
      <p:transition spd="slow" advTm="47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solidFill>
                  <a:srgbClr val="FF0000"/>
                </a:solidFill>
                <a:latin typeface="Arial Black" panose="020B0A04020102020204" pitchFamily="34" charset="0"/>
              </a:rPr>
              <a:t>TOPIC</a:t>
            </a:r>
            <a:r>
              <a:rPr lang="en-US" sz="4000" dirty="0" smtClean="0">
                <a:solidFill>
                  <a:srgbClr val="FF0000"/>
                </a:solidFill>
                <a:latin typeface="Arial Black" panose="020B0A04020102020204" pitchFamily="34" charset="0"/>
              </a:rPr>
              <a:t>:</a:t>
            </a:r>
            <a:endParaRPr lang="en-IN" sz="4000" dirty="0">
              <a:solidFill>
                <a:srgbClr val="FF0000"/>
              </a:solidFill>
              <a:latin typeface="Arial Black" panose="020B0A04020102020204" pitchFamily="34" charset="0"/>
            </a:endParaRPr>
          </a:p>
        </p:txBody>
      </p:sp>
      <p:sp>
        <p:nvSpPr>
          <p:cNvPr id="3" name="Content Placeholder 2"/>
          <p:cNvSpPr>
            <a:spLocks noGrp="1"/>
          </p:cNvSpPr>
          <p:nvPr>
            <p:ph idx="1"/>
          </p:nvPr>
        </p:nvSpPr>
        <p:spPr/>
        <p:txBody>
          <a:bodyPr>
            <a:normAutofit/>
          </a:bodyPr>
          <a:lstStyle/>
          <a:p>
            <a:pPr marL="0" indent="0">
              <a:buNone/>
            </a:pPr>
            <a:r>
              <a:rPr lang="en-US" sz="7200" dirty="0" smtClean="0">
                <a:solidFill>
                  <a:srgbClr val="0070C0"/>
                </a:solidFill>
                <a:latin typeface="Bodoni MT Black" panose="02070A03080606020203" pitchFamily="18" charset="0"/>
              </a:rPr>
              <a:t>FACE RECOGNITION USING PRINCIPAL COMPONENT ANALYSIS</a:t>
            </a:r>
            <a:endParaRPr lang="en-IN" sz="7200" dirty="0">
              <a:solidFill>
                <a:srgbClr val="0070C0"/>
              </a:solidFill>
              <a:latin typeface="Bodoni MT Black" panose="02070A03080606020203" pitchFamily="18" charset="0"/>
            </a:endParaRPr>
          </a:p>
        </p:txBody>
      </p:sp>
    </p:spTree>
    <p:extLst>
      <p:ext uri="{BB962C8B-B14F-4D97-AF65-F5344CB8AC3E}">
        <p14:creationId xmlns:p14="http://schemas.microsoft.com/office/powerpoint/2010/main" val="2895948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C824B-4279-4D47-92DD-71F5353FAA23}"/>
              </a:ext>
            </a:extLst>
          </p:cNvPr>
          <p:cNvSpPr>
            <a:spLocks noGrp="1"/>
          </p:cNvSpPr>
          <p:nvPr>
            <p:ph type="title"/>
          </p:nvPr>
        </p:nvSpPr>
        <p:spPr>
          <a:xfrm>
            <a:off x="283308" y="169573"/>
            <a:ext cx="10515600" cy="1325563"/>
          </a:xfrm>
        </p:spPr>
        <p:txBody>
          <a:bodyPr/>
          <a:lstStyle/>
          <a:p>
            <a:pPr algn="ctr"/>
            <a:r>
              <a:rPr lang="en-US" b="1" dirty="0" smtClean="0">
                <a:solidFill>
                  <a:srgbClr val="FF0000"/>
                </a:solidFill>
                <a:latin typeface="Cooper Black" panose="0208090404030B020404" pitchFamily="18" charset="0"/>
                <a:cs typeface="Segoe UI" panose="020B0502040204020203" pitchFamily="34" charset="0"/>
              </a:rPr>
              <a:t>CONCEPTS USED </a:t>
            </a:r>
            <a:endParaRPr lang="en-US" b="1" dirty="0">
              <a:solidFill>
                <a:srgbClr val="FF0000"/>
              </a:solidFill>
              <a:latin typeface="Cooper Black" panose="0208090404030B020404" pitchFamily="18" charset="0"/>
              <a:cs typeface="Segoe UI" panose="020B0502040204020203" pitchFamily="34" charset="0"/>
            </a:endParaRPr>
          </a:p>
        </p:txBody>
      </p:sp>
      <p:sp>
        <p:nvSpPr>
          <p:cNvPr id="8" name="Oval 7">
            <a:extLst>
              <a:ext uri="{FF2B5EF4-FFF2-40B4-BE49-F238E27FC236}">
                <a16:creationId xmlns:a16="http://schemas.microsoft.com/office/drawing/2014/main" xmlns="" id="{E5585411-DE61-42EC-8DAB-BA853F129791}"/>
              </a:ext>
            </a:extLst>
          </p:cNvPr>
          <p:cNvSpPr/>
          <p:nvPr/>
        </p:nvSpPr>
        <p:spPr>
          <a:xfrm>
            <a:off x="346241" y="2422177"/>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xmlns="" id="{6D1E12A6-FA7A-477F-8C87-308C5B84B139}"/>
              </a:ext>
            </a:extLst>
          </p:cNvPr>
          <p:cNvSpPr/>
          <p:nvPr/>
        </p:nvSpPr>
        <p:spPr>
          <a:xfrm>
            <a:off x="346241" y="4479128"/>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
        <p:nvSpPr>
          <p:cNvPr id="3" name="TextBox 2"/>
          <p:cNvSpPr txBox="1"/>
          <p:nvPr/>
        </p:nvSpPr>
        <p:spPr>
          <a:xfrm>
            <a:off x="1083141" y="2436683"/>
            <a:ext cx="5343182" cy="1938992"/>
          </a:xfrm>
          <a:prstGeom prst="rect">
            <a:avLst/>
          </a:prstGeom>
          <a:noFill/>
        </p:spPr>
        <p:txBody>
          <a:bodyPr wrap="square" rtlCol="0">
            <a:spAutoFit/>
          </a:bodyPr>
          <a:lstStyle/>
          <a:p>
            <a:r>
              <a:rPr lang="en-US" sz="3600" b="1" dirty="0" smtClean="0">
                <a:solidFill>
                  <a:srgbClr val="FF0000"/>
                </a:solidFill>
                <a:latin typeface="Bodoni MT Black" panose="02070A03080606020203" pitchFamily="18" charset="0"/>
              </a:rPr>
              <a:t>Principal Component Analysis [PCA]</a:t>
            </a:r>
          </a:p>
          <a:p>
            <a:r>
              <a:rPr lang="en-US" sz="2400" b="1" dirty="0"/>
              <a:t>	</a:t>
            </a:r>
            <a:endParaRPr lang="en-US" sz="2400" b="1" dirty="0" smtClean="0"/>
          </a:p>
          <a:p>
            <a:pPr algn="r"/>
            <a:r>
              <a:rPr lang="en-US" sz="2400" b="1" dirty="0"/>
              <a:t>	</a:t>
            </a:r>
            <a:endParaRPr lang="en-IN" sz="2400" b="1" dirty="0"/>
          </a:p>
        </p:txBody>
      </p:sp>
      <p:sp>
        <p:nvSpPr>
          <p:cNvPr id="10" name="TextBox 9"/>
          <p:cNvSpPr txBox="1"/>
          <p:nvPr/>
        </p:nvSpPr>
        <p:spPr>
          <a:xfrm>
            <a:off x="1083141" y="4556040"/>
            <a:ext cx="4737253" cy="1384995"/>
          </a:xfrm>
          <a:prstGeom prst="rect">
            <a:avLst/>
          </a:prstGeom>
          <a:noFill/>
        </p:spPr>
        <p:txBody>
          <a:bodyPr wrap="square" rtlCol="0">
            <a:spAutoFit/>
          </a:bodyPr>
          <a:lstStyle/>
          <a:p>
            <a:r>
              <a:rPr lang="en-US" sz="3600" b="1" dirty="0" smtClean="0">
                <a:solidFill>
                  <a:srgbClr val="FF0000"/>
                </a:solidFill>
                <a:latin typeface="Bodoni MT Black" panose="02070A03080606020203" pitchFamily="18" charset="0"/>
              </a:rPr>
              <a:t>Eigen Faces</a:t>
            </a:r>
          </a:p>
          <a:p>
            <a:endParaRPr lang="en-US" sz="2400" b="1" dirty="0"/>
          </a:p>
          <a:p>
            <a:pPr algn="r"/>
            <a:r>
              <a:rPr lang="en-US" sz="2400" b="1" dirty="0" smtClean="0"/>
              <a:t>	</a:t>
            </a:r>
            <a:endParaRPr lang="en-IN" sz="2400" b="1" dirty="0">
              <a:solidFill>
                <a:srgbClr val="0070C0"/>
              </a:solidFill>
            </a:endParaRPr>
          </a:p>
        </p:txBody>
      </p:sp>
    </p:spTree>
    <p:extLst>
      <p:ext uri="{BB962C8B-B14F-4D97-AF65-F5344CB8AC3E}">
        <p14:creationId xmlns:p14="http://schemas.microsoft.com/office/powerpoint/2010/main" val="153491007"/>
      </p:ext>
    </p:extLst>
  </p:cSld>
  <p:clrMapOvr>
    <a:masterClrMapping/>
  </p:clrMapOvr>
  <mc:AlternateContent xmlns:mc="http://schemas.openxmlformats.org/markup-compatibility/2006" xmlns:p14="http://schemas.microsoft.com/office/powerpoint/2010/main">
    <mc:Choice Requires="p14">
      <p:transition spd="slow" p14:dur="2000" advTm="927"/>
    </mc:Choice>
    <mc:Fallback xmlns="">
      <p:transition spd="slow" advTm="92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Bodoni MT Black" panose="02070A03080606020203" pitchFamily="18" charset="0"/>
              </a:rPr>
              <a:t>Principal Component Analysis [PCA]</a:t>
            </a:r>
            <a:br>
              <a:rPr lang="en-US" b="1" dirty="0">
                <a:solidFill>
                  <a:srgbClr val="FF0000"/>
                </a:solidFill>
                <a:latin typeface="Bodoni MT Black" panose="02070A03080606020203" pitchFamily="18" charset="0"/>
              </a:rPr>
            </a:br>
            <a:r>
              <a:rPr lang="en-US" sz="3200" b="1" dirty="0"/>
              <a:t>	</a:t>
            </a:r>
            <a:br>
              <a:rPr lang="en-US" sz="3200" b="1" dirty="0"/>
            </a:br>
            <a:r>
              <a:rPr lang="en-US" sz="3200" b="1" dirty="0"/>
              <a:t>	</a:t>
            </a:r>
            <a:endParaRPr lang="en-IN" sz="3200" b="1" dirty="0"/>
          </a:p>
        </p:txBody>
      </p:sp>
      <p:sp>
        <p:nvSpPr>
          <p:cNvPr id="3" name="Content Placeholder 2"/>
          <p:cNvSpPr>
            <a:spLocks noGrp="1"/>
          </p:cNvSpPr>
          <p:nvPr>
            <p:ph idx="1"/>
          </p:nvPr>
        </p:nvSpPr>
        <p:spPr/>
        <p:txBody>
          <a:bodyPr>
            <a:normAutofit/>
          </a:bodyPr>
          <a:lstStyle/>
          <a:p>
            <a:pPr marL="0" indent="0">
              <a:buNone/>
            </a:pPr>
            <a:r>
              <a:rPr lang="en-US" sz="4000" b="1" dirty="0">
                <a:solidFill>
                  <a:srgbClr val="0070C0"/>
                </a:solidFill>
              </a:rPr>
              <a:t>PCA is a mathematical procedure that converts a set of values of M correlated variables into a set of values of K correlated variables (K&lt;=M)</a:t>
            </a:r>
          </a:p>
          <a:p>
            <a:pPr marL="0" indent="0">
              <a:buNone/>
            </a:pPr>
            <a:endParaRPr lang="en-IN" sz="4000" b="1" dirty="0"/>
          </a:p>
        </p:txBody>
      </p:sp>
    </p:spTree>
    <p:extLst>
      <p:ext uri="{BB962C8B-B14F-4D97-AF65-F5344CB8AC3E}">
        <p14:creationId xmlns:p14="http://schemas.microsoft.com/office/powerpoint/2010/main" val="2570153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5"/>
                </a:solidFill>
                <a:latin typeface="Cooper Black" panose="0208090404030B020404" pitchFamily="18" charset="0"/>
              </a:rPr>
              <a:t>PCA is a method that brings together:</a:t>
            </a:r>
            <a:endParaRPr lang="en-US" sz="3600" b="1" dirty="0">
              <a:solidFill>
                <a:schemeClr val="accent5"/>
              </a:solidFill>
              <a:latin typeface="Cooper Black" panose="0208090404030B020404" pitchFamily="18" charset="0"/>
            </a:endParaRPr>
          </a:p>
        </p:txBody>
      </p:sp>
      <p:sp>
        <p:nvSpPr>
          <p:cNvPr id="3" name="Content Placeholder 2"/>
          <p:cNvSpPr>
            <a:spLocks noGrp="1"/>
          </p:cNvSpPr>
          <p:nvPr>
            <p:ph idx="1"/>
          </p:nvPr>
        </p:nvSpPr>
        <p:spPr/>
        <p:txBody>
          <a:bodyPr/>
          <a:lstStyle/>
          <a:p>
            <a:pPr marL="0" indent="0">
              <a:buNone/>
            </a:pPr>
            <a:r>
              <a:rPr lang="en-US" b="1" dirty="0">
                <a:latin typeface="Cooper Black" panose="0208090404030B020404" pitchFamily="18" charset="0"/>
              </a:rPr>
              <a:t> </a:t>
            </a:r>
            <a:endParaRPr lang="en-US" b="1" dirty="0" smtClean="0">
              <a:latin typeface="Cooper Black" panose="0208090404030B020404" pitchFamily="18" charset="0"/>
            </a:endParaRPr>
          </a:p>
          <a:p>
            <a:r>
              <a:rPr lang="en-US" b="1" dirty="0" smtClean="0">
                <a:solidFill>
                  <a:srgbClr val="FF0000"/>
                </a:solidFill>
                <a:latin typeface="Cooper Black" panose="0208090404030B020404" pitchFamily="18" charset="0"/>
              </a:rPr>
              <a:t>A </a:t>
            </a:r>
            <a:r>
              <a:rPr lang="en-US" b="1" dirty="0">
                <a:solidFill>
                  <a:srgbClr val="FF0000"/>
                </a:solidFill>
                <a:latin typeface="Cooper Black" panose="0208090404030B020404" pitchFamily="18" charset="0"/>
              </a:rPr>
              <a:t>measure of how each variable is associated with one another. (Covariance matrix.)</a:t>
            </a:r>
          </a:p>
          <a:p>
            <a:endParaRPr lang="en-US" b="1" dirty="0" smtClean="0">
              <a:solidFill>
                <a:srgbClr val="FF0000"/>
              </a:solidFill>
              <a:latin typeface="Cooper Black" panose="0208090404030B020404" pitchFamily="18" charset="0"/>
            </a:endParaRPr>
          </a:p>
          <a:p>
            <a:r>
              <a:rPr lang="en-US" b="1" dirty="0" smtClean="0">
                <a:solidFill>
                  <a:srgbClr val="FFC000"/>
                </a:solidFill>
                <a:latin typeface="Cooper Black" panose="0208090404030B020404" pitchFamily="18" charset="0"/>
              </a:rPr>
              <a:t>The </a:t>
            </a:r>
            <a:r>
              <a:rPr lang="en-US" b="1" dirty="0">
                <a:solidFill>
                  <a:srgbClr val="FFC000"/>
                </a:solidFill>
                <a:latin typeface="Cooper Black" panose="0208090404030B020404" pitchFamily="18" charset="0"/>
              </a:rPr>
              <a:t>directions in which our data are dispersed. (Eigenvectors.)</a:t>
            </a:r>
          </a:p>
          <a:p>
            <a:endParaRPr lang="en-US" b="1" dirty="0" smtClean="0">
              <a:latin typeface="Cooper Black" panose="0208090404030B020404" pitchFamily="18" charset="0"/>
            </a:endParaRPr>
          </a:p>
          <a:p>
            <a:r>
              <a:rPr lang="en-US" b="1" dirty="0" smtClean="0">
                <a:solidFill>
                  <a:srgbClr val="00B050"/>
                </a:solidFill>
                <a:latin typeface="Cooper Black" panose="0208090404030B020404" pitchFamily="18" charset="0"/>
              </a:rPr>
              <a:t>The </a:t>
            </a:r>
            <a:r>
              <a:rPr lang="en-US" b="1" dirty="0">
                <a:solidFill>
                  <a:srgbClr val="00B050"/>
                </a:solidFill>
                <a:latin typeface="Cooper Black" panose="0208090404030B020404" pitchFamily="18" charset="0"/>
              </a:rPr>
              <a:t>relative importance of these different directions. (Eigenvalues</a:t>
            </a:r>
            <a:r>
              <a:rPr lang="en-US" b="1" dirty="0" smtClean="0">
                <a:solidFill>
                  <a:srgbClr val="00B050"/>
                </a:solidFill>
                <a:latin typeface="Cooper Black" panose="0208090404030B020404" pitchFamily="18" charset="0"/>
              </a:rPr>
              <a:t>.)</a:t>
            </a:r>
            <a:endParaRPr lang="en-US" b="1" dirty="0">
              <a:solidFill>
                <a:srgbClr val="00B050"/>
              </a:solidFill>
              <a:latin typeface="Cooper Black" panose="0208090404030B020404" pitchFamily="18" charset="0"/>
            </a:endParaRPr>
          </a:p>
        </p:txBody>
      </p:sp>
    </p:spTree>
    <p:extLst>
      <p:ext uri="{BB962C8B-B14F-4D97-AF65-F5344CB8AC3E}">
        <p14:creationId xmlns:p14="http://schemas.microsoft.com/office/powerpoint/2010/main" val="272709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C824B-4279-4D47-92DD-71F5353FAA23}"/>
              </a:ext>
            </a:extLst>
          </p:cNvPr>
          <p:cNvSpPr>
            <a:spLocks noGrp="1"/>
          </p:cNvSpPr>
          <p:nvPr>
            <p:ph type="title"/>
          </p:nvPr>
        </p:nvSpPr>
        <p:spPr>
          <a:xfrm>
            <a:off x="283308" y="169573"/>
            <a:ext cx="10515600" cy="1325563"/>
          </a:xfrm>
        </p:spPr>
        <p:txBody>
          <a:bodyPr>
            <a:normAutofit/>
          </a:bodyPr>
          <a:lstStyle/>
          <a:p>
            <a:pPr algn="ctr"/>
            <a:r>
              <a:rPr lang="en-US" sz="4000" b="1" dirty="0" smtClean="0">
                <a:solidFill>
                  <a:srgbClr val="FF0000"/>
                </a:solidFill>
                <a:latin typeface="Cooper Black" panose="0208090404030B020404" pitchFamily="18" charset="0"/>
                <a:cs typeface="Segoe UI" panose="020B0502040204020203" pitchFamily="34" charset="0"/>
              </a:rPr>
              <a:t>PRINCIPAL COMPONENT ANALYSIS</a:t>
            </a:r>
            <a:endParaRPr lang="en-US" sz="4000" b="1" dirty="0">
              <a:solidFill>
                <a:srgbClr val="FF0000"/>
              </a:solidFill>
              <a:latin typeface="Cooper Black" panose="0208090404030B020404" pitchFamily="18" charset="0"/>
              <a:cs typeface="Segoe UI" panose="020B0502040204020203" pitchFamily="34" charset="0"/>
            </a:endParaRPr>
          </a:p>
        </p:txBody>
      </p:sp>
      <p:pic>
        <p:nvPicPr>
          <p:cNvPr id="5" name="image7.png"/>
          <p:cNvPicPr/>
          <p:nvPr/>
        </p:nvPicPr>
        <p:blipFill>
          <a:blip r:embed="rId3"/>
          <a:srcRect/>
          <a:stretch>
            <a:fillRect/>
          </a:stretch>
        </p:blipFill>
        <p:spPr>
          <a:xfrm>
            <a:off x="1375871" y="1886468"/>
            <a:ext cx="8195417" cy="3471744"/>
          </a:xfrm>
          <a:prstGeom prst="rect">
            <a:avLst/>
          </a:prstGeom>
          <a:ln/>
        </p:spPr>
      </p:pic>
    </p:spTree>
    <p:extLst>
      <p:ext uri="{BB962C8B-B14F-4D97-AF65-F5344CB8AC3E}">
        <p14:creationId xmlns:p14="http://schemas.microsoft.com/office/powerpoint/2010/main" val="3269482061"/>
      </p:ext>
    </p:extLst>
  </p:cSld>
  <p:clrMapOvr>
    <a:masterClrMapping/>
  </p:clrMapOvr>
  <mc:AlternateContent xmlns:mc="http://schemas.openxmlformats.org/markup-compatibility/2006" xmlns:p14="http://schemas.microsoft.com/office/powerpoint/2010/main">
    <mc:Choice Requires="p14">
      <p:transition spd="slow" p14:dur="2000" advTm="33948"/>
    </mc:Choice>
    <mc:Fallback xmlns="">
      <p:transition spd="slow" advTm="33948"/>
    </mc:Fallback>
  </mc:AlternateContent>
  <p:timing>
    <p:tnLst>
      <p:par>
        <p:cTn id="1" dur="indefinite" restart="never" nodeType="tmRoot"/>
      </p:par>
    </p:tnLst>
  </p:timing>
  <p:extLst mod="1">
    <p:ext uri="{E180D4A7-C9FB-4DFB-919C-405C955672EB}">
      <p14:showEvtLst xmlns:p14="http://schemas.microsoft.com/office/powerpoint/2010/main">
        <p14:playEvt time="0" objId="3"/>
        <p14:stopEvt time="31053" objId="3"/>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C824B-4279-4D47-92DD-71F5353FAA23}"/>
              </a:ext>
            </a:extLst>
          </p:cNvPr>
          <p:cNvSpPr>
            <a:spLocks noGrp="1"/>
          </p:cNvSpPr>
          <p:nvPr>
            <p:ph type="title"/>
          </p:nvPr>
        </p:nvSpPr>
        <p:spPr>
          <a:xfrm>
            <a:off x="283308" y="169573"/>
            <a:ext cx="10515600" cy="1325563"/>
          </a:xfrm>
        </p:spPr>
        <p:txBody>
          <a:bodyPr/>
          <a:lstStyle/>
          <a:p>
            <a:pPr algn="ctr"/>
            <a:r>
              <a:rPr lang="en-US" b="1" dirty="0" smtClean="0">
                <a:solidFill>
                  <a:schemeClr val="accent2"/>
                </a:solidFill>
                <a:latin typeface="Cooper Black" panose="0208090404030B020404" pitchFamily="18" charset="0"/>
                <a:cs typeface="Segoe UI" panose="020B0502040204020203" pitchFamily="34" charset="0"/>
              </a:rPr>
              <a:t>EIGENFACES</a:t>
            </a:r>
            <a:endParaRPr lang="en-US" b="1" dirty="0">
              <a:solidFill>
                <a:schemeClr val="accent2"/>
              </a:solidFill>
              <a:latin typeface="Cooper Black" panose="0208090404030B020404" pitchFamily="18" charset="0"/>
              <a:cs typeface="Segoe UI" panose="020B0502040204020203" pitchFamily="34" charset="0"/>
            </a:endParaRPr>
          </a:p>
        </p:txBody>
      </p:sp>
      <p:pic>
        <p:nvPicPr>
          <p:cNvPr id="4" name="image14.png" descr="http://www.scholarpedia.org/w/images/thumb/6/65/Eigenfaces.jpg/250px-Eigenfaces.jpg"/>
          <p:cNvPicPr/>
          <p:nvPr/>
        </p:nvPicPr>
        <p:blipFill>
          <a:blip r:embed="rId3"/>
          <a:srcRect/>
          <a:stretch>
            <a:fillRect/>
          </a:stretch>
        </p:blipFill>
        <p:spPr>
          <a:xfrm>
            <a:off x="2460349" y="2042445"/>
            <a:ext cx="6161517" cy="3161944"/>
          </a:xfrm>
          <a:prstGeom prst="rect">
            <a:avLst/>
          </a:prstGeom>
          <a:ln/>
        </p:spPr>
      </p:pic>
    </p:spTree>
    <p:extLst>
      <p:ext uri="{BB962C8B-B14F-4D97-AF65-F5344CB8AC3E}">
        <p14:creationId xmlns:p14="http://schemas.microsoft.com/office/powerpoint/2010/main" val="1262321864"/>
      </p:ext>
    </p:extLst>
  </p:cSld>
  <p:clrMapOvr>
    <a:masterClrMapping/>
  </p:clrMapOvr>
  <mc:AlternateContent xmlns:mc="http://schemas.openxmlformats.org/markup-compatibility/2006" xmlns:p14="http://schemas.microsoft.com/office/powerpoint/2010/main">
    <mc:Choice Requires="p14">
      <p:transition spd="slow" p14:dur="2000" advTm="2790"/>
    </mc:Choice>
    <mc:Fallback xmlns="">
      <p:transition spd="slow" advTm="279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latin typeface="Snap ITC" panose="04040A07060A02020202" pitchFamily="82" charset="0"/>
              </a:rPr>
              <a:t>EIGEN FACES FOR GHOSTS</a:t>
            </a:r>
            <a:endParaRPr lang="en-IN" b="1" dirty="0">
              <a:latin typeface="Snap ITC" panose="04040A07060A02020202" pitchFamily="82" charset="0"/>
            </a:endParaRPr>
          </a:p>
        </p:txBody>
      </p:sp>
      <p:pic>
        <p:nvPicPr>
          <p:cNvPr id="8194" name="Picture 2" descr="Eigenfaces: Recovering Humans from Ghosts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337" y="1637069"/>
            <a:ext cx="4114800" cy="40767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494804" y="2110810"/>
            <a:ext cx="4127618" cy="2831544"/>
          </a:xfrm>
          <a:prstGeom prst="rect">
            <a:avLst/>
          </a:prstGeom>
          <a:noFill/>
        </p:spPr>
        <p:txBody>
          <a:bodyPr wrap="square" rtlCol="0">
            <a:spAutoFit/>
          </a:bodyPr>
          <a:lstStyle/>
          <a:p>
            <a:pPr algn="r"/>
            <a:r>
              <a:rPr lang="en-US" sz="3200" dirty="0">
                <a:solidFill>
                  <a:srgbClr val="FF0000"/>
                </a:solidFill>
                <a:latin typeface="Snap ITC" panose="04040A07060A02020202" pitchFamily="82" charset="0"/>
              </a:rPr>
              <a:t>	</a:t>
            </a:r>
            <a:r>
              <a:rPr lang="en-US" sz="3200" dirty="0" smtClean="0">
                <a:solidFill>
                  <a:srgbClr val="FF0000"/>
                </a:solidFill>
                <a:latin typeface="Snap ITC" panose="04040A07060A02020202" pitchFamily="82" charset="0"/>
              </a:rPr>
              <a:t>EVEN </a:t>
            </a:r>
            <a:r>
              <a:rPr lang="en-US" sz="3200" b="1" u="sng" dirty="0" smtClean="0">
                <a:solidFill>
                  <a:srgbClr val="FF0000"/>
                </a:solidFill>
                <a:latin typeface="Snap ITC" panose="04040A07060A02020202" pitchFamily="82" charset="0"/>
              </a:rPr>
              <a:t>GHOSTS</a:t>
            </a:r>
            <a:r>
              <a:rPr lang="en-US" sz="3200" dirty="0" smtClean="0">
                <a:solidFill>
                  <a:srgbClr val="FF0000"/>
                </a:solidFill>
                <a:latin typeface="Snap ITC" panose="04040A07060A02020202" pitchFamily="82" charset="0"/>
              </a:rPr>
              <a:t> ARE IDENTIFIED USING EIGENFACES</a:t>
            </a:r>
          </a:p>
          <a:p>
            <a:pPr algn="r"/>
            <a:endParaRPr lang="en-IN" dirty="0">
              <a:latin typeface="Snap ITC" panose="04040A07060A02020202" pitchFamily="82" charset="0"/>
            </a:endParaRPr>
          </a:p>
        </p:txBody>
      </p:sp>
    </p:spTree>
    <p:extLst>
      <p:ext uri="{BB962C8B-B14F-4D97-AF65-F5344CB8AC3E}">
        <p14:creationId xmlns:p14="http://schemas.microsoft.com/office/powerpoint/2010/main" val="3005416828"/>
      </p:ext>
    </p:extLst>
  </p:cSld>
  <p:clrMapOvr>
    <a:masterClrMapping/>
  </p:clrMapOvr>
  <mc:AlternateContent xmlns:mc="http://schemas.openxmlformats.org/markup-compatibility/2006" xmlns:p14="http://schemas.microsoft.com/office/powerpoint/2010/main">
    <mc:Choice Requires="p14">
      <p:transition spd="slow" p14:dur="2000" advTm="923"/>
    </mc:Choice>
    <mc:Fallback xmlns="">
      <p:transition spd="slow" advTm="92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C824B-4279-4D47-92DD-71F5353FAA23}"/>
              </a:ext>
            </a:extLst>
          </p:cNvPr>
          <p:cNvSpPr>
            <a:spLocks noGrp="1"/>
          </p:cNvSpPr>
          <p:nvPr>
            <p:ph type="title"/>
          </p:nvPr>
        </p:nvSpPr>
        <p:spPr>
          <a:xfrm>
            <a:off x="283308" y="169573"/>
            <a:ext cx="10515600" cy="1325563"/>
          </a:xfrm>
        </p:spPr>
        <p:txBody>
          <a:bodyPr/>
          <a:lstStyle/>
          <a:p>
            <a:r>
              <a:rPr lang="en-US" b="1" u="sng" dirty="0" smtClean="0">
                <a:latin typeface="Franklin Gothic Book" panose="020B0503020102020204" pitchFamily="34" charset="0"/>
                <a:cs typeface="Segoe UI" panose="020B0502040204020203" pitchFamily="34" charset="0"/>
              </a:rPr>
              <a:t>EIGEN VECTORS</a:t>
            </a:r>
            <a:endParaRPr lang="en-US" b="1" u="sng" dirty="0">
              <a:latin typeface="Franklin Gothic Book" panose="020B0503020102020204" pitchFamily="34" charset="0"/>
              <a:cs typeface="Segoe UI" panose="020B0502040204020203" pitchFamily="34" charset="0"/>
            </a:endParaRPr>
          </a:p>
        </p:txBody>
      </p:sp>
      <p:pic>
        <p:nvPicPr>
          <p:cNvPr id="3" name="Picture 2"/>
          <p:cNvPicPr>
            <a:picLocks noChangeAspect="1"/>
          </p:cNvPicPr>
          <p:nvPr/>
        </p:nvPicPr>
        <p:blipFill>
          <a:blip r:embed="rId3"/>
          <a:stretch>
            <a:fillRect/>
          </a:stretch>
        </p:blipFill>
        <p:spPr>
          <a:xfrm>
            <a:off x="1430753" y="1178206"/>
            <a:ext cx="8048625" cy="1476375"/>
          </a:xfrm>
          <a:prstGeom prst="rect">
            <a:avLst/>
          </a:prstGeom>
        </p:spPr>
      </p:pic>
      <p:pic>
        <p:nvPicPr>
          <p:cNvPr id="4" name="Picture 3"/>
          <p:cNvPicPr>
            <a:picLocks noChangeAspect="1"/>
          </p:cNvPicPr>
          <p:nvPr/>
        </p:nvPicPr>
        <p:blipFill>
          <a:blip r:embed="rId4"/>
          <a:stretch>
            <a:fillRect/>
          </a:stretch>
        </p:blipFill>
        <p:spPr>
          <a:xfrm>
            <a:off x="1976794" y="2654581"/>
            <a:ext cx="3287416" cy="3622215"/>
          </a:xfrm>
          <a:prstGeom prst="rect">
            <a:avLst/>
          </a:prstGeom>
        </p:spPr>
      </p:pic>
      <p:pic>
        <p:nvPicPr>
          <p:cNvPr id="6" name="Picture 5"/>
          <p:cNvPicPr>
            <a:picLocks noChangeAspect="1"/>
          </p:cNvPicPr>
          <p:nvPr/>
        </p:nvPicPr>
        <p:blipFill>
          <a:blip r:embed="rId5"/>
          <a:stretch>
            <a:fillRect/>
          </a:stretch>
        </p:blipFill>
        <p:spPr>
          <a:xfrm>
            <a:off x="5113100" y="2889279"/>
            <a:ext cx="1914525" cy="2686050"/>
          </a:xfrm>
          <a:prstGeom prst="rect">
            <a:avLst/>
          </a:prstGeom>
        </p:spPr>
      </p:pic>
    </p:spTree>
    <p:extLst>
      <p:ext uri="{BB962C8B-B14F-4D97-AF65-F5344CB8AC3E}">
        <p14:creationId xmlns:p14="http://schemas.microsoft.com/office/powerpoint/2010/main" val="3268275616"/>
      </p:ext>
    </p:extLst>
  </p:cSld>
  <p:clrMapOvr>
    <a:masterClrMapping/>
  </p:clrMapOvr>
  <mc:AlternateContent xmlns:mc="http://schemas.openxmlformats.org/markup-compatibility/2006" xmlns:p14="http://schemas.microsoft.com/office/powerpoint/2010/main">
    <mc:Choice Requires="p14">
      <p:transition spd="slow" p14:dur="2000" advTm="955"/>
    </mc:Choice>
    <mc:Fallback xmlns="">
      <p:transition spd="slow" advTm="955"/>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6|1.5|0.5|0.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2006/documentManagement/types"/>
    <ds:schemaRef ds:uri="http://purl.org/dc/terms/"/>
    <ds:schemaRef ds:uri="71af3243-3dd4-4a8d-8c0d-dd76da1f02a5"/>
    <ds:schemaRef ds:uri="16c05727-aa75-4e4a-9b5f-8a80a1165891"/>
    <ds:schemaRef ds:uri="http://www.w3.org/XML/1998/namespace"/>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300</Words>
  <Application>Microsoft Office PowerPoint</Application>
  <PresentationFormat>Widescreen</PresentationFormat>
  <Paragraphs>52</Paragraphs>
  <Slides>17</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 Black</vt:lpstr>
      <vt:lpstr>Bodoni MT Black</vt:lpstr>
      <vt:lpstr>Calibri</vt:lpstr>
      <vt:lpstr>Calibri Light</vt:lpstr>
      <vt:lpstr>Cooper Black</vt:lpstr>
      <vt:lpstr>Franklin Gothic Book</vt:lpstr>
      <vt:lpstr>Segoe UI</vt:lpstr>
      <vt:lpstr>Snap ITC</vt:lpstr>
      <vt:lpstr>Office Theme</vt:lpstr>
      <vt:lpstr>MINI PROJECT   Chethan M – PES2201800331  Anirudh R – PES2201800061  Charan Reddy – PES2201800483</vt:lpstr>
      <vt:lpstr>TOPIC:</vt:lpstr>
      <vt:lpstr>CONCEPTS USED </vt:lpstr>
      <vt:lpstr>Principal Component Analysis [PCA]    </vt:lpstr>
      <vt:lpstr>PCA is a method that brings together:</vt:lpstr>
      <vt:lpstr>PRINCIPAL COMPONENT ANALYSIS</vt:lpstr>
      <vt:lpstr>EIGENFACES</vt:lpstr>
      <vt:lpstr> EIGEN FACES FOR GHOSTS</vt:lpstr>
      <vt:lpstr>EIGEN VECTORS</vt:lpstr>
      <vt:lpstr>PowerPoint Presentation</vt:lpstr>
      <vt:lpstr>PowerPoint Presentation</vt:lpstr>
      <vt:lpstr>PowerPoint Presentation</vt:lpstr>
      <vt:lpstr>Procedure</vt:lpstr>
      <vt:lpstr> </vt:lpstr>
      <vt:lpstr> </vt:lpstr>
      <vt:lpstr>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2020-05-15T14:56:39Z</dcterms:created>
  <dcterms:modified xsi:type="dcterms:W3CDTF">2020-05-20T17:13:08Z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