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7"/>
  </p:notesMasterIdLst>
  <p:sldIdLst>
    <p:sldId id="256" r:id="rId2"/>
    <p:sldId id="257" r:id="rId3"/>
    <p:sldId id="258" r:id="rId4"/>
    <p:sldId id="259" r:id="rId5"/>
    <p:sldId id="260" r:id="rId6"/>
    <p:sldId id="261" r:id="rId7"/>
    <p:sldId id="262" r:id="rId8"/>
    <p:sldId id="288" r:id="rId9"/>
    <p:sldId id="276" r:id="rId10"/>
    <p:sldId id="277" r:id="rId11"/>
    <p:sldId id="278" r:id="rId12"/>
    <p:sldId id="285" r:id="rId13"/>
    <p:sldId id="280" r:id="rId14"/>
    <p:sldId id="281" r:id="rId15"/>
    <p:sldId id="282" r:id="rId16"/>
    <p:sldId id="283" r:id="rId17"/>
    <p:sldId id="284" r:id="rId18"/>
    <p:sldId id="264" r:id="rId19"/>
    <p:sldId id="265" r:id="rId20"/>
    <p:sldId id="266" r:id="rId21"/>
    <p:sldId id="279" r:id="rId22"/>
    <p:sldId id="271" r:id="rId23"/>
    <p:sldId id="267" r:id="rId24"/>
    <p:sldId id="286" r:id="rId25"/>
    <p:sldId id="272" r:id="rId26"/>
    <p:sldId id="270" r:id="rId27"/>
    <p:sldId id="287" r:id="rId28"/>
    <p:sldId id="274" r:id="rId29"/>
    <p:sldId id="290" r:id="rId30"/>
    <p:sldId id="313" r:id="rId31"/>
    <p:sldId id="291" r:id="rId32"/>
    <p:sldId id="314" r:id="rId33"/>
    <p:sldId id="292" r:id="rId34"/>
    <p:sldId id="312" r:id="rId35"/>
    <p:sldId id="293" r:id="rId36"/>
    <p:sldId id="315" r:id="rId37"/>
    <p:sldId id="294" r:id="rId38"/>
    <p:sldId id="316" r:id="rId39"/>
    <p:sldId id="295" r:id="rId40"/>
    <p:sldId id="296" r:id="rId41"/>
    <p:sldId id="297" r:id="rId42"/>
    <p:sldId id="299" r:id="rId43"/>
    <p:sldId id="300" r:id="rId44"/>
    <p:sldId id="301" r:id="rId45"/>
    <p:sldId id="302" r:id="rId46"/>
    <p:sldId id="303" r:id="rId47"/>
    <p:sldId id="304" r:id="rId48"/>
    <p:sldId id="305" r:id="rId49"/>
    <p:sldId id="306" r:id="rId50"/>
    <p:sldId id="307" r:id="rId51"/>
    <p:sldId id="317" r:id="rId52"/>
    <p:sldId id="308" r:id="rId53"/>
    <p:sldId id="309" r:id="rId54"/>
    <p:sldId id="310" r:id="rId55"/>
    <p:sldId id="27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5D5AF-BD86-44E2-9C6A-EBCBD80A2553}" type="datetimeFigureOut">
              <a:rPr lang="en-US" smtClean="0"/>
              <a:pPr/>
              <a:t>11/17/2019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820D8-8C44-4397-8F8C-4E53CC2115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9820D8-8C44-4397-8F8C-4E53CC21155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CB79364-ED1F-4B55-A500-97C2FD74C025}" type="datetimeFigureOut">
              <a:rPr lang="en-US" smtClean="0"/>
              <a:pPr/>
              <a:t>11/17/2019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18C0A3-467A-4F0C-8D3A-BCD8DB6B09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CB79364-ED1F-4B55-A500-97C2FD74C025}" type="datetimeFigureOut">
              <a:rPr lang="en-US" smtClean="0"/>
              <a:pPr/>
              <a:t>11/17/2019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CB79364-ED1F-4B55-A500-97C2FD74C025}" type="datetimeFigureOut">
              <a:rPr lang="en-US" smtClean="0"/>
              <a:pPr/>
              <a:t>11/17/2019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18C0A3-467A-4F0C-8D3A-BCD8DB6B092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B79364-ED1F-4B55-A500-97C2FD74C025}" type="datetimeFigureOut">
              <a:rPr lang="en-US" smtClean="0"/>
              <a:pPr/>
              <a:t>11/17/2019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18C0A3-467A-4F0C-8D3A-BCD8DB6B09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59873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Oil pipeline accidents</a:t>
            </a:r>
            <a:endParaRPr lang="en-US" dirty="0"/>
          </a:p>
        </p:txBody>
      </p:sp>
      <p:sp>
        <p:nvSpPr>
          <p:cNvPr id="3" name="Subtitle 2"/>
          <p:cNvSpPr>
            <a:spLocks noGrp="1"/>
          </p:cNvSpPr>
          <p:nvPr>
            <p:ph type="subTitle" idx="1"/>
          </p:nvPr>
        </p:nvSpPr>
        <p:spPr/>
        <p:txBody>
          <a:bodyPr/>
          <a:lstStyle/>
          <a:p>
            <a:r>
              <a:rPr lang="en-US" dirty="0" smtClean="0"/>
              <a:t>Chethan M (PES2201800331)</a:t>
            </a:r>
          </a:p>
          <a:p>
            <a:r>
              <a:rPr lang="en-US" dirty="0" err="1" smtClean="0"/>
              <a:t>Anirudh</a:t>
            </a:r>
            <a:r>
              <a:rPr lang="en-US" dirty="0" smtClean="0"/>
              <a:t> R (PES2201800068)</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1600" dirty="0" smtClean="0"/>
          </a:p>
          <a:p>
            <a:r>
              <a:rPr lang="en-IN" sz="1600" b="1" dirty="0" smtClean="0"/>
              <a:t>Earlier</a:t>
            </a:r>
            <a:r>
              <a:rPr lang="en-IN" sz="1600" dirty="0" smtClean="0"/>
              <a:t> – communication cables </a:t>
            </a:r>
          </a:p>
          <a:p>
            <a:pPr>
              <a:buNone/>
            </a:pPr>
            <a:r>
              <a:rPr lang="en-IN" sz="1600" dirty="0" smtClean="0"/>
              <a:t>			- Detect leakage</a:t>
            </a:r>
          </a:p>
          <a:p>
            <a:pPr>
              <a:buNone/>
            </a:pPr>
            <a:r>
              <a:rPr lang="en-IN" sz="1600" dirty="0" smtClean="0"/>
              <a:t>				- Expensive and difficult to maintain</a:t>
            </a:r>
          </a:p>
          <a:p>
            <a:endParaRPr lang="en-IN" sz="1600" dirty="0" smtClean="0"/>
          </a:p>
          <a:p>
            <a:r>
              <a:rPr lang="en-IN" sz="1600" b="1" dirty="0" smtClean="0"/>
              <a:t>Now</a:t>
            </a:r>
            <a:r>
              <a:rPr lang="en-IN" sz="1600" dirty="0" smtClean="0"/>
              <a:t>    - </a:t>
            </a:r>
            <a:r>
              <a:rPr lang="en-IN" sz="1600" b="1" i="1" dirty="0" smtClean="0"/>
              <a:t>ZIG-BEE</a:t>
            </a:r>
            <a:r>
              <a:rPr lang="en-IN" sz="1600" dirty="0" smtClean="0"/>
              <a:t>  Technology </a:t>
            </a:r>
          </a:p>
          <a:p>
            <a:pPr>
              <a:buNone/>
            </a:pPr>
            <a:r>
              <a:rPr lang="en-IN" sz="1600" dirty="0" smtClean="0"/>
              <a:t>			- Wireless sensor network system</a:t>
            </a:r>
          </a:p>
          <a:p>
            <a:pPr>
              <a:buNone/>
            </a:pPr>
            <a:r>
              <a:rPr lang="en-IN" sz="1600" dirty="0" smtClean="0"/>
              <a:t>			- Pressure sensors installed at every pipeline valve</a:t>
            </a:r>
          </a:p>
          <a:p>
            <a:pPr>
              <a:buNone/>
            </a:pPr>
            <a:r>
              <a:rPr lang="en-IN" sz="1600" dirty="0" smtClean="0"/>
              <a:t>				- Detects the leakage when there is negative 				   pressure in the pipeline</a:t>
            </a:r>
          </a:p>
          <a:p>
            <a:pPr>
              <a:buNone/>
            </a:pPr>
            <a:r>
              <a:rPr lang="en-IN" sz="1600" dirty="0" smtClean="0"/>
              <a:t>					- Sends the warning signal immediately to 				   the operator</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a:p>
        </p:txBody>
      </p:sp>
      <p:sp>
        <p:nvSpPr>
          <p:cNvPr id="3" name="Title 2"/>
          <p:cNvSpPr>
            <a:spLocks noGrp="1"/>
          </p:cNvSpPr>
          <p:nvPr>
            <p:ph type="title"/>
          </p:nvPr>
        </p:nvSpPr>
        <p:spPr/>
        <p:txBody>
          <a:bodyPr/>
          <a:lstStyle/>
          <a:p>
            <a:r>
              <a:rPr lang="en-IN" dirty="0" smtClean="0"/>
              <a:t>KEY POINTS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HARDWARE AND SOFTWARE</a:t>
            </a:r>
            <a:endParaRPr lang="en-IN" dirty="0"/>
          </a:p>
        </p:txBody>
      </p:sp>
      <p:sp>
        <p:nvSpPr>
          <p:cNvPr id="5" name="Content Placeholder 4"/>
          <p:cNvSpPr>
            <a:spLocks noGrp="1"/>
          </p:cNvSpPr>
          <p:nvPr>
            <p:ph idx="1"/>
          </p:nvPr>
        </p:nvSpPr>
        <p:spPr/>
        <p:txBody>
          <a:bodyPr/>
          <a:lstStyle/>
          <a:p>
            <a:r>
              <a:rPr lang="en-IN" dirty="0" smtClean="0"/>
              <a:t>Hardware</a:t>
            </a:r>
          </a:p>
          <a:p>
            <a:pPr lvl="4"/>
            <a:r>
              <a:rPr lang="en-IN" dirty="0" smtClean="0"/>
              <a:t>Resistors</a:t>
            </a:r>
          </a:p>
          <a:p>
            <a:pPr lvl="4"/>
            <a:r>
              <a:rPr lang="en-IN" dirty="0" smtClean="0"/>
              <a:t>Capacitors</a:t>
            </a:r>
          </a:p>
          <a:p>
            <a:pPr lvl="4"/>
            <a:r>
              <a:rPr lang="en-IN" dirty="0" smtClean="0"/>
              <a:t>Inductors</a:t>
            </a:r>
          </a:p>
          <a:p>
            <a:pPr lvl="4"/>
            <a:r>
              <a:rPr lang="en-IN" dirty="0" smtClean="0"/>
              <a:t>Digital controlled oscillator (DCO)</a:t>
            </a:r>
          </a:p>
          <a:p>
            <a:endParaRPr lang="en-IN" dirty="0" smtClean="0"/>
          </a:p>
          <a:p>
            <a:r>
              <a:rPr lang="en-IN" dirty="0" smtClean="0"/>
              <a:t>Software design</a:t>
            </a:r>
          </a:p>
          <a:p>
            <a:pPr lvl="4"/>
            <a:r>
              <a:rPr lang="en-IN" dirty="0" smtClean="0"/>
              <a:t>Sensor Node     – Collects data</a:t>
            </a:r>
          </a:p>
          <a:p>
            <a:pPr lvl="4"/>
            <a:r>
              <a:rPr lang="en-IN" dirty="0" smtClean="0"/>
              <a:t>Routing Node   - Transmits data</a:t>
            </a:r>
          </a:p>
          <a:p>
            <a:pPr lvl="4"/>
            <a:r>
              <a:rPr lang="en-IN" dirty="0" smtClean="0"/>
              <a:t>Sink Node         - Sends data to the PC and operator </a:t>
            </a:r>
          </a:p>
          <a:p>
            <a:pPr>
              <a:buNone/>
            </a:pPr>
            <a:r>
              <a:rPr lang="en-IN" dirty="0" smtClean="0"/>
              <a:t>		  </a:t>
            </a:r>
          </a:p>
          <a:p>
            <a:endParaRPr lang="en-IN" dirty="0" smtClean="0"/>
          </a:p>
          <a:p>
            <a:pPr lvl="4"/>
            <a:endParaRPr lang="en-IN" dirty="0" smtClean="0"/>
          </a:p>
          <a:p>
            <a:pPr lvl="4"/>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Circuit </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524000" y="1481138"/>
            <a:ext cx="5867400"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b="1" dirty="0" err="1" smtClean="0"/>
              <a:t>Title</a:t>
            </a:r>
            <a:r>
              <a:rPr lang="en-US" sz="2400" dirty="0" err="1" smtClean="0"/>
              <a:t>:An</a:t>
            </a:r>
            <a:r>
              <a:rPr lang="en-US" sz="2400" dirty="0" smtClean="0"/>
              <a:t> overview of pipeline leak detection and location systems</a:t>
            </a:r>
          </a:p>
          <a:p>
            <a:r>
              <a:rPr lang="en-US" sz="2400" b="1" dirty="0" err="1" smtClean="0"/>
              <a:t>Authors:</a:t>
            </a:r>
            <a:r>
              <a:rPr lang="en-US" sz="2400" dirty="0" err="1" smtClean="0"/>
              <a:t>Lawerence</a:t>
            </a:r>
            <a:r>
              <a:rPr lang="en-US" sz="2400" dirty="0" smtClean="0"/>
              <a:t> </a:t>
            </a:r>
            <a:r>
              <a:rPr lang="en-US" sz="2400" dirty="0" err="1" smtClean="0"/>
              <a:t>Boaz,Shubi</a:t>
            </a:r>
            <a:r>
              <a:rPr lang="en-US" sz="2400" dirty="0" smtClean="0"/>
              <a:t> </a:t>
            </a:r>
            <a:r>
              <a:rPr lang="en-US" sz="2400" dirty="0" err="1" smtClean="0"/>
              <a:t>kaijage</a:t>
            </a:r>
            <a:r>
              <a:rPr lang="en-US" sz="2400" dirty="0" smtClean="0"/>
              <a:t>.</a:t>
            </a:r>
          </a:p>
          <a:p>
            <a:r>
              <a:rPr lang="en-US" b="1" dirty="0" smtClean="0"/>
              <a:t>Abstract:</a:t>
            </a:r>
            <a:r>
              <a:rPr lang="en-US" dirty="0" smtClean="0"/>
              <a:t> </a:t>
            </a:r>
            <a:r>
              <a:rPr lang="en-US" i="1" dirty="0" smtClean="0"/>
              <a:t>Leak detection in transmission pipelines is crucially important for safe operation. Delay in detecting leaks leads to loss of property and human life in fire hazards and loss of valuable material. </a:t>
            </a:r>
          </a:p>
          <a:p>
            <a:pPr>
              <a:buNone/>
            </a:pPr>
            <a:r>
              <a:rPr lang="en-US" dirty="0" smtClean="0"/>
              <a:t>  </a:t>
            </a:r>
            <a:r>
              <a:rPr lang="en-US" i="1" dirty="0" smtClean="0"/>
              <a:t>Pipeline leak detection systems play a key role in minimization of the probability of occurrence of leaks and hence their impacts.</a:t>
            </a:r>
          </a:p>
          <a:p>
            <a:endParaRPr lang="en-US" dirty="0"/>
          </a:p>
        </p:txBody>
      </p:sp>
      <p:sp>
        <p:nvSpPr>
          <p:cNvPr id="3" name="Title 2"/>
          <p:cNvSpPr>
            <a:spLocks noGrp="1"/>
          </p:cNvSpPr>
          <p:nvPr>
            <p:ph type="title"/>
          </p:nvPr>
        </p:nvSpPr>
        <p:spPr>
          <a:xfrm>
            <a:off x="533400" y="228600"/>
            <a:ext cx="8229600" cy="1143000"/>
          </a:xfrm>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828800"/>
          <a:ext cx="8229600" cy="2405060"/>
        </p:xfrm>
        <a:graphic>
          <a:graphicData uri="http://schemas.openxmlformats.org/drawingml/2006/table">
            <a:tbl>
              <a:tblPr firstRow="1" bandRow="1">
                <a:tableStyleId>{5C22544A-7EE6-4342-B048-85BDC9FD1C3A}</a:tableStyleId>
              </a:tblPr>
              <a:tblGrid>
                <a:gridCol w="4114800"/>
                <a:gridCol w="4114800"/>
              </a:tblGrid>
              <a:tr h="481012">
                <a:tc>
                  <a:txBody>
                    <a:bodyPr/>
                    <a:lstStyle/>
                    <a:p>
                      <a:r>
                        <a:rPr lang="en-US" dirty="0" smtClean="0"/>
                        <a:t>                 External</a:t>
                      </a:r>
                      <a:endParaRPr lang="en-US" dirty="0"/>
                    </a:p>
                  </a:txBody>
                  <a:tcPr/>
                </a:tc>
                <a:tc>
                  <a:txBody>
                    <a:bodyPr/>
                    <a:lstStyle/>
                    <a:p>
                      <a:r>
                        <a:rPr lang="en-US" dirty="0" smtClean="0"/>
                        <a:t>                   Internal</a:t>
                      </a:r>
                      <a:endParaRPr lang="en-US" dirty="0"/>
                    </a:p>
                  </a:txBody>
                  <a:tcPr/>
                </a:tc>
              </a:tr>
              <a:tr h="481012">
                <a:tc>
                  <a:txBody>
                    <a:bodyPr/>
                    <a:lstStyle/>
                    <a:p>
                      <a:r>
                        <a:rPr lang="en-US" dirty="0" smtClean="0"/>
                        <a:t>         Fibre optic cable</a:t>
                      </a:r>
                      <a:endParaRPr lang="en-US" dirty="0"/>
                    </a:p>
                  </a:txBody>
                  <a:tcPr/>
                </a:tc>
                <a:tc>
                  <a:txBody>
                    <a:bodyPr/>
                    <a:lstStyle/>
                    <a:p>
                      <a:r>
                        <a:rPr lang="en-US" dirty="0" smtClean="0"/>
                        <a:t>       Pressure point analysis</a:t>
                      </a:r>
                      <a:endParaRPr lang="en-US" dirty="0"/>
                    </a:p>
                  </a:txBody>
                  <a:tcPr/>
                </a:tc>
              </a:tr>
              <a:tr h="481012">
                <a:tc>
                  <a:txBody>
                    <a:bodyPr/>
                    <a:lstStyle/>
                    <a:p>
                      <a:r>
                        <a:rPr lang="en-US" dirty="0" smtClean="0"/>
                        <a:t>          Acoustic sensor</a:t>
                      </a:r>
                      <a:endParaRPr lang="en-US" dirty="0"/>
                    </a:p>
                  </a:txBody>
                  <a:tcPr/>
                </a:tc>
                <a:tc>
                  <a:txBody>
                    <a:bodyPr/>
                    <a:lstStyle/>
                    <a:p>
                      <a:r>
                        <a:rPr lang="en-US" dirty="0" smtClean="0"/>
                        <a:t>       Mass</a:t>
                      </a:r>
                      <a:r>
                        <a:rPr lang="en-US" baseline="0" dirty="0" smtClean="0"/>
                        <a:t> balance method</a:t>
                      </a:r>
                      <a:endParaRPr lang="en-US" dirty="0"/>
                    </a:p>
                  </a:txBody>
                  <a:tcPr/>
                </a:tc>
              </a:tr>
              <a:tr h="481012">
                <a:tc>
                  <a:txBody>
                    <a:bodyPr/>
                    <a:lstStyle/>
                    <a:p>
                      <a:r>
                        <a:rPr lang="en-US" dirty="0" smtClean="0"/>
                        <a:t>         Statistical system</a:t>
                      </a:r>
                      <a:endParaRPr lang="en-US" dirty="0"/>
                    </a:p>
                  </a:txBody>
                  <a:tcPr/>
                </a:tc>
                <a:tc>
                  <a:txBody>
                    <a:bodyPr/>
                    <a:lstStyle/>
                    <a:p>
                      <a:r>
                        <a:rPr lang="en-US" dirty="0" smtClean="0"/>
                        <a:t>       Statistical system</a:t>
                      </a:r>
                      <a:endParaRPr lang="en-US" dirty="0"/>
                    </a:p>
                  </a:txBody>
                  <a:tcPr/>
                </a:tc>
              </a:tr>
              <a:tr h="481012">
                <a:tc>
                  <a:txBody>
                    <a:bodyPr/>
                    <a:lstStyle/>
                    <a:p>
                      <a:r>
                        <a:rPr lang="en-US" dirty="0" smtClean="0"/>
                        <a:t>         Video Monitoring</a:t>
                      </a:r>
                      <a:endParaRPr lang="en-US" dirty="0"/>
                    </a:p>
                  </a:txBody>
                  <a:tcPr/>
                </a:tc>
                <a:tc>
                  <a:txBody>
                    <a:bodyPr/>
                    <a:lstStyle/>
                    <a:p>
                      <a:r>
                        <a:rPr lang="en-US" dirty="0" smtClean="0"/>
                        <a:t>       RTTM and e-RTTM</a:t>
                      </a:r>
                      <a:endParaRPr lang="en-US" dirty="0"/>
                    </a:p>
                  </a:txBody>
                  <a:tcPr/>
                </a:tc>
              </a:tr>
            </a:tbl>
          </a:graphicData>
        </a:graphic>
      </p:graphicFrame>
      <p:sp>
        <p:nvSpPr>
          <p:cNvPr id="3" name="Title 2"/>
          <p:cNvSpPr>
            <a:spLocks noGrp="1"/>
          </p:cNvSpPr>
          <p:nvPr>
            <p:ph type="title"/>
          </p:nvPr>
        </p:nvSpPr>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305800" cy="4864291"/>
          </a:xfrm>
        </p:spPr>
        <p:txBody>
          <a:bodyPr>
            <a:normAutofit/>
          </a:bodyPr>
          <a:lstStyle/>
          <a:p>
            <a:r>
              <a:rPr lang="en-US" sz="2400" b="1" dirty="0" smtClean="0"/>
              <a:t>Fibre optic cable</a:t>
            </a:r>
            <a:r>
              <a:rPr lang="en-US" dirty="0" smtClean="0"/>
              <a:t>: </a:t>
            </a:r>
            <a:r>
              <a:rPr lang="en-US" sz="2000" dirty="0" smtClean="0"/>
              <a:t>it takes temperature measurements over the entire pipeline length. This method provides accurate leakage detection and location, the major limitation is the limited length of cable.</a:t>
            </a:r>
          </a:p>
          <a:p>
            <a:r>
              <a:rPr lang="en-US" sz="2400" b="1" dirty="0" smtClean="0"/>
              <a:t>Acoustic systems</a:t>
            </a:r>
            <a:r>
              <a:rPr lang="en-US" sz="2000" dirty="0" smtClean="0"/>
              <a:t>: It is based on the principle that escaping liquid creates an acoustic signal (sound) as it passes through a perforation in the pipe. This method has the advantages of high detection and localization accuracy but the system require large number of sensors for longer pipelines.</a:t>
            </a:r>
          </a:p>
          <a:p>
            <a:r>
              <a:rPr lang="en-US" sz="2400" b="1" dirty="0" smtClean="0"/>
              <a:t>Sensor hoses</a:t>
            </a:r>
            <a:r>
              <a:rPr lang="en-US" sz="2000" b="1" dirty="0" smtClean="0"/>
              <a:t>: </a:t>
            </a:r>
            <a:r>
              <a:rPr lang="en-US" sz="2000" dirty="0" smtClean="0"/>
              <a:t>The material reacts when in contact with the medium to be detected to produce a substance being capable of diffusion and being detectable. The system is capable of detecting small leaks, but it is useful for short pipelines.</a:t>
            </a:r>
          </a:p>
          <a:p>
            <a:pPr>
              <a:buNone/>
            </a:pPr>
            <a:endParaRPr lang="en-US" sz="2000" dirty="0"/>
          </a:p>
        </p:txBody>
      </p:sp>
      <p:sp>
        <p:nvSpPr>
          <p:cNvPr id="3" name="Title 2"/>
          <p:cNvSpPr>
            <a:spLocks noGrp="1"/>
          </p:cNvSpPr>
          <p:nvPr>
            <p:ph type="title"/>
          </p:nvPr>
        </p:nvSpPr>
        <p:spPr>
          <a:xfrm>
            <a:off x="609600" y="274638"/>
            <a:ext cx="8077200" cy="792162"/>
          </a:xfrm>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153400" cy="4940491"/>
          </a:xfrm>
        </p:spPr>
        <p:txBody>
          <a:bodyPr>
            <a:normAutofit/>
          </a:bodyPr>
          <a:lstStyle/>
          <a:p>
            <a:r>
              <a:rPr lang="en-US" dirty="0" smtClean="0"/>
              <a:t>Video monitoring</a:t>
            </a:r>
            <a:r>
              <a:rPr lang="en-US" sz="2000" dirty="0" smtClean="0"/>
              <a:t>: Pipeline video inspection is a form of </a:t>
            </a:r>
            <a:r>
              <a:rPr lang="en-US" sz="2000" dirty="0" err="1" smtClean="0"/>
              <a:t>telepresence</a:t>
            </a:r>
            <a:r>
              <a:rPr lang="en-US" sz="2000" dirty="0" smtClean="0"/>
              <a:t> used to visually inspect the pipelines. A common application is to determine the condition of small diameter sewer lines and household connection pipes.</a:t>
            </a:r>
          </a:p>
          <a:p>
            <a:pPr>
              <a:buNone/>
            </a:pPr>
            <a:r>
              <a:rPr lang="en-US" sz="3200" dirty="0" smtClean="0"/>
              <a:t>Internal</a:t>
            </a:r>
          </a:p>
          <a:p>
            <a:r>
              <a:rPr lang="en-US" sz="2400" dirty="0" smtClean="0"/>
              <a:t>Pressure point </a:t>
            </a:r>
            <a:r>
              <a:rPr lang="en-US" sz="2400" dirty="0" err="1" smtClean="0"/>
              <a:t>analysis</a:t>
            </a:r>
            <a:r>
              <a:rPr lang="en-US" sz="2000" dirty="0" err="1" smtClean="0"/>
              <a:t>:The</a:t>
            </a:r>
            <a:r>
              <a:rPr lang="en-US" sz="2000" dirty="0" smtClean="0"/>
              <a:t> pressure point analysis leak detection method is based on the statistical properties of a series of pressure or velocity pipeline measurements at one point being different before and after a leak occurs.</a:t>
            </a:r>
          </a:p>
          <a:p>
            <a:r>
              <a:rPr lang="en-US" sz="2400" dirty="0" smtClean="0"/>
              <a:t>Mass Balance </a:t>
            </a:r>
            <a:r>
              <a:rPr lang="en-US" sz="2400" dirty="0" err="1" smtClean="0"/>
              <a:t>Method</a:t>
            </a:r>
            <a:r>
              <a:rPr lang="en-US" sz="2000" dirty="0" err="1" smtClean="0"/>
              <a:t>:Mass</a:t>
            </a:r>
            <a:r>
              <a:rPr lang="en-US" sz="2000" dirty="0" smtClean="0"/>
              <a:t> or Volume balance are in effect the same technique based on the principle of conservation of mass. The principle states that a fluid that enters the pipe section either remains in the pipe section or leaves the pipe section.</a:t>
            </a:r>
            <a:endParaRPr lang="en-US" sz="2000" dirty="0"/>
          </a:p>
        </p:txBody>
      </p:sp>
      <p:sp>
        <p:nvSpPr>
          <p:cNvPr id="3" name="Title 2"/>
          <p:cNvSpPr>
            <a:spLocks noGrp="1"/>
          </p:cNvSpPr>
          <p:nvPr>
            <p:ph type="title"/>
          </p:nvPr>
        </p:nvSpPr>
        <p:spPr>
          <a:xfrm>
            <a:off x="533400" y="274638"/>
            <a:ext cx="8153400" cy="715962"/>
          </a:xfrm>
        </p:spPr>
        <p:txBody>
          <a:bodyPr>
            <a:normAutofit fontScale="90000"/>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4788091"/>
          </a:xfrm>
        </p:spPr>
        <p:txBody>
          <a:bodyPr/>
          <a:lstStyle/>
          <a:p>
            <a:r>
              <a:rPr lang="en-US" dirty="0" smtClean="0"/>
              <a:t>Statistical Systems</a:t>
            </a:r>
            <a:r>
              <a:rPr lang="en-US" sz="2000" dirty="0" smtClean="0"/>
              <a:t>: Statistical Leak Detection Systems use methods and processes from decision </a:t>
            </a:r>
            <a:r>
              <a:rPr lang="en-US" sz="2000" dirty="0" err="1" smtClean="0"/>
              <a:t>theory.An</a:t>
            </a:r>
            <a:r>
              <a:rPr lang="en-US" sz="2000" dirty="0" smtClean="0"/>
              <a:t> alarm limit(y) is set based on decision theory.</a:t>
            </a:r>
          </a:p>
          <a:p>
            <a:r>
              <a:rPr lang="en-US" sz="2400" dirty="0" smtClean="0"/>
              <a:t>RTTM based system </a:t>
            </a:r>
            <a:r>
              <a:rPr lang="en-US" sz="2000" dirty="0" smtClean="0"/>
              <a:t>:RTTM stands for Real-Time Transient Model, detect leakage in the pipeline using mathematical models based on physical laws such as conservation of mass, conservation of momentum and conservation of energy. This calculated flow is then compared to the measured flow. If the difference is greater than zero it means leakage is occurred.</a:t>
            </a:r>
          </a:p>
          <a:p>
            <a:r>
              <a:rPr lang="en-US" sz="2000" b="1" dirty="0" smtClean="0"/>
              <a:t>CONCLUSION:</a:t>
            </a:r>
            <a:r>
              <a:rPr lang="en-US" sz="2000" dirty="0" smtClean="0"/>
              <a:t> Considering the limitation of continuous LDSs i.e., both internal and external LDSs it is worthwhile installing two parallel functioning LDSs for better results.</a:t>
            </a:r>
            <a:endParaRPr lang="en-US" sz="2000" dirty="0"/>
          </a:p>
        </p:txBody>
      </p:sp>
      <p:sp>
        <p:nvSpPr>
          <p:cNvPr id="3" name="Title 2"/>
          <p:cNvSpPr>
            <a:spLocks noGrp="1"/>
          </p:cNvSpPr>
          <p:nvPr>
            <p:ph type="title"/>
          </p:nvPr>
        </p:nvSpPr>
        <p:spPr>
          <a:xfrm>
            <a:off x="609600" y="274638"/>
            <a:ext cx="8077200" cy="868362"/>
          </a:xfrm>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8305800" cy="4614672"/>
          </a:xfrm>
        </p:spPr>
        <p:txBody>
          <a:bodyPr>
            <a:noAutofit/>
          </a:bodyPr>
          <a:lstStyle/>
          <a:p>
            <a:r>
              <a:rPr lang="en-US" sz="1800" dirty="0" smtClean="0">
                <a:solidFill>
                  <a:schemeClr val="accent1">
                    <a:lumMod val="75000"/>
                  </a:schemeClr>
                </a:solidFill>
              </a:rPr>
              <a:t>sum(</a:t>
            </a:r>
            <a:r>
              <a:rPr lang="en-US" sz="1800" dirty="0" smtClean="0">
                <a:solidFill>
                  <a:schemeClr val="accent1">
                    <a:lumMod val="75000"/>
                  </a:schemeClr>
                </a:solidFill>
                <a:hlinkClick r:id="rId2"/>
              </a:rPr>
              <a:t>is.na</a:t>
            </a:r>
            <a:r>
              <a:rPr lang="en-US" sz="1800" dirty="0" smtClean="0">
                <a:solidFill>
                  <a:schemeClr val="accent1">
                    <a:lumMod val="75000"/>
                  </a:schemeClr>
                </a:solidFill>
              </a:rPr>
              <a:t>(data))#check for missing values</a:t>
            </a:r>
            <a:br>
              <a:rPr lang="en-US" sz="1800" dirty="0" smtClean="0">
                <a:solidFill>
                  <a:schemeClr val="accent1">
                    <a:lumMod val="75000"/>
                  </a:schemeClr>
                </a:solidFill>
              </a:rPr>
            </a:br>
            <a:r>
              <a:rPr lang="en-US" sz="1800" dirty="0" smtClean="0">
                <a:solidFill>
                  <a:schemeClr val="accent1">
                    <a:lumMod val="75000"/>
                  </a:schemeClr>
                </a:solidFill>
              </a:rPr>
              <a:t>data[!</a:t>
            </a:r>
            <a:r>
              <a:rPr lang="en-US" sz="1800" dirty="0" err="1" smtClean="0">
                <a:solidFill>
                  <a:schemeClr val="accent1">
                    <a:lumMod val="75000"/>
                  </a:schemeClr>
                </a:solidFill>
              </a:rPr>
              <a:t>complete.cases</a:t>
            </a:r>
            <a:r>
              <a:rPr lang="en-US" sz="1800" dirty="0" smtClean="0">
                <a:solidFill>
                  <a:schemeClr val="accent1">
                    <a:lumMod val="75000"/>
                  </a:schemeClr>
                </a:solidFill>
              </a:rPr>
              <a:t>(data),]  #list data rows that has missing values</a:t>
            </a:r>
            <a:br>
              <a:rPr lang="en-US" sz="1800" dirty="0" smtClean="0">
                <a:solidFill>
                  <a:schemeClr val="accent1">
                    <a:lumMod val="75000"/>
                  </a:schemeClr>
                </a:solidFill>
              </a:rPr>
            </a:br>
            <a:r>
              <a:rPr lang="en-US" sz="1800" dirty="0" err="1" smtClean="0">
                <a:solidFill>
                  <a:schemeClr val="accent1">
                    <a:lumMod val="75000"/>
                  </a:schemeClr>
                </a:solidFill>
              </a:rPr>
              <a:t>data$Public.Evacuations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data$Public.Evacuations</a:t>
            </a:r>
            <a:r>
              <a:rPr lang="en-US" sz="1800" dirty="0" smtClean="0">
                <a:solidFill>
                  <a:schemeClr val="accent1">
                    <a:lumMod val="75000"/>
                  </a:schemeClr>
                </a:solidFill>
              </a:rPr>
              <a:t>)]=0</a:t>
            </a:r>
            <a:br>
              <a:rPr lang="en-US" sz="1800" dirty="0" smtClean="0">
                <a:solidFill>
                  <a:schemeClr val="accent1">
                    <a:lumMod val="75000"/>
                  </a:schemeClr>
                </a:solidFill>
              </a:rPr>
            </a:b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)]=0</a:t>
            </a:r>
            <a:r>
              <a:rPr lang="en-US" sz="1800" dirty="0" smtClean="0"/>
              <a:t/>
            </a:r>
            <a:br>
              <a:rPr lang="en-US" sz="1800" dirty="0" smtClean="0"/>
            </a:br>
            <a:r>
              <a:rPr lang="en-US" sz="1800" b="1" dirty="0" smtClean="0">
                <a:solidFill>
                  <a:schemeClr val="bg2">
                    <a:lumMod val="10000"/>
                  </a:schemeClr>
                </a:solidFill>
              </a:rPr>
              <a:t>#DELETED COLUMNS</a:t>
            </a:r>
            <a:r>
              <a:rPr lang="en-US" sz="1800" dirty="0" smtClean="0"/>
              <a:t/>
            </a:r>
            <a:br>
              <a:rPr lang="en-US" sz="1800" dirty="0" smtClean="0"/>
            </a:br>
            <a:r>
              <a:rPr lang="en-US" sz="1800" dirty="0" err="1" smtClean="0">
                <a:solidFill>
                  <a:schemeClr val="tx2">
                    <a:lumMod val="75000"/>
                  </a:schemeClr>
                </a:solidFill>
              </a:rPr>
              <a:t>data$Operator.Contractor.Injuries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data$Operator.Employee.Fatalities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data$Operator.Contractor.Fatalities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data$All.Fatalities</a:t>
            </a:r>
            <a:r>
              <a:rPr lang="en-US" sz="1800" dirty="0" smtClean="0">
                <a:solidFill>
                  <a:schemeClr val="tx2">
                    <a:lumMod val="75000"/>
                  </a:schemeClr>
                </a:solidFill>
              </a:rPr>
              <a:t>=NULL</a:t>
            </a:r>
            <a:r>
              <a:rPr lang="en-US" sz="1800" dirty="0" smtClean="0"/>
              <a:t/>
            </a:r>
            <a:br>
              <a:rPr lang="en-US" sz="1800" dirty="0" smtClean="0"/>
            </a:br>
            <a:r>
              <a:rPr lang="en-US" sz="1800" dirty="0" smtClean="0"/>
              <a:t/>
            </a:r>
            <a:br>
              <a:rPr lang="en-US" sz="1800" dirty="0" smtClean="0"/>
            </a:b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b="1" dirty="0" smtClean="0"/>
              <a:t>#setting NA values zero</a:t>
            </a:r>
            <a:r>
              <a:rPr lang="en-US" sz="1800" dirty="0" smtClean="0"/>
              <a:t/>
            </a:r>
            <a:br>
              <a:rPr lang="en-US" sz="1800" dirty="0" smtClean="0"/>
            </a:br>
            <a:r>
              <a:rPr lang="en-US" sz="1800" dirty="0" err="1" smtClean="0"/>
              <a:t>data$Property.Damage.Costs</a:t>
            </a:r>
            <a:r>
              <a:rPr lang="en-US" sz="1800" dirty="0" smtClean="0"/>
              <a:t>[</a:t>
            </a:r>
            <a:r>
              <a:rPr lang="en-US" sz="1800" dirty="0" smtClean="0">
                <a:hlinkClick r:id="rId2"/>
              </a:rPr>
              <a:t>is.na</a:t>
            </a:r>
            <a:r>
              <a:rPr lang="en-US" sz="1800" dirty="0" smtClean="0"/>
              <a:t>(</a:t>
            </a:r>
            <a:r>
              <a:rPr lang="en-US" sz="1800" dirty="0" err="1" smtClean="0"/>
              <a:t>data$Property.Damage.Costs</a:t>
            </a:r>
            <a:r>
              <a:rPr lang="en-US" sz="1800" dirty="0" smtClean="0"/>
              <a:t>)]=0</a:t>
            </a:r>
            <a:br>
              <a:rPr lang="en-US" sz="1800" dirty="0" smtClean="0"/>
            </a:br>
            <a:r>
              <a:rPr lang="en-US" sz="1800" dirty="0" err="1" smtClean="0"/>
              <a:t>data$Lost.Commodity.Costs</a:t>
            </a:r>
            <a:r>
              <a:rPr lang="en-US" sz="1800" dirty="0" smtClean="0"/>
              <a:t>[</a:t>
            </a:r>
            <a:r>
              <a:rPr lang="en-US" sz="1800" dirty="0" smtClean="0">
                <a:hlinkClick r:id="rId2"/>
              </a:rPr>
              <a:t>is.na</a:t>
            </a:r>
            <a:r>
              <a:rPr lang="en-US" sz="1800" dirty="0" smtClean="0"/>
              <a:t>(</a:t>
            </a:r>
            <a:r>
              <a:rPr lang="en-US" sz="1800" dirty="0" err="1" smtClean="0"/>
              <a:t>data$Lost.Commodity.Costs</a:t>
            </a:r>
            <a:r>
              <a:rPr lang="en-US" sz="1800" dirty="0" smtClean="0"/>
              <a:t>)]=0</a:t>
            </a:r>
            <a:br>
              <a:rPr lang="en-US" sz="1800" dirty="0" smtClean="0"/>
            </a:br>
            <a:r>
              <a:rPr lang="en-US" sz="1800" dirty="0" err="1" smtClean="0"/>
              <a:t>data$Public.Private.Property.Damage.Costs</a:t>
            </a:r>
            <a:r>
              <a:rPr lang="en-US" sz="1800" dirty="0" smtClean="0"/>
              <a:t>[</a:t>
            </a:r>
            <a:r>
              <a:rPr lang="en-US" sz="1800" dirty="0" smtClean="0">
                <a:hlinkClick r:id="rId2"/>
              </a:rPr>
              <a:t>is.na</a:t>
            </a:r>
            <a:r>
              <a:rPr lang="en-US" sz="1800" dirty="0" smtClean="0"/>
              <a:t>(</a:t>
            </a:r>
            <a:r>
              <a:rPr lang="en-US" sz="1800" dirty="0" err="1" smtClean="0"/>
              <a:t>data$Public.Private.Property.Damage.Costs</a:t>
            </a:r>
            <a:r>
              <a:rPr lang="en-US" sz="1800" dirty="0" smtClean="0"/>
              <a:t>)]=0</a:t>
            </a:r>
            <a:br>
              <a:rPr lang="en-US" sz="1800" dirty="0" smtClean="0"/>
            </a:br>
            <a:r>
              <a:rPr lang="en-US" sz="1800" dirty="0" err="1" smtClean="0"/>
              <a:t>data$Emergency.Response.Costs</a:t>
            </a:r>
            <a:r>
              <a:rPr lang="en-US" sz="1800" dirty="0" smtClean="0"/>
              <a:t>[</a:t>
            </a:r>
            <a:r>
              <a:rPr lang="en-US" sz="1800" dirty="0" smtClean="0">
                <a:hlinkClick r:id="rId2"/>
              </a:rPr>
              <a:t>is.na</a:t>
            </a:r>
            <a:r>
              <a:rPr lang="en-US" sz="1800" dirty="0" smtClean="0"/>
              <a:t>(</a:t>
            </a:r>
            <a:r>
              <a:rPr lang="en-US" sz="1800" dirty="0" err="1" smtClean="0"/>
              <a:t>data$Emergency.Response.Costs</a:t>
            </a:r>
            <a:r>
              <a:rPr lang="en-US" sz="1800" dirty="0" smtClean="0"/>
              <a:t>)]=0</a:t>
            </a:r>
            <a:br>
              <a:rPr lang="en-US" sz="1800" dirty="0" smtClean="0"/>
            </a:br>
            <a:r>
              <a:rPr lang="en-US" sz="1800" dirty="0" err="1" smtClean="0"/>
              <a:t>data$Environmental.Remediation.Costs</a:t>
            </a:r>
            <a:r>
              <a:rPr lang="en-US" sz="1800" dirty="0" smtClean="0"/>
              <a:t>[</a:t>
            </a:r>
            <a:r>
              <a:rPr lang="en-US" sz="1800" dirty="0" smtClean="0">
                <a:hlinkClick r:id="rId2"/>
              </a:rPr>
              <a:t>is.na</a:t>
            </a:r>
            <a:r>
              <a:rPr lang="en-US" sz="1800" dirty="0" smtClean="0"/>
              <a:t>(</a:t>
            </a:r>
            <a:r>
              <a:rPr lang="en-US" sz="1800" dirty="0" err="1" smtClean="0"/>
              <a:t>data$Environmental.Remediation.Costs</a:t>
            </a:r>
            <a:r>
              <a:rPr lang="en-US" sz="1800" dirty="0" smtClean="0"/>
              <a:t>)]=0</a:t>
            </a:r>
            <a:br>
              <a:rPr lang="en-US" sz="1800" dirty="0" smtClean="0"/>
            </a:br>
            <a:r>
              <a:rPr lang="en-US" sz="1800" dirty="0" err="1" smtClean="0"/>
              <a:t>data$Other.Costs</a:t>
            </a:r>
            <a:r>
              <a:rPr lang="en-US" sz="1800" dirty="0" smtClean="0"/>
              <a:t>[</a:t>
            </a:r>
            <a:r>
              <a:rPr lang="en-US" sz="1800" dirty="0" smtClean="0">
                <a:hlinkClick r:id="rId2"/>
              </a:rPr>
              <a:t>is.na</a:t>
            </a:r>
            <a:r>
              <a:rPr lang="en-US" sz="1800" dirty="0" smtClean="0"/>
              <a:t>(</a:t>
            </a:r>
            <a:r>
              <a:rPr lang="en-US" sz="1800" dirty="0" err="1" smtClean="0"/>
              <a:t>data$Other.Costs</a:t>
            </a:r>
            <a:r>
              <a:rPr lang="en-US" sz="1800" dirty="0" smtClean="0"/>
              <a:t>)]=0</a:t>
            </a:r>
            <a:br>
              <a:rPr lang="en-US" sz="1800" dirty="0" smtClean="0"/>
            </a:br>
            <a:r>
              <a:rPr lang="en-US" sz="1800" dirty="0" smtClean="0"/>
              <a:t/>
            </a:r>
            <a:br>
              <a:rPr lang="en-US" sz="1800" dirty="0" smtClean="0"/>
            </a:br>
            <a:r>
              <a:rPr lang="en-US" sz="1800" b="1" dirty="0" smtClean="0"/>
              <a:t>#Removing Rows of further NA values </a:t>
            </a:r>
            <a:r>
              <a:rPr lang="en-US" sz="1800" dirty="0" smtClean="0"/>
              <a:t> </a:t>
            </a:r>
            <a:br>
              <a:rPr lang="en-US" sz="1800" dirty="0" smtClean="0"/>
            </a:br>
            <a:r>
              <a:rPr lang="en-US" sz="1800" dirty="0" smtClean="0"/>
              <a:t>data=</a:t>
            </a:r>
            <a:r>
              <a:rPr lang="en-US" sz="1800" dirty="0" err="1" smtClean="0"/>
              <a:t>na.omit</a:t>
            </a:r>
            <a:r>
              <a:rPr lang="en-US" sz="1800" dirty="0" smtClean="0"/>
              <a:t>(data)</a:t>
            </a:r>
            <a:br>
              <a:rPr lang="en-US" sz="1800" dirty="0" smtClean="0"/>
            </a:br>
            <a:r>
              <a:rPr lang="en-US" sz="1800" dirty="0" smtClean="0"/>
              <a:t>write.csv(</a:t>
            </a:r>
            <a:r>
              <a:rPr lang="en-US" sz="1800" dirty="0" err="1" smtClean="0"/>
              <a:t>data,"new.csv</a:t>
            </a:r>
            <a:r>
              <a:rPr lang="en-US" sz="1800" dirty="0" smtClean="0"/>
              <a:t>")</a:t>
            </a: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b="1" dirty="0" smtClean="0"/>
              <a:t>Oil is by far the most commonly spilled substance . Since 1986 pipeline</a:t>
            </a:r>
          </a:p>
          <a:p>
            <a:pPr>
              <a:buNone/>
            </a:pPr>
            <a:r>
              <a:rPr lang="en-US" b="1" dirty="0" smtClean="0"/>
              <a:t>accidents have spilled an average of 76,000 barrels per year or more than </a:t>
            </a:r>
          </a:p>
          <a:p>
            <a:pPr>
              <a:buNone/>
            </a:pPr>
            <a:r>
              <a:rPr lang="en-US" b="1" dirty="0" smtClean="0"/>
              <a:t>3 million gallons. This is equivalent to 200 barrels every day. Oil pipeline</a:t>
            </a:r>
          </a:p>
          <a:p>
            <a:pPr>
              <a:buNone/>
            </a:pPr>
            <a:r>
              <a:rPr lang="en-US" b="1" dirty="0" smtClean="0"/>
              <a:t>accidents not only leads to the wastage of crude oil but also has adverse</a:t>
            </a:r>
          </a:p>
          <a:p>
            <a:pPr>
              <a:buNone/>
            </a:pPr>
            <a:r>
              <a:rPr lang="en-US" b="1" dirty="0" smtClean="0"/>
              <a:t>effects on the environment by contaminating the water and land, leading to</a:t>
            </a:r>
          </a:p>
          <a:p>
            <a:pPr>
              <a:buNone/>
            </a:pPr>
            <a:r>
              <a:rPr lang="en-US" b="1" dirty="0" smtClean="0"/>
              <a:t>water pollution and soil pollution. It also affects the economy of </a:t>
            </a:r>
            <a:r>
              <a:rPr lang="en-US" b="1" dirty="0" err="1" smtClean="0"/>
              <a:t>thecountry</a:t>
            </a:r>
            <a:endParaRPr lang="en-US" b="1" dirty="0" smtClean="0"/>
          </a:p>
          <a:p>
            <a:pPr>
              <a:buNone/>
            </a:pPr>
            <a:r>
              <a:rPr lang="en-US" b="1" dirty="0" smtClean="0"/>
              <a:t>as the repairs caused by the accident is huge. Oil leakages in the ocean</a:t>
            </a:r>
          </a:p>
          <a:p>
            <a:pPr>
              <a:buNone/>
            </a:pPr>
            <a:r>
              <a:rPr lang="en-US" b="1" dirty="0" err="1" smtClean="0"/>
              <a:t>toxicate</a:t>
            </a:r>
            <a:r>
              <a:rPr lang="en-US" b="1" dirty="0" smtClean="0"/>
              <a:t> aquatic animals and plants thereby affecting the aquatic</a:t>
            </a:r>
          </a:p>
          <a:p>
            <a:pPr>
              <a:buNone/>
            </a:pPr>
            <a:r>
              <a:rPr lang="en-US" b="1" dirty="0" err="1" smtClean="0"/>
              <a:t>ecosystem.Oil</a:t>
            </a:r>
            <a:r>
              <a:rPr lang="en-US" b="1" dirty="0" smtClean="0"/>
              <a:t> being a fossil fuel takes millions of years to form , should be</a:t>
            </a:r>
          </a:p>
          <a:p>
            <a:pPr>
              <a:buNone/>
            </a:pPr>
            <a:r>
              <a:rPr lang="en-US" b="1" dirty="0" smtClean="0"/>
              <a:t>transported carefully with adequate measures to prevent </a:t>
            </a:r>
            <a:r>
              <a:rPr lang="en-US" b="1" dirty="0" err="1" smtClean="0"/>
              <a:t>leakage.Data</a:t>
            </a:r>
            <a:endParaRPr lang="en-US" b="1" dirty="0" smtClean="0"/>
          </a:p>
          <a:p>
            <a:pPr>
              <a:buNone/>
            </a:pPr>
            <a:r>
              <a:rPr lang="en-US" b="1" dirty="0" smtClean="0"/>
              <a:t>collected from various sources helps us to infer on the causes related to oil</a:t>
            </a:r>
          </a:p>
          <a:p>
            <a:pPr>
              <a:buNone/>
            </a:pPr>
            <a:r>
              <a:rPr lang="en-US" b="1" dirty="0" smtClean="0"/>
              <a:t>pipeline accidents.</a:t>
            </a:r>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Accidents in a year</a:t>
            </a:r>
            <a:endParaRPr lang="en-US" dirty="0"/>
          </a:p>
        </p:txBody>
      </p:sp>
      <p:sp>
        <p:nvSpPr>
          <p:cNvPr id="3" name="Title 2"/>
          <p:cNvSpPr>
            <a:spLocks noGrp="1"/>
          </p:cNvSpPr>
          <p:nvPr>
            <p:ph type="title"/>
          </p:nvPr>
        </p:nvSpPr>
        <p:spPr/>
        <p:txBody>
          <a:bodyPr/>
          <a:lstStyle/>
          <a:p>
            <a:r>
              <a:rPr lang="en-US" dirty="0" smtClean="0"/>
              <a:t>Data exploration</a:t>
            </a:r>
            <a:endParaRPr lang="en-US" dirty="0"/>
          </a:p>
        </p:txBody>
      </p:sp>
      <p:pic>
        <p:nvPicPr>
          <p:cNvPr id="5" name="Picture 4" descr="accidents.png"/>
          <p:cNvPicPr>
            <a:picLocks noChangeAspect="1"/>
          </p:cNvPicPr>
          <p:nvPr/>
        </p:nvPicPr>
        <p:blipFill>
          <a:blip r:embed="rId2"/>
          <a:stretch>
            <a:fillRect/>
          </a:stretch>
        </p:blipFill>
        <p:spPr>
          <a:xfrm>
            <a:off x="1295400" y="1981200"/>
            <a:ext cx="7162800" cy="420906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Age factor</a:t>
            </a:r>
          </a:p>
          <a:p>
            <a:pPr>
              <a:buNone/>
            </a:pPr>
            <a:r>
              <a:rPr lang="en-IN" dirty="0" smtClean="0"/>
              <a:t>		- On an </a:t>
            </a:r>
            <a:r>
              <a:rPr lang="en-IN" dirty="0" err="1" smtClean="0"/>
              <a:t>avg</a:t>
            </a:r>
            <a:r>
              <a:rPr lang="en-IN" dirty="0" smtClean="0"/>
              <a:t>, pipeline accidents occur on 	   pipes that are more than 33 yrs old. </a:t>
            </a:r>
          </a:p>
          <a:p>
            <a:pPr>
              <a:buNone/>
            </a:pPr>
            <a:endParaRPr lang="en-IN" dirty="0" smtClean="0"/>
          </a:p>
          <a:p>
            <a:pPr>
              <a:buNone/>
            </a:pPr>
            <a:r>
              <a:rPr lang="en-IN" dirty="0" smtClean="0"/>
              <a:t>Hazardous Liquids</a:t>
            </a:r>
          </a:p>
          <a:p>
            <a:pPr>
              <a:buNone/>
            </a:pPr>
            <a:r>
              <a:rPr lang="en-IN" dirty="0" smtClean="0"/>
              <a:t>		- Pipelines that carry hazardous liquids 	   and are more than 27 yrs old are more   	   prone to accidents due to equipment 	   failure and incorrect operation.  </a:t>
            </a:r>
            <a:endParaRPr lang="en-IN" dirty="0"/>
          </a:p>
        </p:txBody>
      </p:sp>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INTERPRETATION </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pPr>
              <a:buNone/>
            </a:pPr>
            <a:r>
              <a:rPr lang="en-US" b="1" dirty="0" err="1" smtClean="0"/>
              <a:t>mytable</a:t>
            </a:r>
            <a:r>
              <a:rPr lang="en-US" b="1" dirty="0" smtClean="0"/>
              <a:t> &lt;- table(</a:t>
            </a:r>
            <a:r>
              <a:rPr lang="en-US" b="1" dirty="0" err="1" smtClean="0"/>
              <a:t>oilpipeline$Accident.Year</a:t>
            </a:r>
            <a:r>
              <a:rPr lang="en-US" b="1" dirty="0" smtClean="0"/>
              <a:t>)</a:t>
            </a:r>
          </a:p>
          <a:p>
            <a:pPr>
              <a:buNone/>
            </a:pPr>
            <a:r>
              <a:rPr lang="en-US" b="1" dirty="0" err="1" smtClean="0"/>
              <a:t>lbls</a:t>
            </a:r>
            <a:r>
              <a:rPr lang="en-US" b="1" dirty="0" smtClean="0"/>
              <a:t> &lt;- paste(names(</a:t>
            </a:r>
            <a:r>
              <a:rPr lang="en-US" b="1" dirty="0" err="1" smtClean="0"/>
              <a:t>mytable</a:t>
            </a:r>
            <a:r>
              <a:rPr lang="en-US" b="1" dirty="0" smtClean="0"/>
              <a:t>), "\n", </a:t>
            </a:r>
            <a:r>
              <a:rPr lang="en-US" b="1" dirty="0" err="1" smtClean="0"/>
              <a:t>mytable</a:t>
            </a:r>
            <a:r>
              <a:rPr lang="en-US" b="1" dirty="0" smtClean="0"/>
              <a:t>, sep="")</a:t>
            </a:r>
          </a:p>
          <a:p>
            <a:pPr>
              <a:buNone/>
            </a:pPr>
            <a:r>
              <a:rPr lang="en-US" b="1" dirty="0" smtClean="0"/>
              <a:t>pie(</a:t>
            </a:r>
            <a:r>
              <a:rPr lang="en-US" b="1" dirty="0" err="1" smtClean="0"/>
              <a:t>mytable</a:t>
            </a:r>
            <a:r>
              <a:rPr lang="en-US" b="1" dirty="0" smtClean="0"/>
              <a:t>, labels = </a:t>
            </a:r>
            <a:r>
              <a:rPr lang="en-US" b="1" dirty="0" err="1" smtClean="0"/>
              <a:t>lbls</a:t>
            </a:r>
            <a:r>
              <a:rPr lang="en-US" b="1" dirty="0" smtClean="0"/>
              <a:t>, </a:t>
            </a:r>
          </a:p>
          <a:p>
            <a:pPr>
              <a:buNone/>
            </a:pPr>
            <a:r>
              <a:rPr lang="en-US" b="1" dirty="0" smtClean="0"/>
              <a:t>    main="Pie Chart of Accidents in a year")</a:t>
            </a:r>
            <a:endParaRPr lang="en-US" b="1"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Cause category</a:t>
            </a:r>
            <a:endParaRPr lang="en-US" dirty="0"/>
          </a:p>
        </p:txBody>
      </p:sp>
      <p:pic>
        <p:nvPicPr>
          <p:cNvPr id="7" name="Picture 6" descr="cause.png"/>
          <p:cNvPicPr>
            <a:picLocks noChangeAspect="1"/>
          </p:cNvPicPr>
          <p:nvPr/>
        </p:nvPicPr>
        <p:blipFill>
          <a:blip r:embed="rId2"/>
          <a:stretch>
            <a:fillRect/>
          </a:stretch>
        </p:blipFill>
        <p:spPr>
          <a:xfrm>
            <a:off x="838200" y="2057400"/>
            <a:ext cx="7144875" cy="4267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More than 50% of pipeline accidents occur due to EQUIPMENT FAILURE......</a:t>
            </a:r>
          </a:p>
          <a:p>
            <a:pPr>
              <a:buNone/>
            </a:pPr>
            <a:r>
              <a:rPr lang="en-IN" dirty="0" smtClean="0"/>
              <a:t>		- Usage of flammable and explosive 		   substances in operating procedure</a:t>
            </a:r>
          </a:p>
          <a:p>
            <a:pPr>
              <a:buNone/>
            </a:pPr>
            <a:r>
              <a:rPr lang="en-IN" dirty="0" smtClean="0"/>
              <a:t>		- Bad quality of material used by the 	 	   companies while construction</a:t>
            </a:r>
          </a:p>
          <a:p>
            <a:pPr>
              <a:buNone/>
            </a:pPr>
            <a:r>
              <a:rPr lang="en-IN" dirty="0" smtClean="0"/>
              <a:t>		- Existence of mechanical impurities in </a:t>
            </a:r>
          </a:p>
          <a:p>
            <a:pPr>
              <a:buNone/>
            </a:pPr>
            <a:r>
              <a:rPr lang="en-IN" dirty="0" smtClean="0"/>
              <a:t>		   oil, causing abrasion of pipelines</a:t>
            </a:r>
            <a:endParaRPr lang="en-IN" dirty="0"/>
          </a:p>
        </p:txBody>
      </p:sp>
      <p:sp>
        <p:nvSpPr>
          <p:cNvPr id="3" name="Title 2"/>
          <p:cNvSpPr>
            <a:spLocks noGrp="1"/>
          </p:cNvSpPr>
          <p:nvPr>
            <p:ph type="title"/>
          </p:nvPr>
        </p:nvSpPr>
        <p:spPr/>
        <p:txBody>
          <a:bodyPr/>
          <a:lstStyle/>
          <a:p>
            <a:r>
              <a:rPr lang="en-IN" dirty="0" smtClean="0"/>
              <a:t>Interpretation</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pPr>
              <a:buNone/>
            </a:pPr>
            <a:r>
              <a:rPr lang="en-US" b="1" dirty="0" smtClean="0"/>
              <a:t>pie(table(</a:t>
            </a:r>
            <a:r>
              <a:rPr lang="en-US" b="1" dirty="0" err="1" smtClean="0"/>
              <a:t>oilpipeline$Cause.Category</a:t>
            </a:r>
            <a:r>
              <a:rPr lang="en-US" b="1" dirty="0" smtClean="0"/>
              <a:t>))</a:t>
            </a:r>
            <a:endParaRPr lang="en-US" b="1" dirty="0"/>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Onshore and offshore</a:t>
            </a:r>
          </a:p>
          <a:p>
            <a:pPr>
              <a:buNone/>
            </a:pPr>
            <a:endParaRPr lang="en-US" dirty="0"/>
          </a:p>
        </p:txBody>
      </p:sp>
      <p:sp>
        <p:nvSpPr>
          <p:cNvPr id="3" name="Title 2"/>
          <p:cNvSpPr>
            <a:spLocks noGrp="1"/>
          </p:cNvSpPr>
          <p:nvPr>
            <p:ph type="title"/>
          </p:nvPr>
        </p:nvSpPr>
        <p:spPr/>
        <p:txBody>
          <a:bodyPr/>
          <a:lstStyle/>
          <a:p>
            <a:endParaRPr lang="en-US"/>
          </a:p>
        </p:txBody>
      </p:sp>
      <p:pic>
        <p:nvPicPr>
          <p:cNvPr id="5" name="Picture 4" descr="bar graph.png"/>
          <p:cNvPicPr>
            <a:picLocks noChangeAspect="1"/>
          </p:cNvPicPr>
          <p:nvPr/>
        </p:nvPicPr>
        <p:blipFill>
          <a:blip r:embed="rId2"/>
          <a:stretch>
            <a:fillRect/>
          </a:stretch>
        </p:blipFill>
        <p:spPr>
          <a:xfrm>
            <a:off x="2133600" y="1935480"/>
            <a:ext cx="5562600" cy="445008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OFFSHORE accidents are less</a:t>
            </a:r>
          </a:p>
          <a:p>
            <a:pPr>
              <a:buNone/>
            </a:pPr>
            <a:r>
              <a:rPr lang="en-IN" dirty="0" smtClean="0"/>
              <a:t>	  </a:t>
            </a:r>
            <a:r>
              <a:rPr lang="en-IN" sz="2400" dirty="0" smtClean="0"/>
              <a:t>-</a:t>
            </a:r>
            <a:r>
              <a:rPr lang="en-IN" dirty="0" smtClean="0"/>
              <a:t> </a:t>
            </a:r>
            <a:r>
              <a:rPr lang="en-IN" sz="2400" dirty="0" smtClean="0"/>
              <a:t>Protected from seawater corrosion by a 	coating (cathodic protection)</a:t>
            </a:r>
          </a:p>
          <a:p>
            <a:pPr>
              <a:buNone/>
            </a:pPr>
            <a:r>
              <a:rPr lang="en-IN" sz="2400" dirty="0" smtClean="0"/>
              <a:t>	  - Constant atmospheric pressure and density</a:t>
            </a:r>
          </a:p>
          <a:p>
            <a:endParaRPr lang="en-IN" dirty="0" smtClean="0"/>
          </a:p>
          <a:p>
            <a:r>
              <a:rPr lang="en-IN" dirty="0" smtClean="0"/>
              <a:t>Almost 90% of accidents occur in ONSHORE</a:t>
            </a:r>
          </a:p>
          <a:p>
            <a:pPr lvl="1">
              <a:buNone/>
            </a:pPr>
            <a:r>
              <a:rPr lang="en-IN" dirty="0" smtClean="0"/>
              <a:t>	- Hot atmosphere conditions </a:t>
            </a:r>
          </a:p>
          <a:p>
            <a:pPr lvl="1">
              <a:buNone/>
            </a:pPr>
            <a:r>
              <a:rPr lang="en-IN" dirty="0" smtClean="0"/>
              <a:t>	- Corrosion </a:t>
            </a:r>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a:p>
        </p:txBody>
      </p:sp>
      <p:sp>
        <p:nvSpPr>
          <p:cNvPr id="3" name="Title 2"/>
          <p:cNvSpPr>
            <a:spLocks noGrp="1"/>
          </p:cNvSpPr>
          <p:nvPr>
            <p:ph type="title"/>
          </p:nvPr>
        </p:nvSpPr>
        <p:spPr/>
        <p:txBody>
          <a:bodyPr/>
          <a:lstStyle/>
          <a:p>
            <a:r>
              <a:rPr lang="en-IN" dirty="0" err="1" smtClean="0"/>
              <a:t>Interpretaion</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Code</a:t>
            </a:r>
          </a:p>
          <a:p>
            <a:pPr>
              <a:buNone/>
            </a:pPr>
            <a:r>
              <a:rPr lang="en-US" b="1" dirty="0" err="1" smtClean="0"/>
              <a:t>barplot</a:t>
            </a:r>
            <a:r>
              <a:rPr lang="en-US" b="1" dirty="0" smtClean="0"/>
              <a:t>(table(</a:t>
            </a:r>
            <a:r>
              <a:rPr lang="en-US" b="1" dirty="0" err="1" smtClean="0"/>
              <a:t>oilpipeline$Pipeline.Location</a:t>
            </a:r>
            <a:r>
              <a:rPr lang="en-US" b="1" dirty="0" smtClean="0"/>
              <a:t>),</a:t>
            </a:r>
          </a:p>
          <a:p>
            <a:pPr>
              <a:buNone/>
            </a:pPr>
            <a:r>
              <a:rPr lang="en-US" b="1" dirty="0" smtClean="0"/>
              <a:t>        </a:t>
            </a:r>
            <a:r>
              <a:rPr lang="en-US" b="1" dirty="0" err="1" smtClean="0"/>
              <a:t>ylim</a:t>
            </a:r>
            <a:r>
              <a:rPr lang="en-US" b="1" dirty="0" smtClean="0"/>
              <a:t>=c(0,3000),</a:t>
            </a:r>
          </a:p>
          <a:p>
            <a:pPr>
              <a:buNone/>
            </a:pPr>
            <a:r>
              <a:rPr lang="en-US" b="1" dirty="0" smtClean="0"/>
              <a:t>        main = "Bar Graph of onshore and off-shore",</a:t>
            </a:r>
          </a:p>
          <a:p>
            <a:pPr>
              <a:buNone/>
            </a:pPr>
            <a:r>
              <a:rPr lang="en-US" b="1" dirty="0" smtClean="0"/>
              <a:t>        </a:t>
            </a:r>
            <a:r>
              <a:rPr lang="en-US" b="1" dirty="0" err="1" smtClean="0"/>
              <a:t>col</a:t>
            </a:r>
            <a:r>
              <a:rPr lang="en-US" b="1" dirty="0" smtClean="0"/>
              <a:t> = "</a:t>
            </a:r>
            <a:r>
              <a:rPr lang="en-US" b="1" dirty="0" err="1" smtClean="0"/>
              <a:t>lightblue</a:t>
            </a:r>
            <a:r>
              <a:rPr lang="en-US" b="1" dirty="0" smtClean="0"/>
              <a:t>")</a:t>
            </a:r>
          </a:p>
          <a:p>
            <a:pPr>
              <a:buNone/>
            </a:pPr>
            <a:r>
              <a:rPr lang="en-US" b="1" dirty="0" smtClean="0"/>
              <a:t>box(which = "plot",</a:t>
            </a:r>
          </a:p>
          <a:p>
            <a:pPr>
              <a:buNone/>
            </a:pPr>
            <a:r>
              <a:rPr lang="en-US" b="1" dirty="0" smtClean="0"/>
              <a:t>    </a:t>
            </a:r>
            <a:r>
              <a:rPr lang="en-US" b="1" dirty="0" err="1" smtClean="0"/>
              <a:t>lty</a:t>
            </a:r>
            <a:r>
              <a:rPr lang="en-US" b="1" dirty="0" smtClean="0"/>
              <a:t> = "solid",</a:t>
            </a:r>
          </a:p>
          <a:p>
            <a:pPr>
              <a:buNone/>
            </a:pPr>
            <a:r>
              <a:rPr lang="en-US" b="1" dirty="0" smtClean="0"/>
              <a:t>    </a:t>
            </a:r>
            <a:r>
              <a:rPr lang="en-US" b="1" dirty="0" err="1" smtClean="0"/>
              <a:t>col</a:t>
            </a:r>
            <a:r>
              <a:rPr lang="en-US" b="1" dirty="0" smtClean="0"/>
              <a:t>="black")</a:t>
            </a:r>
          </a:p>
          <a:p>
            <a:pPr>
              <a:buNone/>
            </a:pPr>
            <a:r>
              <a:rPr lang="en-US" dirty="0" smtClean="0"/>
              <a:t>    #shows that accidents </a:t>
            </a:r>
            <a:r>
              <a:rPr lang="en-US" dirty="0" err="1" smtClean="0"/>
              <a:t>didnt</a:t>
            </a:r>
            <a:r>
              <a:rPr lang="en-US" dirty="0" smtClean="0"/>
              <a:t> occur on offshore</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pic>
        <p:nvPicPr>
          <p:cNvPr id="4" name="Content Placeholder 3" descr="bar graph.png"/>
          <p:cNvPicPr>
            <a:picLocks noGrp="1" noChangeAspect="1"/>
          </p:cNvPicPr>
          <p:nvPr>
            <p:ph idx="1"/>
          </p:nvPr>
        </p:nvPicPr>
        <p:blipFill>
          <a:blip r:embed="rId2"/>
          <a:stretch>
            <a:fillRect/>
          </a:stretch>
        </p:blipFill>
        <p:spPr>
          <a:xfrm>
            <a:off x="1752600" y="1488599"/>
            <a:ext cx="5486400" cy="438911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Accidents dataset:</a:t>
            </a:r>
            <a:r>
              <a:rPr lang="en-US" dirty="0" smtClean="0"/>
              <a:t> This database includes a record for each oil pipeline leak or spill. These records include the incident date and time, operator and pipeline, cause of incident, type of hazardous liquid and quantity lost, injuries and fatalities, and associated costs. It has 2796 rows and 48 columns. </a:t>
            </a:r>
            <a:endParaRPr lang="en-US" dirty="0"/>
          </a:p>
        </p:txBody>
      </p:sp>
      <p:sp>
        <p:nvSpPr>
          <p:cNvPr id="3" name="Title 2"/>
          <p:cNvSpPr>
            <a:spLocks noGrp="1"/>
          </p:cNvSpPr>
          <p:nvPr>
            <p:ph type="title"/>
          </p:nvPr>
        </p:nvSpPr>
        <p:spPr/>
        <p:txBody>
          <a:bodyPr>
            <a:normAutofit/>
          </a:bodyPr>
          <a:lstStyle/>
          <a:p>
            <a:r>
              <a:rPr lang="en-US" dirty="0" smtClean="0"/>
              <a:t>Dataset</a:t>
            </a:r>
            <a:br>
              <a:rPr lang="en-US" dirty="0" smtClean="0"/>
            </a:br>
            <a:r>
              <a:rPr lang="en-US" sz="2000" dirty="0" smtClean="0"/>
              <a:t>dataset link: https://www.kaggle.com/usdot/pipeline-accidents</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OFFSHORE accidents are less</a:t>
            </a:r>
          </a:p>
          <a:p>
            <a:pPr>
              <a:buNone/>
            </a:pPr>
            <a:r>
              <a:rPr lang="en-IN" dirty="0" smtClean="0"/>
              <a:t>	  </a:t>
            </a:r>
            <a:r>
              <a:rPr lang="en-IN" sz="2400" dirty="0" smtClean="0"/>
              <a:t>-</a:t>
            </a:r>
            <a:r>
              <a:rPr lang="en-IN" dirty="0" smtClean="0"/>
              <a:t> </a:t>
            </a:r>
            <a:r>
              <a:rPr lang="en-IN" sz="2400" dirty="0" smtClean="0"/>
              <a:t>Protected from seawater corrosion by a 	coating (cathodic protection)</a:t>
            </a:r>
          </a:p>
          <a:p>
            <a:pPr>
              <a:buNone/>
            </a:pPr>
            <a:r>
              <a:rPr lang="en-IN" sz="2400" dirty="0" smtClean="0"/>
              <a:t>	  - Constant atmospheric pressure and density</a:t>
            </a:r>
          </a:p>
          <a:p>
            <a:endParaRPr lang="en-IN" dirty="0" smtClean="0"/>
          </a:p>
          <a:p>
            <a:r>
              <a:rPr lang="en-IN" dirty="0" smtClean="0"/>
              <a:t>Almost 90% of accidents occur in ONSHORE</a:t>
            </a:r>
          </a:p>
          <a:p>
            <a:pPr lvl="1">
              <a:buNone/>
            </a:pPr>
            <a:r>
              <a:rPr lang="en-IN" dirty="0" smtClean="0"/>
              <a:t>	- Hot atmosphere conditions </a:t>
            </a:r>
          </a:p>
          <a:p>
            <a:pPr lvl="1">
              <a:buNone/>
            </a:pPr>
            <a:r>
              <a:rPr lang="en-IN" dirty="0" smtClean="0"/>
              <a:t>	- Corrosion </a:t>
            </a:r>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pic>
        <p:nvPicPr>
          <p:cNvPr id="6" name="Content Placeholder 5" descr="accidentstate.png"/>
          <p:cNvPicPr>
            <a:picLocks noGrp="1" noChangeAspect="1"/>
          </p:cNvPicPr>
          <p:nvPr>
            <p:ph idx="1"/>
          </p:nvPr>
        </p:nvPicPr>
        <p:blipFill>
          <a:blip r:embed="rId2"/>
          <a:stretch>
            <a:fillRect/>
          </a:stretch>
        </p:blipFill>
        <p:spPr>
          <a:xfrm>
            <a:off x="457200" y="1549559"/>
            <a:ext cx="8229600" cy="438912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Texas has recorded the most number of oil pipeline accidents.</a:t>
            </a:r>
          </a:p>
          <a:p>
            <a:r>
              <a:rPr lang="en-IN" dirty="0" smtClean="0"/>
              <a:t>Since 2014, Oil productivity and new pipelines installations have been increasing by double the amount every year.</a:t>
            </a:r>
          </a:p>
          <a:p>
            <a:r>
              <a:rPr lang="en-IN" dirty="0" smtClean="0"/>
              <a:t>All there pipelines are constructed above ground and hence the accidents are also more in Texas. </a:t>
            </a: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peline type.png"/>
          <p:cNvPicPr>
            <a:picLocks noGrp="1" noChangeAspect="1"/>
          </p:cNvPicPr>
          <p:nvPr>
            <p:ph idx="1"/>
          </p:nvPr>
        </p:nvPicPr>
        <p:blipFill>
          <a:blip r:embed="rId2"/>
          <a:stretch>
            <a:fillRect/>
          </a:stretch>
        </p:blipFill>
        <p:spPr>
          <a:xfrm>
            <a:off x="457200" y="1676400"/>
            <a:ext cx="8229600" cy="4389120"/>
          </a:xfrm>
        </p:spPr>
      </p:pic>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More density changes in above ground Oil pipelines.</a:t>
            </a:r>
          </a:p>
          <a:p>
            <a:r>
              <a:rPr lang="en-IN" dirty="0" smtClean="0"/>
              <a:t>They get easily corroded.</a:t>
            </a:r>
          </a:p>
          <a:p>
            <a:r>
              <a:rPr lang="en-IN" dirty="0" smtClean="0"/>
              <a:t>Hot atmospheric conditions.</a:t>
            </a: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oxplot.png"/>
          <p:cNvPicPr>
            <a:picLocks noGrp="1" noChangeAspect="1"/>
          </p:cNvPicPr>
          <p:nvPr>
            <p:ph idx="1"/>
          </p:nvPr>
        </p:nvPicPr>
        <p:blipFill>
          <a:blip r:embed="rId2"/>
          <a:stretch>
            <a:fillRect/>
          </a:stretch>
        </p:blipFill>
        <p:spPr>
          <a:xfrm>
            <a:off x="457200" y="1549559"/>
            <a:ext cx="8229600" cy="4389120"/>
          </a:xfrm>
        </p:spPr>
      </p:pic>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r>
              <a:rPr lang="en-IN" dirty="0" smtClean="0"/>
              <a:t>This graph shows that accidents caused by </a:t>
            </a:r>
            <a:r>
              <a:rPr lang="en-IN" dirty="0" smtClean="0"/>
              <a:t>corrosion, </a:t>
            </a:r>
            <a:r>
              <a:rPr lang="en-IN" dirty="0" smtClean="0"/>
              <a:t>excavation damage are costly to repair</a:t>
            </a:r>
          </a:p>
          <a:p>
            <a:r>
              <a:rPr lang="en-IN" dirty="0" smtClean="0"/>
              <a:t>The corroded </a:t>
            </a:r>
            <a:r>
              <a:rPr lang="en-IN" dirty="0" smtClean="0"/>
              <a:t>oil pipeline </a:t>
            </a:r>
            <a:r>
              <a:rPr lang="en-IN" dirty="0" smtClean="0"/>
              <a:t>has to be replaced with the new </a:t>
            </a:r>
            <a:r>
              <a:rPr lang="en-IN" dirty="0" smtClean="0"/>
              <a:t>one, so </a:t>
            </a:r>
            <a:r>
              <a:rPr lang="en-IN" dirty="0" smtClean="0"/>
              <a:t>it turns to be costly.</a:t>
            </a:r>
          </a:p>
          <a:p>
            <a:r>
              <a:rPr lang="en-IN" dirty="0" smtClean="0"/>
              <a:t>It costs an average of$2,50,000 to repair the damaged pipeline.</a:t>
            </a: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quid type.jpeg"/>
          <p:cNvPicPr>
            <a:picLocks noGrp="1" noChangeAspect="1"/>
          </p:cNvPicPr>
          <p:nvPr>
            <p:ph idx="1"/>
          </p:nvPr>
        </p:nvPicPr>
        <p:blipFill>
          <a:blip r:embed="rId2"/>
          <a:stretch>
            <a:fillRect/>
          </a:stretch>
        </p:blipFill>
        <p:spPr>
          <a:xfrm>
            <a:off x="457200" y="2258895"/>
            <a:ext cx="8229600" cy="2970447"/>
          </a:xfrm>
        </p:spPr>
      </p:pic>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r>
              <a:rPr lang="en-IN" dirty="0" smtClean="0"/>
              <a:t>Carbon dioxide and HVL(High viscosity lubricant) pipelines are the most affected.</a:t>
            </a:r>
          </a:p>
          <a:p>
            <a:r>
              <a:rPr lang="en-IN" dirty="0" smtClean="0"/>
              <a:t>Carbon dioxide pipelines combine with the metals in the pipelines forming oxides and carbonates thereby losing its properties.</a:t>
            </a:r>
          </a:p>
          <a:p>
            <a:r>
              <a:rPr lang="en-IN" dirty="0" smtClean="0"/>
              <a:t>High viscosity liquids exert more liquid pressure on the </a:t>
            </a:r>
            <a:r>
              <a:rPr lang="en-IN" dirty="0" smtClean="0"/>
              <a:t>pipelines, so </a:t>
            </a:r>
            <a:r>
              <a:rPr lang="en-IN" dirty="0" smtClean="0"/>
              <a:t>they tend to break faster and cause oil leakage.</a:t>
            </a: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Linear regression is used to predict the value of a continuous variable Y based on one or more input predictor variables X.</a:t>
            </a:r>
          </a:p>
          <a:p>
            <a:r>
              <a:rPr lang="en-IN" dirty="0" smtClean="0"/>
              <a:t>The aim of Linear Regression is to find a mathematical equation for a continuous response variable Y as a function of one or more X variable(s).</a:t>
            </a:r>
          </a:p>
          <a:p>
            <a:r>
              <a:rPr lang="en-IN" dirty="0" smtClean="0"/>
              <a:t>Y=</a:t>
            </a:r>
            <a:r>
              <a:rPr lang="en-IN" dirty="0" err="1" smtClean="0"/>
              <a:t>aX+bY</a:t>
            </a:r>
            <a:r>
              <a:rPr lang="en-IN" dirty="0" smtClean="0"/>
              <a:t>+....+intercept</a:t>
            </a:r>
            <a:endParaRPr lang="en-IN" dirty="0"/>
          </a:p>
        </p:txBody>
      </p:sp>
      <p:sp>
        <p:nvSpPr>
          <p:cNvPr id="3" name="Title 2"/>
          <p:cNvSpPr>
            <a:spLocks noGrp="1"/>
          </p:cNvSpPr>
          <p:nvPr>
            <p:ph type="title"/>
          </p:nvPr>
        </p:nvSpPr>
        <p:spPr/>
        <p:txBody>
          <a:bodyPr/>
          <a:lstStyle/>
          <a:p>
            <a:r>
              <a:rPr lang="en-IN" dirty="0" smtClean="0"/>
              <a:t>Linear Regression Model</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 description</a:t>
            </a:r>
            <a:endParaRPr lang="en-US" dirty="0"/>
          </a:p>
        </p:txBody>
      </p:sp>
      <p:graphicFrame>
        <p:nvGraphicFramePr>
          <p:cNvPr id="10" name="Content Placeholder 9"/>
          <p:cNvGraphicFramePr>
            <a:graphicFrameLocks noGrp="1"/>
          </p:cNvGraphicFramePr>
          <p:nvPr>
            <p:ph idx="1"/>
          </p:nvPr>
        </p:nvGraphicFramePr>
        <p:xfrm>
          <a:off x="457200" y="1481138"/>
          <a:ext cx="8229600" cy="5359400"/>
        </p:xfrm>
        <a:graphic>
          <a:graphicData uri="http://schemas.openxmlformats.org/drawingml/2006/table">
            <a:tbl>
              <a:tblPr firstRow="1" bandRow="1">
                <a:tableStyleId>{21E4AEA4-8DFA-4A89-87EB-49C32662AFE0}</a:tableStyleId>
              </a:tblPr>
              <a:tblGrid>
                <a:gridCol w="1981200"/>
                <a:gridCol w="3505200"/>
                <a:gridCol w="2743200"/>
              </a:tblGrid>
              <a:tr h="370840">
                <a:tc>
                  <a:txBody>
                    <a:bodyPr/>
                    <a:lstStyle/>
                    <a:p>
                      <a:r>
                        <a:rPr lang="en-US" dirty="0" err="1" smtClean="0"/>
                        <a:t>S.No</a:t>
                      </a:r>
                      <a:endParaRPr lang="en-US" dirty="0"/>
                    </a:p>
                  </a:txBody>
                  <a:tcPr/>
                </a:tc>
                <a:tc>
                  <a:txBody>
                    <a:bodyPr/>
                    <a:lstStyle/>
                    <a:p>
                      <a:r>
                        <a:rPr lang="en-US" dirty="0" smtClean="0"/>
                        <a:t>Name &amp; description</a:t>
                      </a:r>
                      <a:endParaRPr lang="en-US" dirty="0"/>
                    </a:p>
                  </a:txBody>
                  <a:tcPr/>
                </a:tc>
                <a:tc>
                  <a:txBody>
                    <a:bodyPr/>
                    <a:lstStyle/>
                    <a:p>
                      <a:r>
                        <a:rPr lang="en-US" dirty="0" smtClean="0"/>
                        <a:t>Type</a:t>
                      </a:r>
                      <a:endParaRPr lang="en-US" dirty="0"/>
                    </a:p>
                  </a:txBody>
                  <a:tcPr/>
                </a:tc>
              </a:tr>
              <a:tr h="370840">
                <a:tc>
                  <a:txBody>
                    <a:bodyPr/>
                    <a:lstStyle/>
                    <a:p>
                      <a:r>
                        <a:rPr lang="en-US" dirty="0" smtClean="0"/>
                        <a:t>1</a:t>
                      </a:r>
                      <a:endParaRPr lang="en-US" dirty="0"/>
                    </a:p>
                  </a:txBody>
                  <a:tcPr/>
                </a:tc>
                <a:tc>
                  <a:txBody>
                    <a:bodyPr/>
                    <a:lstStyle/>
                    <a:p>
                      <a:r>
                        <a:rPr lang="en-US" dirty="0" smtClean="0"/>
                        <a:t>Report number</a:t>
                      </a:r>
                      <a:endParaRPr lang="en-US" dirty="0"/>
                    </a:p>
                  </a:txBody>
                  <a:tcPr/>
                </a:tc>
                <a:tc>
                  <a:txBody>
                    <a:bodyPr/>
                    <a:lstStyle/>
                    <a:p>
                      <a:r>
                        <a:rPr lang="en-US" dirty="0" smtClean="0"/>
                        <a:t>integer</a:t>
                      </a:r>
                      <a:endParaRPr lang="en-US" dirty="0"/>
                    </a:p>
                  </a:txBody>
                  <a:tcPr/>
                </a:tc>
              </a:tr>
              <a:tr h="370840">
                <a:tc>
                  <a:txBody>
                    <a:bodyPr/>
                    <a:lstStyle/>
                    <a:p>
                      <a:r>
                        <a:rPr lang="en-US" dirty="0" smtClean="0"/>
                        <a:t>2</a:t>
                      </a:r>
                      <a:endParaRPr lang="en-US" dirty="0"/>
                    </a:p>
                  </a:txBody>
                  <a:tcPr/>
                </a:tc>
                <a:tc>
                  <a:txBody>
                    <a:bodyPr/>
                    <a:lstStyle/>
                    <a:p>
                      <a:r>
                        <a:rPr lang="en-US" dirty="0" smtClean="0"/>
                        <a:t>Supplemental 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3</a:t>
                      </a:r>
                      <a:endParaRPr lang="en-US" dirty="0"/>
                    </a:p>
                  </a:txBody>
                  <a:tcPr/>
                </a:tc>
                <a:tc>
                  <a:txBody>
                    <a:bodyPr/>
                    <a:lstStyle/>
                    <a:p>
                      <a:r>
                        <a:rPr lang="en-US" dirty="0" smtClean="0"/>
                        <a:t>Accident year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a:t>
                      </a:r>
                      <a:endParaRPr lang="en-US" dirty="0"/>
                    </a:p>
                  </a:txBody>
                  <a:tcPr/>
                </a:tc>
                <a:tc>
                  <a:txBody>
                    <a:bodyPr/>
                    <a:lstStyle/>
                    <a:p>
                      <a:r>
                        <a:rPr lang="en-US" dirty="0" smtClean="0"/>
                        <a:t>Accident date/time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5</a:t>
                      </a:r>
                      <a:endParaRPr lang="en-US" dirty="0"/>
                    </a:p>
                  </a:txBody>
                  <a:tcPr/>
                </a:tc>
                <a:tc>
                  <a:txBody>
                    <a:bodyPr/>
                    <a:lstStyle/>
                    <a:p>
                      <a:r>
                        <a:rPr lang="en-US" dirty="0" smtClean="0"/>
                        <a:t>Operator 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6</a:t>
                      </a:r>
                      <a:endParaRPr lang="en-US" dirty="0"/>
                    </a:p>
                  </a:txBody>
                  <a:tcPr/>
                </a:tc>
                <a:tc>
                  <a:txBody>
                    <a:bodyPr/>
                    <a:lstStyle/>
                    <a:p>
                      <a:r>
                        <a:rPr lang="en-US" dirty="0" smtClean="0"/>
                        <a:t>Operator name</a:t>
                      </a:r>
                      <a:endParaRPr lang="en-US" dirty="0"/>
                    </a:p>
                  </a:txBody>
                  <a:tcPr/>
                </a:tc>
                <a:tc>
                  <a:txBody>
                    <a:bodyPr/>
                    <a:lstStyle/>
                    <a:p>
                      <a:r>
                        <a:rPr lang="en-US" dirty="0" smtClean="0"/>
                        <a:t>String</a:t>
                      </a:r>
                      <a:endParaRPr lang="en-US" dirty="0"/>
                    </a:p>
                  </a:txBody>
                  <a:tcPr/>
                </a:tc>
              </a:tr>
              <a:tr h="370840">
                <a:tc>
                  <a:txBody>
                    <a:bodyPr/>
                    <a:lstStyle/>
                    <a:p>
                      <a:r>
                        <a:rPr lang="en-US" dirty="0" smtClean="0"/>
                        <a:t>7</a:t>
                      </a:r>
                      <a:endParaRPr lang="en-US" dirty="0"/>
                    </a:p>
                  </a:txBody>
                  <a:tcPr/>
                </a:tc>
                <a:tc>
                  <a:txBody>
                    <a:bodyPr/>
                    <a:lstStyle/>
                    <a:p>
                      <a:r>
                        <a:rPr lang="en-US" dirty="0" smtClean="0"/>
                        <a:t>Pipeline/facility</a:t>
                      </a:r>
                      <a:r>
                        <a:rPr lang="en-US" baseline="0" dirty="0" smtClean="0"/>
                        <a:t>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8</a:t>
                      </a:r>
                      <a:endParaRPr lang="en-US" dirty="0"/>
                    </a:p>
                  </a:txBody>
                  <a:tcPr/>
                </a:tc>
                <a:tc>
                  <a:txBody>
                    <a:bodyPr/>
                    <a:lstStyle/>
                    <a:p>
                      <a:r>
                        <a:rPr lang="en-US" dirty="0" smtClean="0"/>
                        <a:t>Pipeline location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9</a:t>
                      </a:r>
                      <a:endParaRPr lang="en-US" dirty="0"/>
                    </a:p>
                  </a:txBody>
                  <a:tcPr/>
                </a:tc>
                <a:tc>
                  <a:txBody>
                    <a:bodyPr/>
                    <a:lstStyle/>
                    <a:p>
                      <a:r>
                        <a:rPr lang="en-US" dirty="0" smtClean="0"/>
                        <a:t>Pipeline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10</a:t>
                      </a:r>
                      <a:endParaRPr lang="en-US" dirty="0"/>
                    </a:p>
                  </a:txBody>
                  <a:tcPr/>
                </a:tc>
                <a:tc>
                  <a:txBody>
                    <a:bodyPr/>
                    <a:lstStyle/>
                    <a:p>
                      <a:r>
                        <a:rPr lang="en-US" dirty="0" smtClean="0"/>
                        <a:t>Liquid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11</a:t>
                      </a:r>
                      <a:endParaRPr lang="en-US" dirty="0"/>
                    </a:p>
                  </a:txBody>
                  <a:tcPr/>
                </a:tc>
                <a:tc>
                  <a:txBody>
                    <a:bodyPr/>
                    <a:lstStyle/>
                    <a:p>
                      <a:r>
                        <a:rPr lang="en-US" dirty="0" smtClean="0"/>
                        <a:t>Liquid subtype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12</a:t>
                      </a:r>
                      <a:endParaRPr lang="en-US" dirty="0"/>
                    </a:p>
                  </a:txBody>
                  <a:tcPr/>
                </a:tc>
                <a:tc>
                  <a:txBody>
                    <a:bodyPr/>
                    <a:lstStyle/>
                    <a:p>
                      <a:r>
                        <a:rPr lang="en-US" dirty="0" smtClean="0"/>
                        <a:t>Liquid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dataset is split into 2 parts</a:t>
            </a:r>
          </a:p>
          <a:p>
            <a:pPr lvl="1"/>
            <a:r>
              <a:rPr lang="en-IN" dirty="0" smtClean="0"/>
              <a:t>80% data</a:t>
            </a:r>
          </a:p>
          <a:p>
            <a:pPr lvl="1"/>
            <a:r>
              <a:rPr lang="en-IN" dirty="0" smtClean="0"/>
              <a:t>20% data</a:t>
            </a:r>
          </a:p>
          <a:p>
            <a:pPr lvl="1">
              <a:buNone/>
            </a:pPr>
            <a:endParaRPr lang="en-IN" dirty="0" smtClean="0"/>
          </a:p>
          <a:p>
            <a:pPr lvl="1">
              <a:buNone/>
            </a:pPr>
            <a:r>
              <a:rPr lang="en-IN" dirty="0" smtClean="0"/>
              <a:t>op=read.csv("datasetmain.csv")</a:t>
            </a:r>
          </a:p>
          <a:p>
            <a:pPr lvl="1">
              <a:buNone/>
            </a:pPr>
            <a:r>
              <a:rPr lang="en-IN" dirty="0" smtClean="0"/>
              <a:t>library(</a:t>
            </a:r>
            <a:r>
              <a:rPr lang="en-IN" dirty="0" err="1" smtClean="0"/>
              <a:t>caTools</a:t>
            </a:r>
            <a:r>
              <a:rPr lang="en-IN" dirty="0" smtClean="0"/>
              <a:t>)</a:t>
            </a:r>
          </a:p>
          <a:p>
            <a:pPr lvl="1">
              <a:buNone/>
            </a:pPr>
            <a:r>
              <a:rPr lang="en-IN" dirty="0" smtClean="0"/>
              <a:t>split=</a:t>
            </a:r>
            <a:r>
              <a:rPr lang="en-IN" dirty="0" err="1" smtClean="0"/>
              <a:t>sample.split</a:t>
            </a:r>
            <a:r>
              <a:rPr lang="en-IN" dirty="0" smtClean="0"/>
              <a:t>(</a:t>
            </a:r>
            <a:r>
              <a:rPr lang="en-IN" dirty="0" err="1" smtClean="0"/>
              <a:t>op,SplitRatio</a:t>
            </a:r>
            <a:r>
              <a:rPr lang="en-IN" dirty="0" smtClean="0"/>
              <a:t> = 0.8)</a:t>
            </a:r>
          </a:p>
          <a:p>
            <a:pPr lvl="1">
              <a:buNone/>
            </a:pPr>
            <a:r>
              <a:rPr lang="en-IN" dirty="0" smtClean="0"/>
              <a:t>train=subset(</a:t>
            </a:r>
            <a:r>
              <a:rPr lang="en-IN" dirty="0" err="1" smtClean="0"/>
              <a:t>op,split</a:t>
            </a:r>
            <a:r>
              <a:rPr lang="en-IN" dirty="0" smtClean="0"/>
              <a:t>="TRUE")</a:t>
            </a:r>
          </a:p>
          <a:p>
            <a:pPr lvl="1">
              <a:buNone/>
            </a:pPr>
            <a:r>
              <a:rPr lang="en-IN" dirty="0" smtClean="0"/>
              <a:t>test=subset(</a:t>
            </a:r>
            <a:r>
              <a:rPr lang="en-IN" dirty="0" err="1" smtClean="0"/>
              <a:t>op,split</a:t>
            </a:r>
            <a:r>
              <a:rPr lang="en-IN" dirty="0" smtClean="0"/>
              <a:t>="FALSE")</a:t>
            </a:r>
          </a:p>
        </p:txBody>
      </p:sp>
      <p:sp>
        <p:nvSpPr>
          <p:cNvPr id="3" name="Title 2"/>
          <p:cNvSpPr>
            <a:spLocks noGrp="1"/>
          </p:cNvSpPr>
          <p:nvPr>
            <p:ph type="title"/>
          </p:nvPr>
        </p:nvSpPr>
        <p:spPr/>
        <p:txBody>
          <a:bodyPr/>
          <a:lstStyle/>
          <a:p>
            <a:r>
              <a:rPr lang="en-IN" dirty="0" smtClean="0"/>
              <a:t>Modelling</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t>Linear Regression will be modelled on the dataset that contains 80% of values (train).</a:t>
            </a:r>
          </a:p>
          <a:p>
            <a:r>
              <a:rPr lang="en-IN" sz="2400" dirty="0" smtClean="0"/>
              <a:t>Predictions will be made on the dataset that contains 20% of values (test).</a:t>
            </a:r>
          </a:p>
          <a:p>
            <a:r>
              <a:rPr lang="en-IN" sz="2400" dirty="0" smtClean="0"/>
              <a:t>4 variables are used for modelling here : </a:t>
            </a:r>
          </a:p>
          <a:p>
            <a:pPr lvl="1"/>
            <a:r>
              <a:rPr lang="en-IN" sz="2400" dirty="0" smtClean="0"/>
              <a:t>Intentional oil loss</a:t>
            </a:r>
          </a:p>
          <a:p>
            <a:pPr lvl="1"/>
            <a:r>
              <a:rPr lang="en-IN" sz="2400" dirty="0" smtClean="0"/>
              <a:t>Unintentional oil loss</a:t>
            </a:r>
          </a:p>
          <a:p>
            <a:pPr lvl="1"/>
            <a:r>
              <a:rPr lang="en-IN" sz="2400" dirty="0" smtClean="0"/>
              <a:t>Oil recovery</a:t>
            </a:r>
          </a:p>
          <a:p>
            <a:pPr lvl="1"/>
            <a:r>
              <a:rPr lang="en-IN" sz="2400" dirty="0" smtClean="0"/>
              <a:t>Net loss</a:t>
            </a:r>
          </a:p>
          <a:p>
            <a:pPr lvl="1">
              <a:buNone/>
            </a:pPr>
            <a:endParaRPr lang="en-IN" sz="2400" dirty="0" smtClean="0"/>
          </a:p>
          <a:p>
            <a:pPr lvl="1"/>
            <a:endParaRPr lang="en-IN" sz="2400" dirty="0"/>
          </a:p>
        </p:txBody>
      </p:sp>
      <p:sp>
        <p:nvSpPr>
          <p:cNvPr id="3" name="Title 2"/>
          <p:cNvSpPr>
            <a:spLocks noGrp="1"/>
          </p:cNvSpPr>
          <p:nvPr>
            <p:ph type="title"/>
          </p:nvPr>
        </p:nvSpPr>
        <p:spPr/>
        <p:txBody>
          <a:bodyPr/>
          <a:lstStyle/>
          <a:p>
            <a:r>
              <a:rPr lang="en-IN" dirty="0" smtClean="0"/>
              <a:t>Modelling-1</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000" dirty="0" smtClean="0"/>
              <a:t>net=</a:t>
            </a:r>
            <a:r>
              <a:rPr lang="en-IN" sz="2000" dirty="0" err="1" smtClean="0"/>
              <a:t>train$Net.Loss</a:t>
            </a:r>
            <a:r>
              <a:rPr lang="en-IN" sz="2000" dirty="0" smtClean="0"/>
              <a:t>..Barrels.</a:t>
            </a:r>
          </a:p>
          <a:p>
            <a:pPr>
              <a:buNone/>
            </a:pPr>
            <a:r>
              <a:rPr lang="en-IN" sz="2000" dirty="0" err="1" smtClean="0"/>
              <a:t>unint</a:t>
            </a:r>
            <a:r>
              <a:rPr lang="en-IN" sz="2000" dirty="0" smtClean="0"/>
              <a:t>=</a:t>
            </a:r>
            <a:r>
              <a:rPr lang="en-IN" sz="2000" dirty="0" err="1" smtClean="0"/>
              <a:t>train$Unintentional.Release</a:t>
            </a:r>
            <a:r>
              <a:rPr lang="en-IN" sz="2000" dirty="0" smtClean="0"/>
              <a:t>..Barrels.</a:t>
            </a:r>
          </a:p>
          <a:p>
            <a:pPr>
              <a:buNone/>
            </a:pPr>
            <a:r>
              <a:rPr lang="en-IN" sz="2000" dirty="0" err="1" smtClean="0"/>
              <a:t>rec</a:t>
            </a:r>
            <a:r>
              <a:rPr lang="en-IN" sz="2000" dirty="0" smtClean="0"/>
              <a:t>=</a:t>
            </a:r>
            <a:r>
              <a:rPr lang="en-IN" sz="2000" dirty="0" err="1" smtClean="0"/>
              <a:t>train$Liquid.Recovery</a:t>
            </a:r>
            <a:r>
              <a:rPr lang="en-IN" sz="2000" dirty="0" smtClean="0"/>
              <a:t>..Barrels.</a:t>
            </a:r>
          </a:p>
          <a:p>
            <a:pPr>
              <a:buNone/>
            </a:pPr>
            <a:r>
              <a:rPr lang="en-IN" sz="2000" dirty="0" err="1" smtClean="0"/>
              <a:t>int</a:t>
            </a:r>
            <a:r>
              <a:rPr lang="en-IN" sz="2000" dirty="0" smtClean="0"/>
              <a:t>=</a:t>
            </a:r>
            <a:r>
              <a:rPr lang="en-IN" sz="2000" dirty="0" err="1" smtClean="0"/>
              <a:t>train$Intentional.Release</a:t>
            </a:r>
            <a:r>
              <a:rPr lang="en-IN" sz="2000" dirty="0" smtClean="0"/>
              <a:t>..Barrels.</a:t>
            </a:r>
          </a:p>
          <a:p>
            <a:pPr>
              <a:buNone/>
            </a:pPr>
            <a:r>
              <a:rPr lang="en-IN" sz="2000" dirty="0" smtClean="0"/>
              <a:t>model=lm(net~(</a:t>
            </a:r>
            <a:r>
              <a:rPr lang="en-IN" sz="2000" dirty="0" err="1" smtClean="0"/>
              <a:t>unint+int+rec</a:t>
            </a:r>
            <a:r>
              <a:rPr lang="en-IN" sz="2000" dirty="0" smtClean="0"/>
              <a:t>),data=train)</a:t>
            </a:r>
          </a:p>
          <a:p>
            <a:pPr>
              <a:buNone/>
            </a:pPr>
            <a:r>
              <a:rPr lang="en-IN" sz="2000" dirty="0" smtClean="0"/>
              <a:t>summary(model)</a:t>
            </a:r>
            <a:endParaRPr lang="en-IN" sz="2000" dirty="0"/>
          </a:p>
        </p:txBody>
      </p:sp>
      <p:sp>
        <p:nvSpPr>
          <p:cNvPr id="3" name="Title 2"/>
          <p:cNvSpPr>
            <a:spLocks noGrp="1"/>
          </p:cNvSpPr>
          <p:nvPr>
            <p:ph type="title"/>
          </p:nvPr>
        </p:nvSpPr>
        <p:spPr/>
        <p:txBody>
          <a:bodyPr/>
          <a:lstStyle/>
          <a:p>
            <a:r>
              <a:rPr lang="en-IN" dirty="0" smtClean="0"/>
              <a:t>Creating the Model</a:t>
            </a:r>
            <a:endParaRPr lang="en-IN" dirty="0"/>
          </a:p>
        </p:txBody>
      </p:sp>
      <p:pic>
        <p:nvPicPr>
          <p:cNvPr id="5" name="Picture 4" descr="summary1.PNG"/>
          <p:cNvPicPr>
            <a:picLocks noChangeAspect="1"/>
          </p:cNvPicPr>
          <p:nvPr/>
        </p:nvPicPr>
        <p:blipFill>
          <a:blip r:embed="rId2"/>
          <a:stretch>
            <a:fillRect/>
          </a:stretch>
        </p:blipFill>
        <p:spPr>
          <a:xfrm>
            <a:off x="2438400" y="4267200"/>
            <a:ext cx="5638800" cy="1905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IN" sz="3200" dirty="0" smtClean="0"/>
          </a:p>
          <a:p>
            <a:endParaRPr lang="en-IN" sz="3200" dirty="0" smtClean="0"/>
          </a:p>
          <a:p>
            <a:endParaRPr lang="en-IN" sz="3200" dirty="0" smtClean="0"/>
          </a:p>
          <a:p>
            <a:endParaRPr lang="en-IN" sz="3200" dirty="0" smtClean="0"/>
          </a:p>
          <a:p>
            <a:endParaRPr lang="en-IN" sz="3200" dirty="0" smtClean="0"/>
          </a:p>
          <a:p>
            <a:r>
              <a:rPr lang="en-IN" sz="3200" dirty="0" smtClean="0"/>
              <a:t>P-Value =2.2e-16 &lt; 0.05 </a:t>
            </a:r>
          </a:p>
          <a:p>
            <a:pPr>
              <a:buNone/>
            </a:pPr>
            <a:endParaRPr lang="en-IN" sz="3200" dirty="0" smtClean="0"/>
          </a:p>
          <a:p>
            <a:r>
              <a:rPr lang="en-IN" sz="3200" dirty="0" smtClean="0"/>
              <a:t>Standard Error – measures the goodness of fit.</a:t>
            </a:r>
          </a:p>
          <a:p>
            <a:pPr>
              <a:buNone/>
            </a:pPr>
            <a:r>
              <a:rPr lang="en-IN" sz="3200" dirty="0" smtClean="0"/>
              <a:t>		SE= 4.781e-12 (almost 0)</a:t>
            </a:r>
          </a:p>
          <a:p>
            <a:endParaRPr lang="en-IN" sz="3200" dirty="0" smtClean="0"/>
          </a:p>
          <a:p>
            <a:endParaRPr lang="en-IN" sz="3200" dirty="0" smtClean="0"/>
          </a:p>
          <a:p>
            <a:r>
              <a:rPr lang="en-IN" sz="3200" dirty="0" smtClean="0"/>
              <a:t>R squared – proportion of variation in dependent      		   variables.</a:t>
            </a:r>
          </a:p>
          <a:p>
            <a:pPr>
              <a:buNone/>
            </a:pPr>
            <a:r>
              <a:rPr lang="en-IN" sz="3200" dirty="0" smtClean="0"/>
              <a:t>		 = 1 ( &gt;0.70 )</a:t>
            </a:r>
          </a:p>
          <a:p>
            <a:pPr>
              <a:buNone/>
            </a:pPr>
            <a:endParaRPr lang="en-IN" sz="3200" dirty="0" smtClean="0"/>
          </a:p>
          <a:p>
            <a:pPr>
              <a:buNone/>
            </a:pPr>
            <a:endParaRPr lang="en-IN" sz="3200" b="1" dirty="0" smtClean="0"/>
          </a:p>
          <a:p>
            <a:pPr>
              <a:buNone/>
            </a:pPr>
            <a:endParaRPr lang="en-IN" b="1" dirty="0" smtClean="0"/>
          </a:p>
          <a:p>
            <a:pPr>
              <a:buNone/>
            </a:pPr>
            <a:endParaRPr lang="en-IN" b="1" dirty="0" smtClean="0"/>
          </a:p>
          <a:p>
            <a:pPr>
              <a:buNone/>
            </a:pPr>
            <a:endParaRPr lang="en-IN" b="1" dirty="0" smtClean="0"/>
          </a:p>
          <a:p>
            <a:endParaRPr lang="en-IN" dirty="0"/>
          </a:p>
        </p:txBody>
      </p:sp>
      <p:sp>
        <p:nvSpPr>
          <p:cNvPr id="3" name="Title 2"/>
          <p:cNvSpPr>
            <a:spLocks noGrp="1"/>
          </p:cNvSpPr>
          <p:nvPr>
            <p:ph type="title"/>
          </p:nvPr>
        </p:nvSpPr>
        <p:spPr/>
        <p:txBody>
          <a:bodyPr/>
          <a:lstStyle/>
          <a:p>
            <a:r>
              <a:rPr lang="en-IN" dirty="0" smtClean="0"/>
              <a:t>Significance of Model</a:t>
            </a:r>
            <a:endParaRPr lang="en-IN" dirty="0"/>
          </a:p>
        </p:txBody>
      </p:sp>
      <p:pic>
        <p:nvPicPr>
          <p:cNvPr id="4" name="Picture 3" descr="summary.PNG"/>
          <p:cNvPicPr>
            <a:picLocks noChangeAspect="1"/>
          </p:cNvPicPr>
          <p:nvPr/>
        </p:nvPicPr>
        <p:blipFill>
          <a:blip r:embed="rId2"/>
          <a:stretch>
            <a:fillRect/>
          </a:stretch>
        </p:blipFill>
        <p:spPr>
          <a:xfrm>
            <a:off x="1371600" y="1371600"/>
            <a:ext cx="6172200" cy="1447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Correlation </a:t>
            </a:r>
            <a:r>
              <a:rPr lang="en-US" dirty="0" smtClean="0"/>
              <a:t>between unintentional and net loss</a:t>
            </a:r>
          </a:p>
          <a:p>
            <a:pPr>
              <a:buNone/>
            </a:pPr>
            <a:r>
              <a:rPr lang="en-US" dirty="0" smtClean="0"/>
              <a:t>is </a:t>
            </a:r>
            <a:r>
              <a:rPr lang="en-US" b="1" dirty="0" smtClean="0"/>
              <a:t>0.509=50.9%</a:t>
            </a:r>
            <a:r>
              <a:rPr lang="en-US" dirty="0" smtClean="0"/>
              <a:t> related.</a:t>
            </a:r>
          </a:p>
          <a:p>
            <a:r>
              <a:rPr lang="en-US" dirty="0" smtClean="0"/>
              <a:t>Correlation </a:t>
            </a:r>
            <a:r>
              <a:rPr lang="en-US" dirty="0" smtClean="0"/>
              <a:t>between intentional and net loss</a:t>
            </a:r>
          </a:p>
          <a:p>
            <a:pPr>
              <a:buNone/>
            </a:pPr>
            <a:r>
              <a:rPr lang="en-US" dirty="0" smtClean="0"/>
              <a:t>=</a:t>
            </a:r>
            <a:r>
              <a:rPr lang="en-US" b="1" dirty="0" smtClean="0"/>
              <a:t>0.855=85.5% </a:t>
            </a:r>
            <a:r>
              <a:rPr lang="en-US" dirty="0" smtClean="0"/>
              <a:t>related.</a:t>
            </a:r>
          </a:p>
          <a:p>
            <a:r>
              <a:rPr lang="en-US" smtClean="0"/>
              <a:t>Correlation </a:t>
            </a:r>
            <a:r>
              <a:rPr lang="en-US" dirty="0" smtClean="0"/>
              <a:t>between Liquid recovery and net loss</a:t>
            </a:r>
          </a:p>
          <a:p>
            <a:pPr>
              <a:buNone/>
            </a:pPr>
            <a:r>
              <a:rPr lang="en-US" dirty="0" smtClean="0"/>
              <a:t>=</a:t>
            </a:r>
            <a:r>
              <a:rPr lang="en-US" b="1" dirty="0" smtClean="0"/>
              <a:t>0.034=3.4%</a:t>
            </a:r>
            <a:r>
              <a:rPr lang="en-US" dirty="0" smtClean="0"/>
              <a:t> related.</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Correlation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Hence, the model is significant</a:t>
            </a:r>
          </a:p>
          <a:p>
            <a:endParaRPr lang="en-IN" dirty="0" smtClean="0"/>
          </a:p>
          <a:p>
            <a:r>
              <a:rPr lang="en-IN" b="1" dirty="0" smtClean="0"/>
              <a:t>Net = </a:t>
            </a:r>
            <a:r>
              <a:rPr lang="en-IN" b="1" dirty="0" err="1" smtClean="0"/>
              <a:t>unint</a:t>
            </a:r>
            <a:r>
              <a:rPr lang="en-IN" b="1" dirty="0" smtClean="0"/>
              <a:t> + </a:t>
            </a:r>
            <a:r>
              <a:rPr lang="en-IN" b="1" dirty="0" err="1" smtClean="0"/>
              <a:t>int</a:t>
            </a:r>
            <a:r>
              <a:rPr lang="en-IN" b="1" dirty="0" smtClean="0"/>
              <a:t> - </a:t>
            </a:r>
            <a:r>
              <a:rPr lang="en-IN" b="1" dirty="0" err="1" smtClean="0"/>
              <a:t>rec</a:t>
            </a:r>
            <a:r>
              <a:rPr lang="en-IN" b="1" dirty="0" smtClean="0"/>
              <a:t> – 8.374e-13</a:t>
            </a:r>
          </a:p>
          <a:p>
            <a:endParaRPr lang="en-IN" dirty="0"/>
          </a:p>
        </p:txBody>
      </p:sp>
      <p:sp>
        <p:nvSpPr>
          <p:cNvPr id="3" name="Title 2"/>
          <p:cNvSpPr>
            <a:spLocks noGrp="1"/>
          </p:cNvSpPr>
          <p:nvPr>
            <p:ph type="title"/>
          </p:nvPr>
        </p:nvSpPr>
        <p:spPr/>
        <p:txBody>
          <a:bodyPr/>
          <a:lstStyle/>
          <a:p>
            <a:r>
              <a:rPr lang="en-IN" dirty="0" smtClean="0"/>
              <a:t>The model</a:t>
            </a:r>
            <a:endParaRPr lang="en-IN" dirty="0"/>
          </a:p>
        </p:txBody>
      </p:sp>
      <p:pic>
        <p:nvPicPr>
          <p:cNvPr id="4" name="Picture 3" descr="model.PNG"/>
          <p:cNvPicPr>
            <a:picLocks noChangeAspect="1"/>
          </p:cNvPicPr>
          <p:nvPr/>
        </p:nvPicPr>
        <p:blipFill>
          <a:blip r:embed="rId2"/>
          <a:stretch>
            <a:fillRect/>
          </a:stretch>
        </p:blipFill>
        <p:spPr>
          <a:xfrm>
            <a:off x="1752600" y="3733800"/>
            <a:ext cx="5714999" cy="2057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1800" dirty="0" err="1" smtClean="0"/>
              <a:t>pred</a:t>
            </a:r>
            <a:r>
              <a:rPr lang="en-IN" sz="1800" dirty="0" smtClean="0"/>
              <a:t>=predict(</a:t>
            </a:r>
            <a:r>
              <a:rPr lang="en-IN" sz="1800" dirty="0" err="1" smtClean="0"/>
              <a:t>model,test</a:t>
            </a:r>
            <a:r>
              <a:rPr lang="en-IN" sz="1800" dirty="0" smtClean="0"/>
              <a:t>)</a:t>
            </a:r>
          </a:p>
          <a:p>
            <a:pPr>
              <a:buNone/>
            </a:pPr>
            <a:r>
              <a:rPr lang="en-IN" sz="1800" dirty="0" smtClean="0"/>
              <a:t>plot(</a:t>
            </a:r>
            <a:r>
              <a:rPr lang="en-IN" sz="1800" dirty="0" err="1" smtClean="0"/>
              <a:t>test$Net.Loss</a:t>
            </a:r>
            <a:r>
              <a:rPr lang="en-IN" sz="1800" dirty="0" smtClean="0"/>
              <a:t>..</a:t>
            </a:r>
            <a:r>
              <a:rPr lang="en-IN" sz="1800" dirty="0" err="1" smtClean="0"/>
              <a:t>Barrels.,type</a:t>
            </a:r>
            <a:r>
              <a:rPr lang="en-IN" sz="1800" dirty="0" smtClean="0"/>
              <a:t>="</a:t>
            </a:r>
            <a:r>
              <a:rPr lang="en-IN" sz="1800" dirty="0" err="1" smtClean="0"/>
              <a:t>l",lty</a:t>
            </a:r>
            <a:r>
              <a:rPr lang="en-IN" sz="1800" dirty="0" smtClean="0"/>
              <a:t>=1.8,col="red")</a:t>
            </a:r>
          </a:p>
          <a:p>
            <a:pPr>
              <a:buNone/>
            </a:pPr>
            <a:r>
              <a:rPr lang="en-IN" sz="1800" dirty="0" smtClean="0"/>
              <a:t>plot(</a:t>
            </a:r>
            <a:r>
              <a:rPr lang="en-IN" sz="1800" dirty="0" err="1" smtClean="0"/>
              <a:t>pred,type</a:t>
            </a:r>
            <a:r>
              <a:rPr lang="en-IN" sz="1800" dirty="0" smtClean="0"/>
              <a:t>="</a:t>
            </a:r>
            <a:r>
              <a:rPr lang="en-IN" sz="1800" dirty="0" err="1" smtClean="0"/>
              <a:t>l",lty</a:t>
            </a:r>
            <a:r>
              <a:rPr lang="en-IN" sz="1800" dirty="0" smtClean="0"/>
              <a:t>=1.8,col=“blue")</a:t>
            </a:r>
          </a:p>
          <a:p>
            <a:pPr>
              <a:buNone/>
            </a:pPr>
            <a:endParaRPr lang="en-IN" sz="1800" dirty="0" smtClean="0"/>
          </a:p>
          <a:p>
            <a:pPr>
              <a:buNone/>
            </a:pPr>
            <a:r>
              <a:rPr lang="en-IN" sz="1800" dirty="0" smtClean="0"/>
              <a:t>----------------The data-values are almost similar-------------</a:t>
            </a:r>
          </a:p>
          <a:p>
            <a:pPr>
              <a:buNone/>
            </a:pPr>
            <a:endParaRPr lang="en-IN" sz="1800" dirty="0" smtClean="0"/>
          </a:p>
          <a:p>
            <a:pPr>
              <a:buNone/>
            </a:pPr>
            <a:endParaRPr lang="en-IN" sz="1800" dirty="0"/>
          </a:p>
        </p:txBody>
      </p:sp>
      <p:sp>
        <p:nvSpPr>
          <p:cNvPr id="3" name="Title 2"/>
          <p:cNvSpPr>
            <a:spLocks noGrp="1"/>
          </p:cNvSpPr>
          <p:nvPr>
            <p:ph type="title"/>
          </p:nvPr>
        </p:nvSpPr>
        <p:spPr/>
        <p:txBody>
          <a:bodyPr>
            <a:normAutofit/>
          </a:bodyPr>
          <a:lstStyle/>
          <a:p>
            <a:r>
              <a:rPr lang="en-IN" dirty="0" smtClean="0"/>
              <a:t>Prediction</a:t>
            </a:r>
            <a:endParaRPr lang="en-IN" dirty="0"/>
          </a:p>
        </p:txBody>
      </p:sp>
      <p:pic>
        <p:nvPicPr>
          <p:cNvPr id="6" name="Picture 5" descr="predictions.PNG"/>
          <p:cNvPicPr>
            <a:picLocks noChangeAspect="1"/>
          </p:cNvPicPr>
          <p:nvPr/>
        </p:nvPicPr>
        <p:blipFill>
          <a:blip r:embed="rId2"/>
          <a:stretch>
            <a:fillRect/>
          </a:stretch>
        </p:blipFill>
        <p:spPr>
          <a:xfrm>
            <a:off x="685800" y="3657600"/>
            <a:ext cx="7848600" cy="1981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dirty="0" smtClean="0"/>
          </a:p>
          <a:p>
            <a:pPr>
              <a:buNone/>
            </a:pPr>
            <a:endParaRPr lang="en-IN" dirty="0"/>
          </a:p>
        </p:txBody>
      </p:sp>
      <p:sp>
        <p:nvSpPr>
          <p:cNvPr id="3" name="Title 2"/>
          <p:cNvSpPr>
            <a:spLocks noGrp="1"/>
          </p:cNvSpPr>
          <p:nvPr>
            <p:ph type="title"/>
          </p:nvPr>
        </p:nvSpPr>
        <p:spPr/>
        <p:txBody>
          <a:bodyPr/>
          <a:lstStyle/>
          <a:p>
            <a:r>
              <a:rPr lang="en-IN" dirty="0" smtClean="0"/>
              <a:t>Prediction</a:t>
            </a:r>
            <a:endParaRPr lang="en-IN" dirty="0"/>
          </a:p>
        </p:txBody>
      </p:sp>
      <p:pic>
        <p:nvPicPr>
          <p:cNvPr id="4" name="Picture 3" descr="red.PNG"/>
          <p:cNvPicPr>
            <a:picLocks noChangeAspect="1"/>
          </p:cNvPicPr>
          <p:nvPr/>
        </p:nvPicPr>
        <p:blipFill>
          <a:blip r:embed="rId2"/>
          <a:stretch>
            <a:fillRect/>
          </a:stretch>
        </p:blipFill>
        <p:spPr>
          <a:xfrm>
            <a:off x="1524000" y="1066800"/>
            <a:ext cx="6019800" cy="2895600"/>
          </a:xfrm>
          <a:prstGeom prst="rect">
            <a:avLst/>
          </a:prstGeom>
        </p:spPr>
      </p:pic>
      <p:pic>
        <p:nvPicPr>
          <p:cNvPr id="5" name="Picture 4" descr="blue.PNG"/>
          <p:cNvPicPr>
            <a:picLocks noChangeAspect="1"/>
          </p:cNvPicPr>
          <p:nvPr/>
        </p:nvPicPr>
        <p:blipFill>
          <a:blip r:embed="rId3"/>
          <a:stretch>
            <a:fillRect/>
          </a:stretch>
        </p:blipFill>
        <p:spPr>
          <a:xfrm>
            <a:off x="1524000" y="3657600"/>
            <a:ext cx="5867400" cy="26670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Linear regression will be </a:t>
            </a:r>
            <a:r>
              <a:rPr lang="en-US" dirty="0" err="1" smtClean="0"/>
              <a:t>modelled</a:t>
            </a:r>
            <a:r>
              <a:rPr lang="en-US" dirty="0" smtClean="0"/>
              <a:t> on the dataset that contains 80% of values.</a:t>
            </a:r>
          </a:p>
          <a:p>
            <a:r>
              <a:rPr lang="en-US" dirty="0" smtClean="0"/>
              <a:t>Predictions will be made on the dataset that contains 20% of values</a:t>
            </a:r>
          </a:p>
          <a:p>
            <a:r>
              <a:rPr lang="en-US" dirty="0" smtClean="0"/>
              <a:t>6 variables are used for </a:t>
            </a:r>
            <a:r>
              <a:rPr lang="en-US" dirty="0" err="1" smtClean="0"/>
              <a:t>modelling</a:t>
            </a:r>
            <a:endParaRPr lang="en-US" dirty="0" smtClean="0"/>
          </a:p>
          <a:p>
            <a:pPr>
              <a:buFont typeface="Courier New" pitchFamily="49" charset="0"/>
              <a:buChar char="o"/>
            </a:pPr>
            <a:r>
              <a:rPr lang="en-US" dirty="0" smtClean="0"/>
              <a:t>Property damage costs</a:t>
            </a:r>
          </a:p>
          <a:p>
            <a:pPr>
              <a:buFont typeface="Courier New" pitchFamily="49" charset="0"/>
              <a:buChar char="o"/>
            </a:pPr>
            <a:r>
              <a:rPr lang="en-US" dirty="0" smtClean="0"/>
              <a:t>Lost commodity costs</a:t>
            </a:r>
          </a:p>
          <a:p>
            <a:pPr>
              <a:buFont typeface="Courier New" pitchFamily="49" charset="0"/>
              <a:buChar char="o"/>
            </a:pPr>
            <a:r>
              <a:rPr lang="en-US" dirty="0" smtClean="0"/>
              <a:t>Public private property costs</a:t>
            </a:r>
          </a:p>
          <a:p>
            <a:pPr>
              <a:buFont typeface="Courier New" pitchFamily="49" charset="0"/>
              <a:buChar char="o"/>
            </a:pPr>
            <a:r>
              <a:rPr lang="en-US" dirty="0" smtClean="0"/>
              <a:t>Emergency costs</a:t>
            </a:r>
          </a:p>
          <a:p>
            <a:pPr>
              <a:buFont typeface="Courier New" pitchFamily="49" charset="0"/>
              <a:buChar char="o"/>
            </a:pPr>
            <a:r>
              <a:rPr lang="en-US" dirty="0" smtClean="0"/>
              <a:t>Environment Remediation costs</a:t>
            </a:r>
          </a:p>
          <a:p>
            <a:pPr>
              <a:buFont typeface="Courier New" pitchFamily="49" charset="0"/>
              <a:buChar char="o"/>
            </a:pPr>
            <a:r>
              <a:rPr lang="en-US" dirty="0" smtClean="0"/>
              <a:t>Other costs</a:t>
            </a:r>
            <a:endParaRPr lang="en-US" dirty="0"/>
          </a:p>
        </p:txBody>
      </p:sp>
      <p:sp>
        <p:nvSpPr>
          <p:cNvPr id="3" name="Title 2"/>
          <p:cNvSpPr>
            <a:spLocks noGrp="1"/>
          </p:cNvSpPr>
          <p:nvPr>
            <p:ph type="title"/>
          </p:nvPr>
        </p:nvSpPr>
        <p:spPr/>
        <p:txBody>
          <a:bodyPr/>
          <a:lstStyle/>
          <a:p>
            <a:r>
              <a:rPr lang="en-US" dirty="0" smtClean="0"/>
              <a:t>Modelling-2</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net=</a:t>
            </a:r>
            <a:r>
              <a:rPr lang="en-US" sz="1800" dirty="0" err="1" smtClean="0"/>
              <a:t>train$All.Costs</a:t>
            </a:r>
            <a:endParaRPr lang="en-US" sz="1800" dirty="0" smtClean="0"/>
          </a:p>
          <a:p>
            <a:r>
              <a:rPr lang="en-US" sz="1800" dirty="0" err="1" smtClean="0"/>
              <a:t>unint</a:t>
            </a:r>
            <a:r>
              <a:rPr lang="en-US" sz="1800" dirty="0" smtClean="0"/>
              <a:t>=</a:t>
            </a:r>
            <a:r>
              <a:rPr lang="en-US" sz="1800" dirty="0" err="1" smtClean="0"/>
              <a:t>train$Property.Damage.Costs</a:t>
            </a:r>
            <a:endParaRPr lang="en-US" sz="1800" dirty="0" smtClean="0"/>
          </a:p>
          <a:p>
            <a:r>
              <a:rPr lang="en-US" sz="1800" dirty="0" err="1" smtClean="0"/>
              <a:t>rec</a:t>
            </a:r>
            <a:r>
              <a:rPr lang="en-US" sz="1800" dirty="0" smtClean="0"/>
              <a:t>=</a:t>
            </a:r>
            <a:r>
              <a:rPr lang="en-US" sz="1800" dirty="0" err="1" smtClean="0"/>
              <a:t>train$Lost.Commodity.Costs</a:t>
            </a:r>
            <a:endParaRPr lang="en-US" sz="1800" dirty="0" smtClean="0"/>
          </a:p>
          <a:p>
            <a:r>
              <a:rPr lang="en-US" sz="1800" dirty="0" err="1" smtClean="0"/>
              <a:t>int</a:t>
            </a:r>
            <a:r>
              <a:rPr lang="en-US" sz="1800" dirty="0" smtClean="0"/>
              <a:t>=</a:t>
            </a:r>
            <a:r>
              <a:rPr lang="en-US" sz="1800" dirty="0" err="1" smtClean="0"/>
              <a:t>train$Public.Private.Property.Damage.Costs</a:t>
            </a:r>
            <a:endParaRPr lang="en-US" sz="1800" dirty="0" smtClean="0"/>
          </a:p>
          <a:p>
            <a:r>
              <a:rPr lang="en-US" sz="1800" dirty="0" err="1" smtClean="0"/>
              <a:t>ab</a:t>
            </a:r>
            <a:r>
              <a:rPr lang="en-US" sz="1800" dirty="0" smtClean="0"/>
              <a:t>=</a:t>
            </a:r>
            <a:r>
              <a:rPr lang="en-US" sz="1800" dirty="0" err="1" smtClean="0"/>
              <a:t>train$Emergency.Response.Costs</a:t>
            </a:r>
            <a:endParaRPr lang="en-US" sz="1800" dirty="0" smtClean="0"/>
          </a:p>
          <a:p>
            <a:r>
              <a:rPr lang="en-US" sz="1800" dirty="0" smtClean="0"/>
              <a:t>bb=</a:t>
            </a:r>
            <a:r>
              <a:rPr lang="en-US" sz="1800" dirty="0" err="1" smtClean="0"/>
              <a:t>train$Environmental.Remediation.Costs</a:t>
            </a:r>
            <a:endParaRPr lang="en-US" sz="1800" dirty="0" smtClean="0"/>
          </a:p>
          <a:p>
            <a:r>
              <a:rPr lang="en-US" sz="1800" dirty="0" smtClean="0"/>
              <a:t>cc=</a:t>
            </a:r>
            <a:r>
              <a:rPr lang="en-US" sz="1800" dirty="0" err="1" smtClean="0"/>
              <a:t>train$Other.Costs</a:t>
            </a:r>
            <a:endParaRPr lang="en-US" sz="1800" dirty="0" smtClean="0"/>
          </a:p>
          <a:p>
            <a:r>
              <a:rPr lang="en-US" sz="1800" dirty="0" smtClean="0"/>
              <a:t>model=lm(net~(</a:t>
            </a:r>
            <a:r>
              <a:rPr lang="en-US" sz="1800" dirty="0" err="1" smtClean="0"/>
              <a:t>unint+int+rec+ab+bb+cc</a:t>
            </a:r>
            <a:r>
              <a:rPr lang="en-US" sz="1800" dirty="0" smtClean="0"/>
              <a:t>),data=train)</a:t>
            </a:r>
          </a:p>
          <a:p>
            <a:r>
              <a:rPr lang="en-US" sz="1800" dirty="0" smtClean="0"/>
              <a:t>Summary(model)</a:t>
            </a:r>
          </a:p>
          <a:p>
            <a:endParaRPr lang="en-US" sz="1800" dirty="0"/>
          </a:p>
        </p:txBody>
      </p:sp>
      <p:sp>
        <p:nvSpPr>
          <p:cNvPr id="3" name="Title 2"/>
          <p:cNvSpPr>
            <a:spLocks noGrp="1"/>
          </p:cNvSpPr>
          <p:nvPr>
            <p:ph type="title"/>
          </p:nvPr>
        </p:nvSpPr>
        <p:spPr/>
        <p:txBody>
          <a:bodyPr/>
          <a:lstStyle/>
          <a:p>
            <a:r>
              <a:rPr lang="en-US" dirty="0" smtClean="0"/>
              <a:t>Creating the model</a:t>
            </a:r>
            <a:endParaRPr lang="en-US" dirty="0"/>
          </a:p>
        </p:txBody>
      </p:sp>
      <p:pic>
        <p:nvPicPr>
          <p:cNvPr id="4" name="Picture 3" descr="model2.jpg"/>
          <p:cNvPicPr>
            <a:picLocks noChangeAspect="1"/>
          </p:cNvPicPr>
          <p:nvPr/>
        </p:nvPicPr>
        <p:blipFill>
          <a:blip r:embed="rId2"/>
          <a:stretch>
            <a:fillRect/>
          </a:stretch>
        </p:blipFill>
        <p:spPr>
          <a:xfrm>
            <a:off x="2286000" y="4419600"/>
            <a:ext cx="6629400" cy="1829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
          <a:ext cx="8229600" cy="5987100"/>
        </p:xfrm>
        <a:graphic>
          <a:graphicData uri="http://schemas.openxmlformats.org/drawingml/2006/table">
            <a:tbl>
              <a:tblPr firstRow="1" bandRow="1">
                <a:tableStyleId>{5C22544A-7EE6-4342-B048-85BDC9FD1C3A}</a:tableStyleId>
              </a:tblPr>
              <a:tblGrid>
                <a:gridCol w="2743200"/>
                <a:gridCol w="2743200"/>
                <a:gridCol w="2743200"/>
              </a:tblGrid>
              <a:tr h="427650">
                <a:tc>
                  <a:txBody>
                    <a:bodyPr/>
                    <a:lstStyle/>
                    <a:p>
                      <a:r>
                        <a:rPr lang="en-US" dirty="0" err="1" smtClean="0"/>
                        <a:t>S.No</a:t>
                      </a:r>
                      <a:endParaRPr lang="en-US" dirty="0"/>
                    </a:p>
                  </a:txBody>
                  <a:tcPr/>
                </a:tc>
                <a:tc>
                  <a:txBody>
                    <a:bodyPr/>
                    <a:lstStyle/>
                    <a:p>
                      <a:r>
                        <a:rPr lang="en-US" dirty="0" smtClean="0"/>
                        <a:t>Name &amp; Description </a:t>
                      </a:r>
                      <a:endParaRPr lang="en-US" dirty="0"/>
                    </a:p>
                  </a:txBody>
                  <a:tcPr/>
                </a:tc>
                <a:tc>
                  <a:txBody>
                    <a:bodyPr/>
                    <a:lstStyle/>
                    <a:p>
                      <a:r>
                        <a:rPr lang="en-US" dirty="0" smtClean="0"/>
                        <a:t>Type</a:t>
                      </a:r>
                      <a:endParaRPr lang="en-US" dirty="0"/>
                    </a:p>
                  </a:txBody>
                  <a:tcPr/>
                </a:tc>
              </a:tr>
              <a:tr h="427650">
                <a:tc>
                  <a:txBody>
                    <a:bodyPr/>
                    <a:lstStyle/>
                    <a:p>
                      <a:r>
                        <a:rPr lang="en-US" dirty="0" smtClean="0"/>
                        <a:t>13</a:t>
                      </a:r>
                      <a:endParaRPr lang="en-US" dirty="0"/>
                    </a:p>
                  </a:txBody>
                  <a:tcPr/>
                </a:tc>
                <a:tc>
                  <a:txBody>
                    <a:bodyPr/>
                    <a:lstStyle/>
                    <a:p>
                      <a:r>
                        <a:rPr lang="en-US" dirty="0" smtClean="0"/>
                        <a:t>Accident 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14</a:t>
                      </a:r>
                      <a:endParaRPr lang="en-US" dirty="0"/>
                    </a:p>
                  </a:txBody>
                  <a:tcPr/>
                </a:tc>
                <a:tc>
                  <a:txBody>
                    <a:bodyPr/>
                    <a:lstStyle/>
                    <a:p>
                      <a:r>
                        <a:rPr lang="en-US" dirty="0" smtClean="0"/>
                        <a:t>Accident county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15</a:t>
                      </a:r>
                      <a:endParaRPr lang="en-US" dirty="0"/>
                    </a:p>
                  </a:txBody>
                  <a:tcPr/>
                </a:tc>
                <a:tc>
                  <a:txBody>
                    <a:bodyPr/>
                    <a:lstStyle/>
                    <a:p>
                      <a:r>
                        <a:rPr lang="en-US" dirty="0" smtClean="0"/>
                        <a:t>Accident 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16</a:t>
                      </a:r>
                      <a:endParaRPr lang="en-US" dirty="0"/>
                    </a:p>
                  </a:txBody>
                  <a:tcPr/>
                </a:tc>
                <a:tc>
                  <a:txBody>
                    <a:bodyPr/>
                    <a:lstStyle/>
                    <a:p>
                      <a:r>
                        <a:rPr lang="en-US" dirty="0" smtClean="0"/>
                        <a:t>Accident latitude</a:t>
                      </a:r>
                      <a:endParaRPr lang="en-US" dirty="0"/>
                    </a:p>
                  </a:txBody>
                  <a:tcPr/>
                </a:tc>
                <a:tc>
                  <a:txBody>
                    <a:bodyPr/>
                    <a:lstStyle/>
                    <a:p>
                      <a:r>
                        <a:rPr lang="en-US" dirty="0" smtClean="0"/>
                        <a:t>Float</a:t>
                      </a:r>
                      <a:endParaRPr lang="en-US" dirty="0"/>
                    </a:p>
                  </a:txBody>
                  <a:tcPr/>
                </a:tc>
              </a:tr>
              <a:tr h="427650">
                <a:tc>
                  <a:txBody>
                    <a:bodyPr/>
                    <a:lstStyle/>
                    <a:p>
                      <a:r>
                        <a:rPr lang="en-US" dirty="0" smtClean="0"/>
                        <a:t>17</a:t>
                      </a:r>
                      <a:endParaRPr lang="en-US" dirty="0"/>
                    </a:p>
                  </a:txBody>
                  <a:tcPr/>
                </a:tc>
                <a:tc>
                  <a:txBody>
                    <a:bodyPr/>
                    <a:lstStyle/>
                    <a:p>
                      <a:r>
                        <a:rPr lang="en-US" dirty="0" smtClean="0"/>
                        <a:t>Accident longitude</a:t>
                      </a:r>
                      <a:endParaRPr lang="en-US" dirty="0"/>
                    </a:p>
                  </a:txBody>
                  <a:tcPr/>
                </a:tc>
                <a:tc>
                  <a:txBody>
                    <a:bodyPr/>
                    <a:lstStyle/>
                    <a:p>
                      <a:r>
                        <a:rPr lang="en-US" dirty="0" smtClean="0"/>
                        <a:t>Float</a:t>
                      </a:r>
                      <a:endParaRPr lang="en-US" dirty="0"/>
                    </a:p>
                  </a:txBody>
                  <a:tcPr/>
                </a:tc>
              </a:tr>
              <a:tr h="427650">
                <a:tc>
                  <a:txBody>
                    <a:bodyPr/>
                    <a:lstStyle/>
                    <a:p>
                      <a:r>
                        <a:rPr lang="en-US" dirty="0" smtClean="0"/>
                        <a:t>18</a:t>
                      </a:r>
                      <a:endParaRPr lang="en-US" dirty="0"/>
                    </a:p>
                  </a:txBody>
                  <a:tcPr/>
                </a:tc>
                <a:tc>
                  <a:txBody>
                    <a:bodyPr/>
                    <a:lstStyle/>
                    <a:p>
                      <a:r>
                        <a:rPr lang="en-US" dirty="0" smtClean="0"/>
                        <a:t>Cause 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19</a:t>
                      </a:r>
                      <a:endParaRPr lang="en-US" dirty="0"/>
                    </a:p>
                  </a:txBody>
                  <a:tcPr/>
                </a:tc>
                <a:tc>
                  <a:txBody>
                    <a:bodyPr/>
                    <a:lstStyle/>
                    <a:p>
                      <a:r>
                        <a:rPr lang="en-US" dirty="0" smtClean="0"/>
                        <a:t>Cause subcategory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20</a:t>
                      </a:r>
                      <a:endParaRPr lang="en-US" dirty="0"/>
                    </a:p>
                  </a:txBody>
                  <a:tcPr/>
                </a:tc>
                <a:tc>
                  <a:txBody>
                    <a:bodyPr/>
                    <a:lstStyle/>
                    <a:p>
                      <a:r>
                        <a:rPr lang="en-US" dirty="0" smtClean="0"/>
                        <a:t>Unintentional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21</a:t>
                      </a:r>
                      <a:endParaRPr lang="en-US" dirty="0"/>
                    </a:p>
                  </a:txBody>
                  <a:tcPr/>
                </a:tc>
                <a:tc>
                  <a:txBody>
                    <a:bodyPr/>
                    <a:lstStyle/>
                    <a:p>
                      <a:r>
                        <a:rPr lang="en-US" dirty="0" smtClean="0"/>
                        <a:t>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22</a:t>
                      </a:r>
                      <a:endParaRPr lang="en-US" dirty="0"/>
                    </a:p>
                  </a:txBody>
                  <a:tcPr/>
                </a:tc>
                <a:tc>
                  <a:txBody>
                    <a:bodyPr/>
                    <a:lstStyle/>
                    <a:p>
                      <a:r>
                        <a:rPr lang="en-US" dirty="0" smtClean="0"/>
                        <a:t>Liquid recovery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23</a:t>
                      </a:r>
                      <a:endParaRPr lang="en-US" dirty="0"/>
                    </a:p>
                  </a:txBody>
                  <a:tcPr/>
                </a:tc>
                <a:tc>
                  <a:txBody>
                    <a:bodyPr/>
                    <a:lstStyle/>
                    <a:p>
                      <a:r>
                        <a:rPr lang="en-US" dirty="0" smtClean="0"/>
                        <a:t>Net loss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24</a:t>
                      </a:r>
                      <a:endParaRPr lang="en-US" dirty="0"/>
                    </a:p>
                  </a:txBody>
                  <a:tcPr/>
                </a:tc>
                <a:tc>
                  <a:txBody>
                    <a:bodyPr/>
                    <a:lstStyle/>
                    <a:p>
                      <a:r>
                        <a:rPr lang="en-US" dirty="0" smtClean="0"/>
                        <a:t>Liquid ignition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25</a:t>
                      </a:r>
                      <a:endParaRPr lang="en-US" dirty="0"/>
                    </a:p>
                  </a:txBody>
                  <a:tcPr/>
                </a:tc>
                <a:tc>
                  <a:txBody>
                    <a:bodyPr/>
                    <a:lstStyle/>
                    <a:p>
                      <a:r>
                        <a:rPr lang="en-US" dirty="0" smtClean="0"/>
                        <a:t>Liquid explosion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Significance of model</a:t>
            </a:r>
            <a:endParaRPr lang="en-US" dirty="0"/>
          </a:p>
        </p:txBody>
      </p:sp>
      <p:sp>
        <p:nvSpPr>
          <p:cNvPr id="7" name="Content Placeholder 6"/>
          <p:cNvSpPr>
            <a:spLocks noGrp="1"/>
          </p:cNvSpPr>
          <p:nvPr>
            <p:ph idx="1"/>
          </p:nvPr>
        </p:nvSpPr>
        <p:spPr/>
        <p:txBody>
          <a:bodyPr>
            <a:normAutofit/>
          </a:bodyPr>
          <a:lstStyle/>
          <a:p>
            <a:endParaRPr lang="en-US" dirty="0" smtClean="0"/>
          </a:p>
          <a:p>
            <a:endParaRPr lang="en-US" dirty="0" smtClean="0"/>
          </a:p>
          <a:p>
            <a:endParaRPr lang="en-US" dirty="0" smtClean="0"/>
          </a:p>
          <a:p>
            <a:r>
              <a:rPr lang="en-US" dirty="0" smtClean="0"/>
              <a:t>P-value:2.2e-16&lt;0.05</a:t>
            </a:r>
          </a:p>
          <a:p>
            <a:r>
              <a:rPr lang="en-US" dirty="0" smtClean="0"/>
              <a:t>Standard error=measure the goodness of fit.</a:t>
            </a:r>
          </a:p>
          <a:p>
            <a:pPr>
              <a:buNone/>
            </a:pPr>
            <a:r>
              <a:rPr lang="en-US" dirty="0" smtClean="0"/>
              <a:t>  S.E=9.206e-12(almost 0)</a:t>
            </a:r>
          </a:p>
          <a:p>
            <a:r>
              <a:rPr lang="en-US" dirty="0" smtClean="0"/>
              <a:t>R squared-proportion of variation in dependent variables.=1&gt;(0.70)</a:t>
            </a:r>
          </a:p>
        </p:txBody>
      </p:sp>
      <p:pic>
        <p:nvPicPr>
          <p:cNvPr id="8" name="Picture 7" descr="model2(4).jpg"/>
          <p:cNvPicPr>
            <a:picLocks noChangeAspect="1"/>
          </p:cNvPicPr>
          <p:nvPr/>
        </p:nvPicPr>
        <p:blipFill>
          <a:blip r:embed="rId2"/>
          <a:stretch>
            <a:fillRect/>
          </a:stretch>
        </p:blipFill>
        <p:spPr>
          <a:xfrm>
            <a:off x="685800" y="1676400"/>
            <a:ext cx="3867150" cy="523875"/>
          </a:xfrm>
          <a:prstGeom prst="rect">
            <a:avLst/>
          </a:prstGeom>
        </p:spPr>
      </p:pic>
      <p:pic>
        <p:nvPicPr>
          <p:cNvPr id="9" name="Picture 8" descr="model2(2).jpg"/>
          <p:cNvPicPr>
            <a:picLocks noChangeAspect="1"/>
          </p:cNvPicPr>
          <p:nvPr/>
        </p:nvPicPr>
        <p:blipFill>
          <a:blip r:embed="rId3"/>
          <a:srcRect t="39610"/>
          <a:stretch>
            <a:fillRect/>
          </a:stretch>
        </p:blipFill>
        <p:spPr>
          <a:xfrm>
            <a:off x="609600" y="2514600"/>
            <a:ext cx="5838825" cy="44291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err="1" smtClean="0"/>
              <a:t>Corelation</a:t>
            </a:r>
            <a:r>
              <a:rPr lang="en-US" dirty="0" smtClean="0"/>
              <a:t> between </a:t>
            </a:r>
            <a:r>
              <a:rPr lang="en-US" dirty="0" err="1" smtClean="0"/>
              <a:t>allcosts</a:t>
            </a:r>
            <a:r>
              <a:rPr lang="en-US" dirty="0" smtClean="0"/>
              <a:t> and property damage costs is0.377=37.7% related.</a:t>
            </a:r>
          </a:p>
          <a:p>
            <a:r>
              <a:rPr lang="en-US" dirty="0" err="1" smtClean="0"/>
              <a:t>Corelation</a:t>
            </a:r>
            <a:r>
              <a:rPr lang="en-US" dirty="0" smtClean="0"/>
              <a:t> between </a:t>
            </a:r>
            <a:r>
              <a:rPr lang="en-US" dirty="0" err="1" smtClean="0"/>
              <a:t>allcosts</a:t>
            </a:r>
            <a:r>
              <a:rPr lang="en-US" dirty="0" smtClean="0"/>
              <a:t> and Lost commodity costs is0.198=19.8% related.</a:t>
            </a:r>
          </a:p>
          <a:p>
            <a:r>
              <a:rPr lang="en-US" dirty="0" err="1" smtClean="0"/>
              <a:t>Corelation</a:t>
            </a:r>
            <a:r>
              <a:rPr lang="en-US" dirty="0" smtClean="0"/>
              <a:t> between </a:t>
            </a:r>
            <a:r>
              <a:rPr lang="en-US" dirty="0" err="1" smtClean="0"/>
              <a:t>allcosts</a:t>
            </a:r>
            <a:r>
              <a:rPr lang="en-US" dirty="0" smtClean="0"/>
              <a:t> and pubic </a:t>
            </a:r>
            <a:r>
              <a:rPr lang="en-US" dirty="0" err="1" smtClean="0"/>
              <a:t>damge</a:t>
            </a:r>
            <a:r>
              <a:rPr lang="en-US" dirty="0" smtClean="0"/>
              <a:t> costs is0.712=71.2% related.</a:t>
            </a:r>
          </a:p>
          <a:p>
            <a:r>
              <a:rPr lang="en-US" dirty="0" err="1" smtClean="0"/>
              <a:t>Corelation</a:t>
            </a:r>
            <a:r>
              <a:rPr lang="en-US" dirty="0" smtClean="0"/>
              <a:t> between </a:t>
            </a:r>
            <a:r>
              <a:rPr lang="en-US" dirty="0" err="1" smtClean="0"/>
              <a:t>allcosts</a:t>
            </a:r>
            <a:r>
              <a:rPr lang="en-US" dirty="0" smtClean="0"/>
              <a:t> and property damage costs is0.377=37.7% related.</a:t>
            </a:r>
          </a:p>
          <a:p>
            <a:r>
              <a:rPr lang="en-US" dirty="0" err="1" smtClean="0"/>
              <a:t>Corelation</a:t>
            </a:r>
            <a:r>
              <a:rPr lang="en-US" dirty="0" smtClean="0"/>
              <a:t> between </a:t>
            </a:r>
            <a:r>
              <a:rPr lang="en-US" dirty="0" err="1" smtClean="0"/>
              <a:t>allcosts</a:t>
            </a:r>
            <a:r>
              <a:rPr lang="en-US" dirty="0" smtClean="0"/>
              <a:t> and emergency response costs 0.947=94.7%related.</a:t>
            </a:r>
          </a:p>
          <a:p>
            <a:r>
              <a:rPr lang="en-US" dirty="0" err="1" smtClean="0"/>
              <a:t>Corelation</a:t>
            </a:r>
            <a:r>
              <a:rPr lang="en-US" dirty="0" smtClean="0"/>
              <a:t> between </a:t>
            </a:r>
            <a:r>
              <a:rPr lang="en-US" dirty="0" err="1" smtClean="0"/>
              <a:t>allcosts</a:t>
            </a:r>
            <a:r>
              <a:rPr lang="en-US" dirty="0" smtClean="0"/>
              <a:t> and environment remediation costs 0.420=42%related.</a:t>
            </a:r>
          </a:p>
          <a:p>
            <a:r>
              <a:rPr lang="en-US" dirty="0" err="1" smtClean="0"/>
              <a:t>Corelation</a:t>
            </a:r>
            <a:r>
              <a:rPr lang="en-US" dirty="0" smtClean="0"/>
              <a:t> between </a:t>
            </a:r>
            <a:r>
              <a:rPr lang="en-US" dirty="0" err="1" smtClean="0"/>
              <a:t>allcosts</a:t>
            </a:r>
            <a:r>
              <a:rPr lang="en-US" dirty="0" smtClean="0"/>
              <a:t> and other costs 0.892=89.2%related.</a:t>
            </a:r>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err="1" smtClean="0"/>
              <a:t>corelation</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Hence the model is significant</a:t>
            </a:r>
          </a:p>
          <a:p>
            <a:r>
              <a:rPr lang="en-US" dirty="0" err="1" smtClean="0"/>
              <a:t>Allcosts</a:t>
            </a:r>
            <a:r>
              <a:rPr lang="en-US" dirty="0" smtClean="0"/>
              <a:t>=unint+int+rec+ab+bb+cc-1.99e+03</a:t>
            </a:r>
            <a:endParaRPr lang="en-US" dirty="0"/>
          </a:p>
        </p:txBody>
      </p:sp>
      <p:sp>
        <p:nvSpPr>
          <p:cNvPr id="3" name="Title 2"/>
          <p:cNvSpPr>
            <a:spLocks noGrp="1"/>
          </p:cNvSpPr>
          <p:nvPr>
            <p:ph type="title"/>
          </p:nvPr>
        </p:nvSpPr>
        <p:spPr/>
        <p:txBody>
          <a:bodyPr/>
          <a:lstStyle/>
          <a:p>
            <a:r>
              <a:rPr lang="en-US" dirty="0" smtClean="0"/>
              <a:t>The model</a:t>
            </a:r>
            <a:endParaRPr lang="en-US" dirty="0"/>
          </a:p>
        </p:txBody>
      </p:sp>
      <p:pic>
        <p:nvPicPr>
          <p:cNvPr id="6" name="Picture 5" descr="model2(3).jpg"/>
          <p:cNvPicPr>
            <a:picLocks noChangeAspect="1"/>
          </p:cNvPicPr>
          <p:nvPr/>
        </p:nvPicPr>
        <p:blipFill>
          <a:blip r:embed="rId2"/>
          <a:stretch>
            <a:fillRect/>
          </a:stretch>
        </p:blipFill>
        <p:spPr>
          <a:xfrm>
            <a:off x="2362200" y="1295400"/>
            <a:ext cx="3240548" cy="2667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pred</a:t>
            </a:r>
            <a:r>
              <a:rPr lang="en-US" dirty="0" smtClean="0"/>
              <a:t>=predict(</a:t>
            </a:r>
            <a:r>
              <a:rPr lang="en-US" dirty="0" err="1" smtClean="0"/>
              <a:t>model,test</a:t>
            </a:r>
            <a:r>
              <a:rPr lang="en-US" dirty="0" smtClean="0"/>
              <a:t>)</a:t>
            </a:r>
          </a:p>
          <a:p>
            <a:r>
              <a:rPr lang="en-US" dirty="0" smtClean="0"/>
              <a:t>plot(</a:t>
            </a:r>
            <a:r>
              <a:rPr lang="en-US" dirty="0" err="1" smtClean="0"/>
              <a:t>pred,type</a:t>
            </a:r>
            <a:r>
              <a:rPr lang="en-US" dirty="0" smtClean="0"/>
              <a:t>="</a:t>
            </a:r>
            <a:r>
              <a:rPr lang="en-US" dirty="0" err="1" smtClean="0"/>
              <a:t>l",lty</a:t>
            </a:r>
            <a:r>
              <a:rPr lang="en-US" dirty="0" smtClean="0"/>
              <a:t>=1.8,col="red")</a:t>
            </a:r>
          </a:p>
          <a:p>
            <a:r>
              <a:rPr lang="en-US" dirty="0" smtClean="0"/>
              <a:t>lines(</a:t>
            </a:r>
            <a:r>
              <a:rPr lang="en-US" dirty="0" err="1" smtClean="0"/>
              <a:t>pred,type</a:t>
            </a:r>
            <a:r>
              <a:rPr lang="en-US" dirty="0" smtClean="0"/>
              <a:t>="</a:t>
            </a:r>
            <a:r>
              <a:rPr lang="en-US" dirty="0" err="1" smtClean="0"/>
              <a:t>l",col</a:t>
            </a:r>
            <a:r>
              <a:rPr lang="en-US" dirty="0" smtClean="0"/>
              <a:t>="blue")</a:t>
            </a:r>
          </a:p>
          <a:p>
            <a:endParaRPr lang="en-US" dirty="0" smtClean="0"/>
          </a:p>
          <a:p>
            <a:pPr>
              <a:buNone/>
            </a:pPr>
            <a:r>
              <a:rPr lang="en-US" dirty="0" smtClean="0"/>
              <a:t>The data values are almost similar</a:t>
            </a:r>
            <a:endParaRPr lang="en-US" dirty="0"/>
          </a:p>
        </p:txBody>
      </p:sp>
      <p:sp>
        <p:nvSpPr>
          <p:cNvPr id="3" name="Title 2"/>
          <p:cNvSpPr>
            <a:spLocks noGrp="1"/>
          </p:cNvSpPr>
          <p:nvPr>
            <p:ph type="title"/>
          </p:nvPr>
        </p:nvSpPr>
        <p:spPr/>
        <p:txBody>
          <a:bodyPr/>
          <a:lstStyle/>
          <a:p>
            <a:r>
              <a:rPr lang="en-US" dirty="0" smtClean="0"/>
              <a:t>Prediction</a:t>
            </a:r>
            <a:endParaRPr lang="en-US" dirty="0"/>
          </a:p>
        </p:txBody>
      </p:sp>
      <p:pic>
        <p:nvPicPr>
          <p:cNvPr id="4" name="Picture 3" descr="model2(1).jpg"/>
          <p:cNvPicPr>
            <a:picLocks noChangeAspect="1"/>
          </p:cNvPicPr>
          <p:nvPr/>
        </p:nvPicPr>
        <p:blipFill>
          <a:blip r:embed="rId2"/>
          <a:stretch>
            <a:fillRect/>
          </a:stretch>
        </p:blipFill>
        <p:spPr>
          <a:xfrm>
            <a:off x="838200" y="4191000"/>
            <a:ext cx="6991350" cy="94297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ed.jpeg"/>
          <p:cNvPicPr>
            <a:picLocks noGrp="1" noChangeAspect="1"/>
          </p:cNvPicPr>
          <p:nvPr>
            <p:ph idx="1"/>
          </p:nvPr>
        </p:nvPicPr>
        <p:blipFill>
          <a:blip r:embed="rId2"/>
          <a:stretch>
            <a:fillRect/>
          </a:stretch>
        </p:blipFill>
        <p:spPr>
          <a:xfrm>
            <a:off x="4800600" y="1828800"/>
            <a:ext cx="3800475" cy="3314700"/>
          </a:xfrm>
        </p:spPr>
      </p:pic>
      <p:sp>
        <p:nvSpPr>
          <p:cNvPr id="3" name="Title 2"/>
          <p:cNvSpPr>
            <a:spLocks noGrp="1"/>
          </p:cNvSpPr>
          <p:nvPr>
            <p:ph type="title"/>
          </p:nvPr>
        </p:nvSpPr>
        <p:spPr/>
        <p:txBody>
          <a:bodyPr/>
          <a:lstStyle/>
          <a:p>
            <a:r>
              <a:rPr lang="en-US" dirty="0" smtClean="0"/>
              <a:t>Prediction</a:t>
            </a:r>
            <a:endParaRPr lang="en-US" dirty="0"/>
          </a:p>
        </p:txBody>
      </p:sp>
      <p:pic>
        <p:nvPicPr>
          <p:cNvPr id="5" name="Picture 4" descr="All.jpeg"/>
          <p:cNvPicPr>
            <a:picLocks noChangeAspect="1"/>
          </p:cNvPicPr>
          <p:nvPr/>
        </p:nvPicPr>
        <p:blipFill>
          <a:blip r:embed="rId3"/>
          <a:stretch>
            <a:fillRect/>
          </a:stretch>
        </p:blipFill>
        <p:spPr>
          <a:xfrm>
            <a:off x="685800" y="1828800"/>
            <a:ext cx="3800475" cy="33147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9600" dirty="0" smtClean="0"/>
          </a:p>
          <a:p>
            <a:pPr>
              <a:buNone/>
            </a:pPr>
            <a:r>
              <a:rPr lang="en-US" sz="9600" dirty="0" smtClean="0"/>
              <a:t>  Thank you</a:t>
            </a:r>
            <a:endParaRPr lang="en-US" sz="9600" dirty="0"/>
          </a:p>
        </p:txBody>
      </p:sp>
      <p:sp>
        <p:nvSpPr>
          <p:cNvPr id="3" name="Title 2"/>
          <p:cNvSpPr>
            <a:spLocks noGrp="1"/>
          </p:cNvSpPr>
          <p:nvPr>
            <p:ph type="title"/>
          </p:nvPr>
        </p:nvSpPr>
        <p:spPr/>
        <p:txBody>
          <a:bodyPr/>
          <a:lstStyle/>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228600"/>
          <a:ext cx="7543800" cy="6494781"/>
        </p:xfrm>
        <a:graphic>
          <a:graphicData uri="http://schemas.openxmlformats.org/drawingml/2006/table">
            <a:tbl>
              <a:tblPr firstRow="1" bandRow="1">
                <a:tableStyleId>{5C22544A-7EE6-4342-B048-85BDC9FD1C3A}</a:tableStyleId>
              </a:tblPr>
              <a:tblGrid>
                <a:gridCol w="1447800"/>
                <a:gridCol w="2474976"/>
                <a:gridCol w="1307592"/>
                <a:gridCol w="2313432"/>
              </a:tblGrid>
              <a:tr h="348827">
                <a:tc>
                  <a:txBody>
                    <a:bodyPr/>
                    <a:lstStyle/>
                    <a:p>
                      <a:r>
                        <a:rPr lang="en-US" dirty="0" err="1" smtClean="0"/>
                        <a:t>S.No</a:t>
                      </a:r>
                      <a:endParaRPr lang="en-US" dirty="0"/>
                    </a:p>
                  </a:txBody>
                  <a:tcPr/>
                </a:tc>
                <a:tc gridSpan="2">
                  <a:txBody>
                    <a:bodyPr/>
                    <a:lstStyle/>
                    <a:p>
                      <a:r>
                        <a:rPr lang="en-US" dirty="0" smtClean="0"/>
                        <a:t>Name &amp; Description</a:t>
                      </a:r>
                      <a:endParaRPr lang="en-US" dirty="0"/>
                    </a:p>
                  </a:txBody>
                  <a:tcPr/>
                </a:tc>
                <a:tc hMerge="1">
                  <a:txBody>
                    <a:bodyPr/>
                    <a:lstStyle/>
                    <a:p>
                      <a:endParaRPr lang="en-US"/>
                    </a:p>
                  </a:txBody>
                  <a:tcPr/>
                </a:tc>
                <a:tc>
                  <a:txBody>
                    <a:bodyPr/>
                    <a:lstStyle/>
                    <a:p>
                      <a:r>
                        <a:rPr lang="en-US" dirty="0" smtClean="0"/>
                        <a:t>Type</a:t>
                      </a:r>
                      <a:endParaRPr lang="en-US" dirty="0"/>
                    </a:p>
                  </a:txBody>
                  <a:tcPr/>
                </a:tc>
              </a:tr>
              <a:tr h="348827">
                <a:tc>
                  <a:txBody>
                    <a:bodyPr/>
                    <a:lstStyle/>
                    <a:p>
                      <a:r>
                        <a:rPr lang="en-US" dirty="0" smtClean="0"/>
                        <a:t>26</a:t>
                      </a:r>
                      <a:endParaRPr lang="en-US" dirty="0"/>
                    </a:p>
                  </a:txBody>
                  <a:tcPr/>
                </a:tc>
                <a:tc gridSpan="2">
                  <a:txBody>
                    <a:bodyPr/>
                    <a:lstStyle/>
                    <a:p>
                      <a:r>
                        <a:rPr lang="en-US" dirty="0" smtClean="0"/>
                        <a:t>Pipeline shutdown</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48827">
                <a:tc>
                  <a:txBody>
                    <a:bodyPr/>
                    <a:lstStyle/>
                    <a:p>
                      <a:r>
                        <a:rPr lang="en-US" dirty="0" smtClean="0"/>
                        <a:t>27</a:t>
                      </a:r>
                      <a:endParaRPr lang="en-US" dirty="0"/>
                    </a:p>
                  </a:txBody>
                  <a:tcPr/>
                </a:tc>
                <a:tc gridSpan="2">
                  <a:txBody>
                    <a:bodyPr/>
                    <a:lstStyle/>
                    <a:p>
                      <a:r>
                        <a:rPr lang="en-US" dirty="0" smtClean="0"/>
                        <a:t>Shutdown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28</a:t>
                      </a:r>
                      <a:endParaRPr lang="en-US" dirty="0"/>
                    </a:p>
                  </a:txBody>
                  <a:tcPr/>
                </a:tc>
                <a:tc gridSpan="2">
                  <a:txBody>
                    <a:bodyPr/>
                    <a:lstStyle/>
                    <a:p>
                      <a:r>
                        <a:rPr lang="en-US" dirty="0" smtClean="0"/>
                        <a:t>Restart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29</a:t>
                      </a:r>
                      <a:endParaRPr lang="en-US" dirty="0"/>
                    </a:p>
                  </a:txBody>
                  <a:tcPr/>
                </a:tc>
                <a:tc gridSpan="2">
                  <a:txBody>
                    <a:bodyPr/>
                    <a:lstStyle/>
                    <a:p>
                      <a:r>
                        <a:rPr lang="en-US" dirty="0" smtClean="0"/>
                        <a:t>Public evacuations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30</a:t>
                      </a:r>
                      <a:endParaRPr lang="en-US" dirty="0"/>
                    </a:p>
                  </a:txBody>
                  <a:tcPr/>
                </a:tc>
                <a:tc gridSpan="2">
                  <a:txBody>
                    <a:bodyPr/>
                    <a:lstStyle/>
                    <a:p>
                      <a:r>
                        <a:rPr lang="en-US" dirty="0" smtClean="0"/>
                        <a:t>Operator employee/injuries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31</a:t>
                      </a:r>
                      <a:endParaRPr lang="en-US" dirty="0"/>
                    </a:p>
                  </a:txBody>
                  <a:tcPr/>
                </a:tc>
                <a:tc gridSpan="2">
                  <a:txBody>
                    <a:bodyPr/>
                    <a:lstStyle/>
                    <a:p>
                      <a:r>
                        <a:rPr lang="en-US" dirty="0" smtClean="0"/>
                        <a:t>Operator contractor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610447">
                <a:tc>
                  <a:txBody>
                    <a:bodyPr/>
                    <a:lstStyle/>
                    <a:p>
                      <a:r>
                        <a:rPr lang="en-US" dirty="0" smtClean="0"/>
                        <a:t>32</a:t>
                      </a:r>
                      <a:endParaRPr lang="en-US" dirty="0"/>
                    </a:p>
                  </a:txBody>
                  <a:tcPr/>
                </a:tc>
                <a:tc gridSpan="2">
                  <a:txBody>
                    <a:bodyPr/>
                    <a:lstStyle/>
                    <a:p>
                      <a:r>
                        <a:rPr lang="en-US" dirty="0" smtClean="0"/>
                        <a:t>Emergency  responder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33</a:t>
                      </a:r>
                      <a:endParaRPr lang="en-US" dirty="0"/>
                    </a:p>
                  </a:txBody>
                  <a:tcPr/>
                </a:tc>
                <a:tc gridSpan="2">
                  <a:txBody>
                    <a:bodyPr/>
                    <a:lstStyle/>
                    <a:p>
                      <a:r>
                        <a:rPr lang="en-US" dirty="0" smtClean="0"/>
                        <a:t>Other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34</a:t>
                      </a:r>
                      <a:endParaRPr lang="en-US" dirty="0"/>
                    </a:p>
                  </a:txBody>
                  <a:tcPr/>
                </a:tc>
                <a:tc gridSpan="2">
                  <a:txBody>
                    <a:bodyPr/>
                    <a:lstStyle/>
                    <a:p>
                      <a:r>
                        <a:rPr lang="en-US" dirty="0" smtClean="0"/>
                        <a:t>Public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35</a:t>
                      </a:r>
                      <a:endParaRPr lang="en-US" dirty="0"/>
                    </a:p>
                  </a:txBody>
                  <a:tcPr/>
                </a:tc>
                <a:tc gridSpan="2">
                  <a:txBody>
                    <a:bodyPr/>
                    <a:lstStyle/>
                    <a:p>
                      <a:r>
                        <a:rPr lang="en-US" dirty="0" smtClean="0"/>
                        <a:t>All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36</a:t>
                      </a:r>
                      <a:endParaRPr lang="en-US" dirty="0"/>
                    </a:p>
                  </a:txBody>
                  <a:tcPr/>
                </a:tc>
                <a:tc gridSpan="2">
                  <a:txBody>
                    <a:bodyPr/>
                    <a:lstStyle/>
                    <a:p>
                      <a:r>
                        <a:rPr lang="en-US" dirty="0" smtClean="0"/>
                        <a:t>Operator employee fatalities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48827">
                <a:tc>
                  <a:txBody>
                    <a:bodyPr/>
                    <a:lstStyle/>
                    <a:p>
                      <a:r>
                        <a:rPr lang="en-US" dirty="0" smtClean="0"/>
                        <a:t>37</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Operator contractor fatalities</a:t>
                      </a: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38</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Emergency responder fatalities</a:t>
                      </a:r>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fatalities</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4000"/>
          <a:ext cx="8305800" cy="4450080"/>
        </p:xfrm>
        <a:graphic>
          <a:graphicData uri="http://schemas.openxmlformats.org/drawingml/2006/table">
            <a:tbl>
              <a:tblPr firstRow="1" bandRow="1">
                <a:tableStyleId>{5C22544A-7EE6-4342-B048-85BDC9FD1C3A}</a:tableStyleId>
              </a:tblPr>
              <a:tblGrid>
                <a:gridCol w="1600200"/>
                <a:gridCol w="3937000"/>
                <a:gridCol w="2768600"/>
              </a:tblGrid>
              <a:tr h="370840">
                <a:tc>
                  <a:txBody>
                    <a:bodyPr/>
                    <a:lstStyle/>
                    <a:p>
                      <a:r>
                        <a:rPr lang="en-US" dirty="0" err="1" smtClean="0"/>
                        <a:t>S.No</a:t>
                      </a:r>
                      <a:endParaRPr lang="en-US" dirty="0"/>
                    </a:p>
                  </a:txBody>
                  <a:tcPr/>
                </a:tc>
                <a:tc>
                  <a:txBody>
                    <a:bodyPr/>
                    <a:lstStyle/>
                    <a:p>
                      <a:r>
                        <a:rPr lang="en-US" dirty="0" smtClean="0"/>
                        <a:t>Name &amp; Description</a:t>
                      </a:r>
                      <a:endParaRPr lang="en-US" dirty="0"/>
                    </a:p>
                  </a:txBody>
                  <a:tcPr/>
                </a:tc>
                <a:tc>
                  <a:txBody>
                    <a:bodyPr/>
                    <a:lstStyle/>
                    <a:p>
                      <a:r>
                        <a:rPr lang="en-US" dirty="0" smtClean="0"/>
                        <a:t>Type</a:t>
                      </a:r>
                      <a:endParaRPr lang="en-US" dirty="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 fatalities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fatalities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Property damage costs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43</a:t>
                      </a:r>
                      <a:endParaRPr lang="en-US" dirty="0"/>
                    </a:p>
                  </a:txBody>
                  <a:tcPr/>
                </a:tc>
                <a:tc>
                  <a:txBody>
                    <a:bodyPr/>
                    <a:lstStyle/>
                    <a:p>
                      <a:r>
                        <a:rPr lang="en-US" dirty="0" smtClean="0"/>
                        <a:t>Lost</a:t>
                      </a:r>
                      <a:r>
                        <a:rPr lang="en-US" baseline="0" dirty="0" smtClean="0"/>
                        <a:t> commodity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44</a:t>
                      </a:r>
                      <a:endParaRPr lang="en-US" dirty="0"/>
                    </a:p>
                  </a:txBody>
                  <a:tcPr/>
                </a:tc>
                <a:tc>
                  <a:txBody>
                    <a:bodyPr/>
                    <a:lstStyle/>
                    <a:p>
                      <a:r>
                        <a:rPr lang="en-US" dirty="0" smtClean="0"/>
                        <a:t>Property</a:t>
                      </a:r>
                      <a:r>
                        <a:rPr lang="en-US" baseline="0" dirty="0" smtClean="0"/>
                        <a:t> damage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45</a:t>
                      </a:r>
                      <a:endParaRPr lang="en-US" dirty="0"/>
                    </a:p>
                  </a:txBody>
                  <a:tcPr/>
                </a:tc>
                <a:tc>
                  <a:txBody>
                    <a:bodyPr/>
                    <a:lstStyle/>
                    <a:p>
                      <a:r>
                        <a:rPr lang="en-US" dirty="0" smtClean="0"/>
                        <a:t>Emergency</a:t>
                      </a:r>
                      <a:r>
                        <a:rPr lang="en-US" baseline="0" dirty="0" smtClean="0"/>
                        <a:t> response</a:t>
                      </a:r>
                      <a:r>
                        <a:rPr lang="en-US" dirty="0" smtClean="0"/>
                        <a:t>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46</a:t>
                      </a:r>
                      <a:endParaRPr lang="en-US" dirty="0"/>
                    </a:p>
                  </a:txBody>
                  <a:tcPr/>
                </a:tc>
                <a:tc>
                  <a:txBody>
                    <a:bodyPr/>
                    <a:lstStyle/>
                    <a:p>
                      <a:r>
                        <a:rPr lang="en-US" dirty="0" smtClean="0"/>
                        <a:t>Environmental remediation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47</a:t>
                      </a:r>
                      <a:endParaRPr lang="en-US" dirty="0"/>
                    </a:p>
                  </a:txBody>
                  <a:tcPr/>
                </a:tc>
                <a:tc>
                  <a:txBody>
                    <a:bodyPr/>
                    <a:lstStyle/>
                    <a:p>
                      <a:r>
                        <a:rPr lang="en-US" dirty="0" smtClean="0"/>
                        <a:t>Other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48</a:t>
                      </a:r>
                      <a:endParaRPr lang="en-US" dirty="0"/>
                    </a:p>
                  </a:txBody>
                  <a:tcPr/>
                </a:tc>
                <a:tc>
                  <a:txBody>
                    <a:bodyPr/>
                    <a:lstStyle/>
                    <a:p>
                      <a:r>
                        <a:rPr lang="en-US" dirty="0" smtClean="0"/>
                        <a:t>All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Pie chart for number of accidents in each year </a:t>
            </a:r>
          </a:p>
          <a:p>
            <a:r>
              <a:rPr lang="en-IN" dirty="0" smtClean="0"/>
              <a:t>Pie chart representing amount of accidents for each cause</a:t>
            </a:r>
          </a:p>
          <a:p>
            <a:r>
              <a:rPr lang="en-IN" dirty="0" smtClean="0"/>
              <a:t>Bar graph to represent the number of accidents in onshore and offshore </a:t>
            </a:r>
            <a:endParaRPr lang="en-IN" dirty="0"/>
          </a:p>
        </p:txBody>
      </p:sp>
      <p:sp>
        <p:nvSpPr>
          <p:cNvPr id="3" name="Title 2"/>
          <p:cNvSpPr>
            <a:spLocks noGrp="1"/>
          </p:cNvSpPr>
          <p:nvPr>
            <p:ph type="title"/>
          </p:nvPr>
        </p:nvSpPr>
        <p:spPr/>
        <p:txBody>
          <a:bodyPr/>
          <a:lstStyle/>
          <a:p>
            <a:r>
              <a:rPr lang="en-IN" dirty="0" smtClean="0"/>
              <a:t>OBJECTIVES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smtClean="0"/>
              <a:t>Title: The Monitoring system of leakage accidents in crude oil pipelines.</a:t>
            </a:r>
          </a:p>
          <a:p>
            <a:endParaRPr lang="en-IN" sz="2800" dirty="0" smtClean="0"/>
          </a:p>
          <a:p>
            <a:r>
              <a:rPr lang="en-IN" sz="2800" dirty="0" smtClean="0"/>
              <a:t>Authors: </a:t>
            </a:r>
            <a:r>
              <a:rPr lang="en-US" sz="2800" dirty="0" err="1" smtClean="0"/>
              <a:t>Jianning</a:t>
            </a:r>
            <a:r>
              <a:rPr lang="en-US" sz="2800" dirty="0" smtClean="0"/>
              <a:t> ding, </a:t>
            </a:r>
            <a:r>
              <a:rPr lang="en-US" sz="2800" dirty="0" err="1" smtClean="0"/>
              <a:t>juanwen</a:t>
            </a:r>
            <a:r>
              <a:rPr lang="en-US" sz="2800" dirty="0" smtClean="0"/>
              <a:t> dang, </a:t>
            </a:r>
            <a:r>
              <a:rPr lang="en-US" sz="2800" dirty="0" err="1" smtClean="0"/>
              <a:t>Ninigi</a:t>
            </a:r>
            <a:r>
              <a:rPr lang="en-US" sz="2800" dirty="0" smtClean="0"/>
              <a:t> </a:t>
            </a:r>
            <a:r>
              <a:rPr lang="en-US" sz="2800" dirty="0" err="1" smtClean="0"/>
              <a:t>yuan</a:t>
            </a:r>
            <a:r>
              <a:rPr lang="en-US" sz="2800" dirty="0" smtClean="0"/>
              <a:t>, </a:t>
            </a:r>
            <a:r>
              <a:rPr lang="en-US" sz="2800" dirty="0" err="1" smtClean="0"/>
              <a:t>Qiaoling</a:t>
            </a:r>
            <a:r>
              <a:rPr lang="en-US" sz="2800" dirty="0" smtClean="0"/>
              <a:t> pan.</a:t>
            </a:r>
          </a:p>
          <a:p>
            <a:endParaRPr lang="en-IN" sz="2800" dirty="0" smtClean="0"/>
          </a:p>
          <a:p>
            <a:r>
              <a:rPr lang="en-IN" sz="2800" dirty="0" smtClean="0"/>
              <a:t>Link: </a:t>
            </a:r>
            <a:r>
              <a:rPr lang="en-IN" sz="2800" dirty="0" smtClean="0">
                <a:hlinkClick r:id="rId2"/>
              </a:rPr>
              <a:t>https://ieeexplore.ieee.org/document/5987303/</a:t>
            </a:r>
            <a:endParaRPr lang="en-IN" sz="2800" dirty="0" smtClean="0"/>
          </a:p>
          <a:p>
            <a:endParaRPr lang="en-IN" sz="2800" dirty="0"/>
          </a:p>
        </p:txBody>
      </p:sp>
      <p:sp>
        <p:nvSpPr>
          <p:cNvPr id="3" name="Title 2"/>
          <p:cNvSpPr>
            <a:spLocks noGrp="1"/>
          </p:cNvSpPr>
          <p:nvPr>
            <p:ph type="title"/>
          </p:nvPr>
        </p:nvSpPr>
        <p:spPr/>
        <p:txBody>
          <a:bodyPr/>
          <a:lstStyle/>
          <a:p>
            <a:r>
              <a:rPr lang="en-IN" dirty="0" smtClean="0"/>
              <a:t>LITERATURE SURVEY - 1</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542</TotalTime>
  <Words>1805</Words>
  <Application>Microsoft Office PowerPoint</Application>
  <PresentationFormat>On-screen Show (4:3)</PresentationFormat>
  <Paragraphs>449</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Concourse</vt:lpstr>
      <vt:lpstr>Oil pipeline accidents</vt:lpstr>
      <vt:lpstr>Abstract</vt:lpstr>
      <vt:lpstr>Dataset dataset link: https://www.kaggle.com/usdot/pipeline-accidents</vt:lpstr>
      <vt:lpstr>Variable description</vt:lpstr>
      <vt:lpstr>Slide 5</vt:lpstr>
      <vt:lpstr>Slide 6</vt:lpstr>
      <vt:lpstr>Slide 7</vt:lpstr>
      <vt:lpstr>OBJECTIVES</vt:lpstr>
      <vt:lpstr>LITERATURE SURVEY - 1</vt:lpstr>
      <vt:lpstr>KEY POINTS</vt:lpstr>
      <vt:lpstr>HARDWARE AND SOFTWARE</vt:lpstr>
      <vt:lpstr>Circuit </vt:lpstr>
      <vt:lpstr>Literature survey-2</vt:lpstr>
      <vt:lpstr>Literature Survey-2</vt:lpstr>
      <vt:lpstr>Slide 15</vt:lpstr>
      <vt:lpstr>Literature Survey-2</vt:lpstr>
      <vt:lpstr>Literature Survey-2</vt:lpstr>
      <vt:lpstr>Data cleaning</vt:lpstr>
      <vt:lpstr>Data cleaning</vt:lpstr>
      <vt:lpstr>Data exploration</vt:lpstr>
      <vt:lpstr> INTERPRETATION </vt:lpstr>
      <vt:lpstr>Slide 22</vt:lpstr>
      <vt:lpstr>Slide 23</vt:lpstr>
      <vt:lpstr>Interpretation</vt:lpstr>
      <vt:lpstr>Slide 25</vt:lpstr>
      <vt:lpstr>Slide 26</vt:lpstr>
      <vt:lpstr>Interpretaion</vt:lpstr>
      <vt:lpstr>Slide 28</vt:lpstr>
      <vt:lpstr>Data visualisation(II)</vt:lpstr>
      <vt:lpstr>Insights</vt:lpstr>
      <vt:lpstr>Data visualisation(II)</vt:lpstr>
      <vt:lpstr>Insights</vt:lpstr>
      <vt:lpstr>Data visualisation(II)</vt:lpstr>
      <vt:lpstr>Insights</vt:lpstr>
      <vt:lpstr>Data visualisation(II)</vt:lpstr>
      <vt:lpstr>Insights</vt:lpstr>
      <vt:lpstr>Data visualisation(II)</vt:lpstr>
      <vt:lpstr>Insights</vt:lpstr>
      <vt:lpstr>Linear Regression Model</vt:lpstr>
      <vt:lpstr>Modelling</vt:lpstr>
      <vt:lpstr>Modelling-1</vt:lpstr>
      <vt:lpstr>Creating the Model</vt:lpstr>
      <vt:lpstr>Significance of Model</vt:lpstr>
      <vt:lpstr>Correlation</vt:lpstr>
      <vt:lpstr>The model</vt:lpstr>
      <vt:lpstr>Prediction</vt:lpstr>
      <vt:lpstr>Prediction</vt:lpstr>
      <vt:lpstr>Modelling-2</vt:lpstr>
      <vt:lpstr>Creating the model</vt:lpstr>
      <vt:lpstr>Significance of model</vt:lpstr>
      <vt:lpstr>corelation</vt:lpstr>
      <vt:lpstr>The model</vt:lpstr>
      <vt:lpstr>Prediction</vt:lpstr>
      <vt:lpstr>Prediction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pipeline accidents</dc:title>
  <dc:creator>dell</dc:creator>
  <cp:lastModifiedBy>dell</cp:lastModifiedBy>
  <cp:revision>94</cp:revision>
  <dcterms:created xsi:type="dcterms:W3CDTF">2019-10-13T07:42:17Z</dcterms:created>
  <dcterms:modified xsi:type="dcterms:W3CDTF">2019-11-17T16:10:18Z</dcterms:modified>
</cp:coreProperties>
</file>