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72" r:id="rId15"/>
    <p:sldId id="268" r:id="rId16"/>
    <p:sldId id="269" r:id="rId17"/>
    <p:sldId id="273" r:id="rId18"/>
    <p:sldId id="270"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65D5AF-BD86-44E2-9C6A-EBCBD80A2553}" type="datetimeFigureOut">
              <a:rPr lang="en-US" smtClean="0"/>
              <a:pPr/>
              <a:t>10/13/2019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9820D8-8C44-4397-8F8C-4E53CC21155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9820D8-8C44-4397-8F8C-4E53CC211557}"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CB79364-ED1F-4B55-A500-97C2FD74C025}" type="datetimeFigureOut">
              <a:rPr lang="en-US" smtClean="0"/>
              <a:pPr/>
              <a:t>10/13/2019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C18C0A3-467A-4F0C-8D3A-BCD8DB6B09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B79364-ED1F-4B55-A500-97C2FD74C025}" type="datetimeFigureOut">
              <a:rPr lang="en-US" smtClean="0"/>
              <a:pPr/>
              <a:t>10/13/2019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18C0A3-467A-4F0C-8D3A-BCD8DB6B09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B79364-ED1F-4B55-A500-97C2FD74C025}" type="datetimeFigureOut">
              <a:rPr lang="en-US" smtClean="0"/>
              <a:pPr/>
              <a:t>10/13/2019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18C0A3-467A-4F0C-8D3A-BCD8DB6B09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B79364-ED1F-4B55-A500-97C2FD74C025}" type="datetimeFigureOut">
              <a:rPr lang="en-US" smtClean="0"/>
              <a:pPr/>
              <a:t>10/13/2019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18C0A3-467A-4F0C-8D3A-BCD8DB6B0928}"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CB79364-ED1F-4B55-A500-97C2FD74C025}" type="datetimeFigureOut">
              <a:rPr lang="en-US" smtClean="0"/>
              <a:pPr/>
              <a:t>10/13/2019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18C0A3-467A-4F0C-8D3A-BCD8DB6B0928}"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CB79364-ED1F-4B55-A500-97C2FD74C025}" type="datetimeFigureOut">
              <a:rPr lang="en-US" smtClean="0"/>
              <a:pPr/>
              <a:t>10/13/2019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18C0A3-467A-4F0C-8D3A-BCD8DB6B0928}"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CB79364-ED1F-4B55-A500-97C2FD74C025}" type="datetimeFigureOut">
              <a:rPr lang="en-US" smtClean="0"/>
              <a:pPr/>
              <a:t>10/13/2019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C18C0A3-467A-4F0C-8D3A-BCD8DB6B092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CB79364-ED1F-4B55-A500-97C2FD74C025}" type="datetimeFigureOut">
              <a:rPr lang="en-US" smtClean="0"/>
              <a:pPr/>
              <a:t>10/13/2019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C18C0A3-467A-4F0C-8D3A-BCD8DB6B0928}"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CB79364-ED1F-4B55-A500-97C2FD74C025}" type="datetimeFigureOut">
              <a:rPr lang="en-US" smtClean="0"/>
              <a:pPr/>
              <a:t>10/13/2019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C18C0A3-467A-4F0C-8D3A-BCD8DB6B09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CB79364-ED1F-4B55-A500-97C2FD74C025}" type="datetimeFigureOut">
              <a:rPr lang="en-US" smtClean="0"/>
              <a:pPr/>
              <a:t>10/13/2019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18C0A3-467A-4F0C-8D3A-BCD8DB6B092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CB79364-ED1F-4B55-A500-97C2FD74C025}" type="datetimeFigureOut">
              <a:rPr lang="en-US" smtClean="0"/>
              <a:pPr/>
              <a:t>10/13/2019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C18C0A3-467A-4F0C-8D3A-BCD8DB6B0928}"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CB79364-ED1F-4B55-A500-97C2FD74C025}" type="datetimeFigureOut">
              <a:rPr lang="en-US" smtClean="0"/>
              <a:pPr/>
              <a:t>10/13/2019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C18C0A3-467A-4F0C-8D3A-BCD8DB6B092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is.n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is.n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Oil pipeline accidents</a:t>
            </a:r>
            <a:endParaRPr lang="en-US" dirty="0"/>
          </a:p>
        </p:txBody>
      </p:sp>
      <p:sp>
        <p:nvSpPr>
          <p:cNvPr id="3" name="Subtitle 2"/>
          <p:cNvSpPr>
            <a:spLocks noGrp="1"/>
          </p:cNvSpPr>
          <p:nvPr>
            <p:ph type="subTitle" idx="1"/>
          </p:nvPr>
        </p:nvSpPr>
        <p:spPr/>
        <p:txBody>
          <a:bodyPr/>
          <a:lstStyle/>
          <a:p>
            <a:r>
              <a:rPr lang="en-US" dirty="0" err="1" smtClean="0"/>
              <a:t>Chethan</a:t>
            </a:r>
            <a:r>
              <a:rPr lang="en-US" dirty="0" smtClean="0"/>
              <a:t> M(PES2201800331)</a:t>
            </a:r>
          </a:p>
          <a:p>
            <a:r>
              <a:rPr lang="en-US" dirty="0" err="1" smtClean="0"/>
              <a:t>Anirudh</a:t>
            </a:r>
            <a:r>
              <a:rPr lang="en-US" dirty="0" smtClean="0"/>
              <a:t> R(PES2201800068)</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800" b="1" dirty="0" smtClean="0"/>
              <a:t>#setting NA values zero</a:t>
            </a:r>
            <a:r>
              <a:rPr lang="en-US" sz="1800" dirty="0" smtClean="0"/>
              <a:t/>
            </a:r>
            <a:br>
              <a:rPr lang="en-US" sz="1800" dirty="0" smtClean="0"/>
            </a:br>
            <a:r>
              <a:rPr lang="en-US" sz="1800" dirty="0" err="1" smtClean="0"/>
              <a:t>data$Property.Damage.Costs</a:t>
            </a:r>
            <a:r>
              <a:rPr lang="en-US" sz="1800" dirty="0" smtClean="0"/>
              <a:t>[</a:t>
            </a:r>
            <a:r>
              <a:rPr lang="en-US" sz="1800" dirty="0" smtClean="0">
                <a:hlinkClick r:id="rId2"/>
              </a:rPr>
              <a:t>is.na</a:t>
            </a:r>
            <a:r>
              <a:rPr lang="en-US" sz="1800" dirty="0" smtClean="0"/>
              <a:t>(</a:t>
            </a:r>
            <a:r>
              <a:rPr lang="en-US" sz="1800" dirty="0" err="1" smtClean="0"/>
              <a:t>data$Property.Damage.Costs</a:t>
            </a:r>
            <a:r>
              <a:rPr lang="en-US" sz="1800" dirty="0" smtClean="0"/>
              <a:t>)]=0</a:t>
            </a:r>
            <a:br>
              <a:rPr lang="en-US" sz="1800" dirty="0" smtClean="0"/>
            </a:br>
            <a:r>
              <a:rPr lang="en-US" sz="1800" dirty="0" err="1" smtClean="0"/>
              <a:t>data$Lost.Commodity.Costs</a:t>
            </a:r>
            <a:r>
              <a:rPr lang="en-US" sz="1800" dirty="0" smtClean="0"/>
              <a:t>[</a:t>
            </a:r>
            <a:r>
              <a:rPr lang="en-US" sz="1800" dirty="0" smtClean="0">
                <a:hlinkClick r:id="rId2"/>
              </a:rPr>
              <a:t>is.na</a:t>
            </a:r>
            <a:r>
              <a:rPr lang="en-US" sz="1800" dirty="0" smtClean="0"/>
              <a:t>(</a:t>
            </a:r>
            <a:r>
              <a:rPr lang="en-US" sz="1800" dirty="0" err="1" smtClean="0"/>
              <a:t>data$Lost.Commodity.Costs</a:t>
            </a:r>
            <a:r>
              <a:rPr lang="en-US" sz="1800" dirty="0" smtClean="0"/>
              <a:t>)]=0</a:t>
            </a:r>
            <a:br>
              <a:rPr lang="en-US" sz="1800" dirty="0" smtClean="0"/>
            </a:br>
            <a:r>
              <a:rPr lang="en-US" sz="1800" dirty="0" err="1" smtClean="0"/>
              <a:t>data$Public.Private.Property.Damage.Costs</a:t>
            </a:r>
            <a:r>
              <a:rPr lang="en-US" sz="1800" dirty="0" smtClean="0"/>
              <a:t>[</a:t>
            </a:r>
            <a:r>
              <a:rPr lang="en-US" sz="1800" dirty="0" smtClean="0">
                <a:hlinkClick r:id="rId2"/>
              </a:rPr>
              <a:t>is.na</a:t>
            </a:r>
            <a:r>
              <a:rPr lang="en-US" sz="1800" dirty="0" smtClean="0"/>
              <a:t>(</a:t>
            </a:r>
            <a:r>
              <a:rPr lang="en-US" sz="1800" dirty="0" err="1" smtClean="0"/>
              <a:t>data$Public.Private.Property.Damage.Costs</a:t>
            </a:r>
            <a:r>
              <a:rPr lang="en-US" sz="1800" dirty="0" smtClean="0"/>
              <a:t>)]=0</a:t>
            </a:r>
            <a:br>
              <a:rPr lang="en-US" sz="1800" dirty="0" smtClean="0"/>
            </a:br>
            <a:r>
              <a:rPr lang="en-US" sz="1800" dirty="0" err="1" smtClean="0"/>
              <a:t>data$Emergency.Response.Costs</a:t>
            </a:r>
            <a:r>
              <a:rPr lang="en-US" sz="1800" dirty="0" smtClean="0"/>
              <a:t>[</a:t>
            </a:r>
            <a:r>
              <a:rPr lang="en-US" sz="1800" dirty="0" smtClean="0">
                <a:hlinkClick r:id="rId2"/>
              </a:rPr>
              <a:t>is.na</a:t>
            </a:r>
            <a:r>
              <a:rPr lang="en-US" sz="1800" dirty="0" smtClean="0"/>
              <a:t>(</a:t>
            </a:r>
            <a:r>
              <a:rPr lang="en-US" sz="1800" dirty="0" err="1" smtClean="0"/>
              <a:t>data$Emergency.Response.Costs</a:t>
            </a:r>
            <a:r>
              <a:rPr lang="en-US" sz="1800" dirty="0" smtClean="0"/>
              <a:t>)]=0</a:t>
            </a:r>
            <a:br>
              <a:rPr lang="en-US" sz="1800" dirty="0" smtClean="0"/>
            </a:br>
            <a:r>
              <a:rPr lang="en-US" sz="1800" dirty="0" err="1" smtClean="0"/>
              <a:t>data$Environmental.Remediation.Costs</a:t>
            </a:r>
            <a:r>
              <a:rPr lang="en-US" sz="1800" dirty="0" smtClean="0"/>
              <a:t>[</a:t>
            </a:r>
            <a:r>
              <a:rPr lang="en-US" sz="1800" dirty="0" smtClean="0">
                <a:hlinkClick r:id="rId2"/>
              </a:rPr>
              <a:t>is.na</a:t>
            </a:r>
            <a:r>
              <a:rPr lang="en-US" sz="1800" dirty="0" smtClean="0"/>
              <a:t>(</a:t>
            </a:r>
            <a:r>
              <a:rPr lang="en-US" sz="1800" dirty="0" err="1" smtClean="0"/>
              <a:t>data$Environmental.Remediation.Costs</a:t>
            </a:r>
            <a:r>
              <a:rPr lang="en-US" sz="1800" dirty="0" smtClean="0"/>
              <a:t>)]=0</a:t>
            </a:r>
            <a:br>
              <a:rPr lang="en-US" sz="1800" dirty="0" smtClean="0"/>
            </a:br>
            <a:r>
              <a:rPr lang="en-US" sz="1800" dirty="0" err="1" smtClean="0"/>
              <a:t>data$Other.Costs</a:t>
            </a:r>
            <a:r>
              <a:rPr lang="en-US" sz="1800" dirty="0" smtClean="0"/>
              <a:t>[</a:t>
            </a:r>
            <a:r>
              <a:rPr lang="en-US" sz="1800" dirty="0" smtClean="0">
                <a:hlinkClick r:id="rId2"/>
              </a:rPr>
              <a:t>is.na</a:t>
            </a:r>
            <a:r>
              <a:rPr lang="en-US" sz="1800" dirty="0" smtClean="0"/>
              <a:t>(</a:t>
            </a:r>
            <a:r>
              <a:rPr lang="en-US" sz="1800" dirty="0" err="1" smtClean="0"/>
              <a:t>data$Other.Costs</a:t>
            </a:r>
            <a:r>
              <a:rPr lang="en-US" sz="1800" dirty="0" smtClean="0"/>
              <a:t>)]=0</a:t>
            </a:r>
            <a:br>
              <a:rPr lang="en-US" sz="1800" dirty="0" smtClean="0"/>
            </a:br>
            <a:r>
              <a:rPr lang="en-US" sz="1800" dirty="0" smtClean="0"/>
              <a:t/>
            </a:r>
            <a:br>
              <a:rPr lang="en-US" sz="1800" dirty="0" smtClean="0"/>
            </a:br>
            <a:r>
              <a:rPr lang="en-US" sz="1800" b="1" dirty="0" smtClean="0"/>
              <a:t>#Removing Rows of further NA values </a:t>
            </a:r>
            <a:r>
              <a:rPr lang="en-US" sz="1800" dirty="0" smtClean="0"/>
              <a:t> </a:t>
            </a:r>
            <a:br>
              <a:rPr lang="en-US" sz="1800" dirty="0" smtClean="0"/>
            </a:br>
            <a:r>
              <a:rPr lang="en-US" sz="1800" dirty="0" smtClean="0"/>
              <a:t>data=</a:t>
            </a:r>
            <a:r>
              <a:rPr lang="en-US" sz="1800" dirty="0" err="1" smtClean="0"/>
              <a:t>na.omit</a:t>
            </a:r>
            <a:r>
              <a:rPr lang="en-US" sz="1800" dirty="0" smtClean="0"/>
              <a:t>(data)</a:t>
            </a:r>
            <a:br>
              <a:rPr lang="en-US" sz="1800" dirty="0" smtClean="0"/>
            </a:br>
            <a:r>
              <a:rPr lang="en-US" sz="1800" dirty="0" smtClean="0"/>
              <a:t>write.csv(</a:t>
            </a:r>
            <a:r>
              <a:rPr lang="en-US" sz="1800" dirty="0" err="1" smtClean="0"/>
              <a:t>data,"new.csv</a:t>
            </a:r>
            <a:r>
              <a:rPr lang="en-US" sz="1800" dirty="0" smtClean="0"/>
              <a:t>")</a:t>
            </a:r>
            <a:endParaRPr lang="en-US" sz="1800" dirty="0"/>
          </a:p>
        </p:txBody>
      </p:sp>
      <p:sp>
        <p:nvSpPr>
          <p:cNvPr id="3" name="Title 2"/>
          <p:cNvSpPr>
            <a:spLocks noGrp="1"/>
          </p:cNvSpPr>
          <p:nvPr>
            <p:ph type="title"/>
          </p:nvPr>
        </p:nvSpPr>
        <p:spPr/>
        <p:txBody>
          <a:bodyPr/>
          <a:lstStyle/>
          <a:p>
            <a:r>
              <a:rPr lang="en-US" dirty="0" smtClean="0"/>
              <a:t>Data cleaning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Accidents in a year</a:t>
            </a:r>
            <a:endParaRPr lang="en-US" dirty="0"/>
          </a:p>
        </p:txBody>
      </p:sp>
      <p:sp>
        <p:nvSpPr>
          <p:cNvPr id="3" name="Title 2"/>
          <p:cNvSpPr>
            <a:spLocks noGrp="1"/>
          </p:cNvSpPr>
          <p:nvPr>
            <p:ph type="title"/>
          </p:nvPr>
        </p:nvSpPr>
        <p:spPr/>
        <p:txBody>
          <a:bodyPr/>
          <a:lstStyle/>
          <a:p>
            <a:r>
              <a:rPr lang="en-US" dirty="0" smtClean="0"/>
              <a:t>Data exploration</a:t>
            </a:r>
            <a:endParaRPr lang="en-US" dirty="0"/>
          </a:p>
        </p:txBody>
      </p:sp>
      <p:pic>
        <p:nvPicPr>
          <p:cNvPr id="5" name="Picture 4" descr="accidents.png"/>
          <p:cNvPicPr>
            <a:picLocks noChangeAspect="1"/>
          </p:cNvPicPr>
          <p:nvPr/>
        </p:nvPicPr>
        <p:blipFill>
          <a:blip r:embed="rId2"/>
          <a:stretch>
            <a:fillRect/>
          </a:stretch>
        </p:blipFill>
        <p:spPr>
          <a:xfrm>
            <a:off x="1447800" y="1905000"/>
            <a:ext cx="6457951" cy="46786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Code</a:t>
            </a:r>
          </a:p>
          <a:p>
            <a:pPr>
              <a:buNone/>
            </a:pPr>
            <a:r>
              <a:rPr lang="en-US" b="1" dirty="0" err="1" smtClean="0"/>
              <a:t>mytable</a:t>
            </a:r>
            <a:r>
              <a:rPr lang="en-US" b="1" dirty="0" smtClean="0"/>
              <a:t> &lt;- table(</a:t>
            </a:r>
            <a:r>
              <a:rPr lang="en-US" b="1" dirty="0" err="1" smtClean="0"/>
              <a:t>oilpipeline$Accident.Year</a:t>
            </a:r>
            <a:r>
              <a:rPr lang="en-US" b="1" dirty="0" smtClean="0"/>
              <a:t>)</a:t>
            </a:r>
          </a:p>
          <a:p>
            <a:pPr>
              <a:buNone/>
            </a:pPr>
            <a:r>
              <a:rPr lang="en-US" b="1" dirty="0" err="1" smtClean="0"/>
              <a:t>lbls</a:t>
            </a:r>
            <a:r>
              <a:rPr lang="en-US" b="1" dirty="0" smtClean="0"/>
              <a:t> &lt;- paste(names(</a:t>
            </a:r>
            <a:r>
              <a:rPr lang="en-US" b="1" dirty="0" err="1" smtClean="0"/>
              <a:t>mytable</a:t>
            </a:r>
            <a:r>
              <a:rPr lang="en-US" b="1" dirty="0" smtClean="0"/>
              <a:t>), "\n", </a:t>
            </a:r>
            <a:r>
              <a:rPr lang="en-US" b="1" dirty="0" err="1" smtClean="0"/>
              <a:t>mytable</a:t>
            </a:r>
            <a:r>
              <a:rPr lang="en-US" b="1" dirty="0" smtClean="0"/>
              <a:t>, sep="")</a:t>
            </a:r>
          </a:p>
          <a:p>
            <a:pPr>
              <a:buNone/>
            </a:pPr>
            <a:r>
              <a:rPr lang="en-US" b="1" dirty="0" smtClean="0"/>
              <a:t>pie(</a:t>
            </a:r>
            <a:r>
              <a:rPr lang="en-US" b="1" dirty="0" err="1" smtClean="0"/>
              <a:t>mytable</a:t>
            </a:r>
            <a:r>
              <a:rPr lang="en-US" b="1" dirty="0" smtClean="0"/>
              <a:t>, labels = </a:t>
            </a:r>
            <a:r>
              <a:rPr lang="en-US" b="1" dirty="0" err="1" smtClean="0"/>
              <a:t>lbls</a:t>
            </a:r>
            <a:r>
              <a:rPr lang="en-US" b="1" dirty="0" smtClean="0"/>
              <a:t>, </a:t>
            </a:r>
          </a:p>
          <a:p>
            <a:pPr>
              <a:buNone/>
            </a:pPr>
            <a:r>
              <a:rPr lang="en-US" b="1" dirty="0" smtClean="0"/>
              <a:t>    main="Pie Chart of Accidents in a year")</a:t>
            </a:r>
            <a:endParaRPr lang="en-US" b="1"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smtClean="0"/>
              <a:t>Cause category</a:t>
            </a:r>
            <a:endParaRPr lang="en-US" dirty="0"/>
          </a:p>
        </p:txBody>
      </p:sp>
      <p:pic>
        <p:nvPicPr>
          <p:cNvPr id="7" name="Picture 6" descr="cause.png"/>
          <p:cNvPicPr>
            <a:picLocks noChangeAspect="1"/>
          </p:cNvPicPr>
          <p:nvPr/>
        </p:nvPicPr>
        <p:blipFill>
          <a:blip r:embed="rId2"/>
          <a:stretch>
            <a:fillRect/>
          </a:stretch>
        </p:blipFill>
        <p:spPr>
          <a:xfrm>
            <a:off x="838200" y="2057400"/>
            <a:ext cx="7144875" cy="4267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code</a:t>
            </a:r>
          </a:p>
          <a:p>
            <a:pPr>
              <a:buNone/>
            </a:pPr>
            <a:r>
              <a:rPr lang="en-US" b="1" dirty="0" smtClean="0"/>
              <a:t>pie(table(</a:t>
            </a:r>
            <a:r>
              <a:rPr lang="en-US" b="1" dirty="0" err="1" smtClean="0"/>
              <a:t>oilpipeline$Cause.Category</a:t>
            </a:r>
            <a:r>
              <a:rPr lang="en-US" b="1" dirty="0" smtClean="0"/>
              <a:t>))</a:t>
            </a:r>
            <a:endParaRPr lang="en-US" b="1" dirty="0"/>
          </a:p>
        </p:txBody>
      </p:sp>
      <p:sp>
        <p:nvSpPr>
          <p:cNvPr id="3" name="Title 2"/>
          <p:cNvSpPr>
            <a:spLocks noGrp="1"/>
          </p:cNvSpPr>
          <p:nvPr>
            <p:ph type="title"/>
          </p:nvPr>
        </p:nvSpPr>
        <p:spPr/>
        <p:txBody>
          <a:bodyPr/>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Based on longitude</a:t>
            </a:r>
            <a:endParaRPr lang="en-US" dirty="0"/>
          </a:p>
        </p:txBody>
      </p:sp>
      <p:sp>
        <p:nvSpPr>
          <p:cNvPr id="3" name="Title 2"/>
          <p:cNvSpPr>
            <a:spLocks noGrp="1"/>
          </p:cNvSpPr>
          <p:nvPr>
            <p:ph type="title"/>
          </p:nvPr>
        </p:nvSpPr>
        <p:spPr/>
        <p:txBody>
          <a:bodyPr/>
          <a:lstStyle/>
          <a:p>
            <a:endParaRPr lang="en-US"/>
          </a:p>
        </p:txBody>
      </p:sp>
      <p:pic>
        <p:nvPicPr>
          <p:cNvPr id="4" name="Picture 3" descr="latitude.png"/>
          <p:cNvPicPr>
            <a:picLocks noChangeAspect="1"/>
          </p:cNvPicPr>
          <p:nvPr/>
        </p:nvPicPr>
        <p:blipFill>
          <a:blip r:embed="rId2"/>
          <a:stretch>
            <a:fillRect/>
          </a:stretch>
        </p:blipFill>
        <p:spPr>
          <a:xfrm>
            <a:off x="1484936" y="2109603"/>
            <a:ext cx="7049464" cy="383399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Based on latitude</a:t>
            </a:r>
            <a:endParaRPr lang="en-US" dirty="0"/>
          </a:p>
        </p:txBody>
      </p:sp>
      <p:sp>
        <p:nvSpPr>
          <p:cNvPr id="3" name="Title 2"/>
          <p:cNvSpPr>
            <a:spLocks noGrp="1"/>
          </p:cNvSpPr>
          <p:nvPr>
            <p:ph type="title"/>
          </p:nvPr>
        </p:nvSpPr>
        <p:spPr/>
        <p:txBody>
          <a:bodyPr/>
          <a:lstStyle/>
          <a:p>
            <a:endParaRPr lang="en-US"/>
          </a:p>
        </p:txBody>
      </p:sp>
      <p:pic>
        <p:nvPicPr>
          <p:cNvPr id="4" name="Picture 3" descr="longitude.png"/>
          <p:cNvPicPr>
            <a:picLocks noChangeAspect="1"/>
          </p:cNvPicPr>
          <p:nvPr/>
        </p:nvPicPr>
        <p:blipFill>
          <a:blip r:embed="rId2"/>
          <a:stretch>
            <a:fillRect/>
          </a:stretch>
        </p:blipFill>
        <p:spPr>
          <a:xfrm>
            <a:off x="2362200" y="2438400"/>
            <a:ext cx="5110079" cy="391019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Code</a:t>
            </a:r>
          </a:p>
          <a:p>
            <a:pPr>
              <a:buNone/>
            </a:pPr>
            <a:r>
              <a:rPr lang="en-US" b="1" dirty="0" err="1" smtClean="0"/>
              <a:t>boxplot</a:t>
            </a:r>
            <a:r>
              <a:rPr lang="en-US" b="1" dirty="0" smtClean="0"/>
              <a:t>(</a:t>
            </a:r>
            <a:r>
              <a:rPr lang="en-US" b="1" dirty="0" err="1" smtClean="0"/>
              <a:t>Accident.Latitude</a:t>
            </a:r>
            <a:r>
              <a:rPr lang="en-US" b="1" dirty="0" smtClean="0"/>
              <a:t> ~ </a:t>
            </a:r>
            <a:r>
              <a:rPr lang="en-US" b="1" dirty="0" err="1" smtClean="0"/>
              <a:t>Pipeline.Location</a:t>
            </a:r>
            <a:r>
              <a:rPr lang="en-US" b="1" dirty="0" smtClean="0"/>
              <a:t>, data=</a:t>
            </a:r>
            <a:r>
              <a:rPr lang="en-US" b="1" dirty="0" err="1" smtClean="0"/>
              <a:t>oilpipeline</a:t>
            </a:r>
            <a:r>
              <a:rPr lang="en-US" b="1" dirty="0" smtClean="0"/>
              <a:t>)</a:t>
            </a:r>
          </a:p>
          <a:p>
            <a:pPr>
              <a:buNone/>
            </a:pPr>
            <a:r>
              <a:rPr lang="en-US" b="1" dirty="0" err="1" smtClean="0"/>
              <a:t>boxplot</a:t>
            </a:r>
            <a:r>
              <a:rPr lang="en-US" b="1" dirty="0" smtClean="0"/>
              <a:t>(</a:t>
            </a:r>
            <a:r>
              <a:rPr lang="en-US" b="1" dirty="0" err="1" smtClean="0"/>
              <a:t>Accident.Longitude</a:t>
            </a:r>
            <a:r>
              <a:rPr lang="en-US" b="1" dirty="0" smtClean="0"/>
              <a:t> ~ </a:t>
            </a:r>
            <a:r>
              <a:rPr lang="en-US" b="1" dirty="0" err="1" smtClean="0"/>
              <a:t>Pipeline.Location</a:t>
            </a:r>
            <a:r>
              <a:rPr lang="en-US" b="1" dirty="0" smtClean="0"/>
              <a:t>, data=</a:t>
            </a:r>
            <a:r>
              <a:rPr lang="en-US" b="1" dirty="0" err="1" smtClean="0"/>
              <a:t>oilpipeline</a:t>
            </a:r>
            <a:r>
              <a:rPr lang="en-US" b="1" dirty="0" smtClean="0"/>
              <a:t>)</a:t>
            </a:r>
          </a:p>
          <a:p>
            <a:pPr>
              <a:buNone/>
            </a:pP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Onshore and offshore</a:t>
            </a:r>
          </a:p>
          <a:p>
            <a:pPr>
              <a:buNone/>
            </a:pPr>
            <a:endParaRPr lang="en-US" dirty="0"/>
          </a:p>
        </p:txBody>
      </p:sp>
      <p:sp>
        <p:nvSpPr>
          <p:cNvPr id="3" name="Title 2"/>
          <p:cNvSpPr>
            <a:spLocks noGrp="1"/>
          </p:cNvSpPr>
          <p:nvPr>
            <p:ph type="title"/>
          </p:nvPr>
        </p:nvSpPr>
        <p:spPr/>
        <p:txBody>
          <a:bodyPr/>
          <a:lstStyle/>
          <a:p>
            <a:endParaRPr lang="en-US"/>
          </a:p>
        </p:txBody>
      </p:sp>
      <p:pic>
        <p:nvPicPr>
          <p:cNvPr id="5" name="Picture 4" descr="bar graph.png"/>
          <p:cNvPicPr>
            <a:picLocks noChangeAspect="1"/>
          </p:cNvPicPr>
          <p:nvPr/>
        </p:nvPicPr>
        <p:blipFill>
          <a:blip r:embed="rId2"/>
          <a:stretch>
            <a:fillRect/>
          </a:stretch>
        </p:blipFill>
        <p:spPr>
          <a:xfrm>
            <a:off x="2133600" y="1935480"/>
            <a:ext cx="5562600" cy="44500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Code</a:t>
            </a:r>
          </a:p>
          <a:p>
            <a:pPr>
              <a:buNone/>
            </a:pPr>
            <a:r>
              <a:rPr lang="en-US" b="1" dirty="0" err="1" smtClean="0"/>
              <a:t>barplot</a:t>
            </a:r>
            <a:r>
              <a:rPr lang="en-US" b="1" dirty="0" smtClean="0"/>
              <a:t>(table(</a:t>
            </a:r>
            <a:r>
              <a:rPr lang="en-US" b="1" dirty="0" err="1" smtClean="0"/>
              <a:t>oilpipeline$Pipeline.Location</a:t>
            </a:r>
            <a:r>
              <a:rPr lang="en-US" b="1" dirty="0" smtClean="0"/>
              <a:t>),</a:t>
            </a:r>
          </a:p>
          <a:p>
            <a:pPr>
              <a:buNone/>
            </a:pPr>
            <a:r>
              <a:rPr lang="en-US" b="1" dirty="0" smtClean="0"/>
              <a:t>        </a:t>
            </a:r>
            <a:r>
              <a:rPr lang="en-US" b="1" dirty="0" err="1" smtClean="0"/>
              <a:t>ylim</a:t>
            </a:r>
            <a:r>
              <a:rPr lang="en-US" b="1" dirty="0" smtClean="0"/>
              <a:t>=c(0,3000),</a:t>
            </a:r>
          </a:p>
          <a:p>
            <a:pPr>
              <a:buNone/>
            </a:pPr>
            <a:r>
              <a:rPr lang="en-US" b="1" dirty="0" smtClean="0"/>
              <a:t>        main = "Bar Graph of onshore and off-shore",</a:t>
            </a:r>
          </a:p>
          <a:p>
            <a:pPr>
              <a:buNone/>
            </a:pPr>
            <a:r>
              <a:rPr lang="en-US" b="1" dirty="0" smtClean="0"/>
              <a:t>        </a:t>
            </a:r>
            <a:r>
              <a:rPr lang="en-US" b="1" dirty="0" err="1" smtClean="0"/>
              <a:t>col</a:t>
            </a:r>
            <a:r>
              <a:rPr lang="en-US" b="1" dirty="0" smtClean="0"/>
              <a:t> = "</a:t>
            </a:r>
            <a:r>
              <a:rPr lang="en-US" b="1" dirty="0" err="1" smtClean="0"/>
              <a:t>lightblue</a:t>
            </a:r>
            <a:r>
              <a:rPr lang="en-US" b="1" dirty="0" smtClean="0"/>
              <a:t>")</a:t>
            </a:r>
          </a:p>
          <a:p>
            <a:pPr>
              <a:buNone/>
            </a:pPr>
            <a:r>
              <a:rPr lang="en-US" b="1" dirty="0" smtClean="0"/>
              <a:t>box(which = "plot",</a:t>
            </a:r>
          </a:p>
          <a:p>
            <a:pPr>
              <a:buNone/>
            </a:pPr>
            <a:r>
              <a:rPr lang="en-US" b="1" dirty="0" smtClean="0"/>
              <a:t>    </a:t>
            </a:r>
            <a:r>
              <a:rPr lang="en-US" b="1" dirty="0" err="1" smtClean="0"/>
              <a:t>lty</a:t>
            </a:r>
            <a:r>
              <a:rPr lang="en-US" b="1" dirty="0" smtClean="0"/>
              <a:t> = "solid",</a:t>
            </a:r>
          </a:p>
          <a:p>
            <a:pPr>
              <a:buNone/>
            </a:pPr>
            <a:r>
              <a:rPr lang="en-US" b="1" dirty="0" smtClean="0"/>
              <a:t>    </a:t>
            </a:r>
            <a:r>
              <a:rPr lang="en-US" b="1" dirty="0" err="1" smtClean="0"/>
              <a:t>col</a:t>
            </a:r>
            <a:r>
              <a:rPr lang="en-US" b="1" dirty="0" smtClean="0"/>
              <a:t>="black")</a:t>
            </a:r>
          </a:p>
          <a:p>
            <a:pPr>
              <a:buNone/>
            </a:pPr>
            <a:r>
              <a:rPr lang="en-US" dirty="0" smtClean="0"/>
              <a:t>    #shows that accidents </a:t>
            </a:r>
            <a:r>
              <a:rPr lang="en-US" dirty="0" err="1" smtClean="0"/>
              <a:t>didnt</a:t>
            </a:r>
            <a:r>
              <a:rPr lang="en-US" dirty="0" smtClean="0"/>
              <a:t> occur on offshore</a:t>
            </a:r>
          </a:p>
          <a:p>
            <a:pPr>
              <a:buNone/>
            </a:pP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buNone/>
            </a:pPr>
            <a:r>
              <a:rPr lang="en-US" b="1" dirty="0" smtClean="0"/>
              <a:t>Oil is by far the most commonly spilled substance . Since 1986 pipeline</a:t>
            </a:r>
          </a:p>
          <a:p>
            <a:pPr>
              <a:buNone/>
            </a:pPr>
            <a:r>
              <a:rPr lang="en-US" b="1" dirty="0" smtClean="0"/>
              <a:t>accidents have spilled an average of 76,000 barrels per year or more than </a:t>
            </a:r>
          </a:p>
          <a:p>
            <a:pPr>
              <a:buNone/>
            </a:pPr>
            <a:r>
              <a:rPr lang="en-US" b="1" dirty="0" smtClean="0"/>
              <a:t>3 million gallons. This is equivalent to 200 barrels every day. Oil pipeline</a:t>
            </a:r>
          </a:p>
          <a:p>
            <a:pPr>
              <a:buNone/>
            </a:pPr>
            <a:r>
              <a:rPr lang="en-US" b="1" dirty="0" smtClean="0"/>
              <a:t>accidents not only leads to the wastage of crude oil but also has adverse</a:t>
            </a:r>
          </a:p>
          <a:p>
            <a:pPr>
              <a:buNone/>
            </a:pPr>
            <a:r>
              <a:rPr lang="en-US" b="1" dirty="0" smtClean="0"/>
              <a:t>effects on the environment by contaminating the water and land, leading to</a:t>
            </a:r>
          </a:p>
          <a:p>
            <a:pPr>
              <a:buNone/>
            </a:pPr>
            <a:r>
              <a:rPr lang="en-US" b="1" dirty="0" smtClean="0"/>
              <a:t>water pollution and soil </a:t>
            </a:r>
            <a:r>
              <a:rPr lang="en-US" b="1" dirty="0" err="1" smtClean="0"/>
              <a:t>pollution.It</a:t>
            </a:r>
            <a:r>
              <a:rPr lang="en-US" b="1" dirty="0" smtClean="0"/>
              <a:t> also affects the economy of the country</a:t>
            </a:r>
          </a:p>
          <a:p>
            <a:pPr>
              <a:buNone/>
            </a:pPr>
            <a:r>
              <a:rPr lang="en-US" b="1" dirty="0" smtClean="0"/>
              <a:t>as the repairs caused by the accident is huge. Oil leakages in the ocean</a:t>
            </a:r>
          </a:p>
          <a:p>
            <a:pPr>
              <a:buNone/>
            </a:pPr>
            <a:r>
              <a:rPr lang="en-US" b="1" dirty="0" err="1" smtClean="0"/>
              <a:t>toxicate</a:t>
            </a:r>
            <a:r>
              <a:rPr lang="en-US" b="1" dirty="0" smtClean="0"/>
              <a:t> aquatic animals and plants thereby affecting the aquatic</a:t>
            </a:r>
          </a:p>
          <a:p>
            <a:pPr>
              <a:buNone/>
            </a:pPr>
            <a:r>
              <a:rPr lang="en-US" b="1" dirty="0" err="1" smtClean="0"/>
              <a:t>ecosystem.Oil</a:t>
            </a:r>
            <a:r>
              <a:rPr lang="en-US" b="1" dirty="0" smtClean="0"/>
              <a:t> being a fossil fuel takes millions of years to form , should be</a:t>
            </a:r>
          </a:p>
          <a:p>
            <a:pPr>
              <a:buNone/>
            </a:pPr>
            <a:r>
              <a:rPr lang="en-US" b="1" dirty="0" smtClean="0"/>
              <a:t>transported carefully with adequate measures to prevent </a:t>
            </a:r>
            <a:r>
              <a:rPr lang="en-US" b="1" dirty="0" err="1" smtClean="0"/>
              <a:t>leakage.Data</a:t>
            </a:r>
            <a:endParaRPr lang="en-US" b="1" dirty="0" smtClean="0"/>
          </a:p>
          <a:p>
            <a:pPr>
              <a:buNone/>
            </a:pPr>
            <a:r>
              <a:rPr lang="en-US" b="1" dirty="0" smtClean="0"/>
              <a:t>collected from various sources helps us to infer on the causes related to oil</a:t>
            </a:r>
          </a:p>
          <a:p>
            <a:pPr>
              <a:buNone/>
            </a:pPr>
            <a:r>
              <a:rPr lang="en-US" b="1" dirty="0" smtClean="0"/>
              <a:t>pipeline accidents.</a:t>
            </a:r>
            <a:endParaRPr lang="en-US" dirty="0"/>
          </a:p>
        </p:txBody>
      </p:sp>
      <p:sp>
        <p:nvSpPr>
          <p:cNvPr id="3" name="Title 2"/>
          <p:cNvSpPr>
            <a:spLocks noGrp="1"/>
          </p:cNvSpPr>
          <p:nvPr>
            <p:ph type="title"/>
          </p:nvPr>
        </p:nvSpPr>
        <p:spPr/>
        <p:txBody>
          <a:bodyPr/>
          <a:lstStyle/>
          <a:p>
            <a:r>
              <a:rPr lang="en-US" dirty="0" smtClean="0"/>
              <a:t>Abstract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US" sz="9600" dirty="0" smtClean="0"/>
          </a:p>
          <a:p>
            <a:pPr>
              <a:buNone/>
            </a:pPr>
            <a:r>
              <a:rPr lang="en-US" sz="9600" dirty="0" smtClean="0"/>
              <a:t> </a:t>
            </a:r>
            <a:r>
              <a:rPr lang="en-US" sz="9600" dirty="0" smtClean="0"/>
              <a:t> Thank you</a:t>
            </a:r>
            <a:endParaRPr lang="en-US" sz="9600"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Accidents dataset: This</a:t>
            </a:r>
            <a:r>
              <a:rPr lang="en-US" dirty="0" smtClean="0"/>
              <a:t> database includes a record for each oil pipeline leak or spill. These records include the incident date and time, operator and pipeline, cause of incident, type of hazardous liquid and quantity lost, injuries and fatalities, and associated costs. It has 2796 rows and 48 columns. </a:t>
            </a:r>
            <a:endParaRPr lang="en-US" dirty="0"/>
          </a:p>
        </p:txBody>
      </p:sp>
      <p:sp>
        <p:nvSpPr>
          <p:cNvPr id="3" name="Title 2"/>
          <p:cNvSpPr>
            <a:spLocks noGrp="1"/>
          </p:cNvSpPr>
          <p:nvPr>
            <p:ph type="title"/>
          </p:nvPr>
        </p:nvSpPr>
        <p:spPr/>
        <p:txBody>
          <a:bodyPr>
            <a:normAutofit/>
          </a:bodyPr>
          <a:lstStyle/>
          <a:p>
            <a:r>
              <a:rPr lang="en-US" dirty="0" smtClean="0"/>
              <a:t>Dataset</a:t>
            </a:r>
            <a:br>
              <a:rPr lang="en-US" dirty="0" smtClean="0"/>
            </a:br>
            <a:r>
              <a:rPr lang="en-US" sz="2000" dirty="0" smtClean="0"/>
              <a:t>dataset link: https://www.kaggle.com/usdot/pipeline-accidents</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Variable description</a:t>
            </a:r>
            <a:endParaRPr lang="en-US" dirty="0"/>
          </a:p>
        </p:txBody>
      </p:sp>
      <p:graphicFrame>
        <p:nvGraphicFramePr>
          <p:cNvPr id="10" name="Content Placeholder 9"/>
          <p:cNvGraphicFramePr>
            <a:graphicFrameLocks noGrp="1"/>
          </p:cNvGraphicFramePr>
          <p:nvPr>
            <p:ph idx="1"/>
          </p:nvPr>
        </p:nvGraphicFramePr>
        <p:xfrm>
          <a:off x="457200" y="1481138"/>
          <a:ext cx="8229600" cy="5359400"/>
        </p:xfrm>
        <a:graphic>
          <a:graphicData uri="http://schemas.openxmlformats.org/drawingml/2006/table">
            <a:tbl>
              <a:tblPr firstRow="1" bandRow="1">
                <a:tableStyleId>{21E4AEA4-8DFA-4A89-87EB-49C32662AFE0}</a:tableStyleId>
              </a:tblPr>
              <a:tblGrid>
                <a:gridCol w="1981200"/>
                <a:gridCol w="3505200"/>
                <a:gridCol w="2743200"/>
              </a:tblGrid>
              <a:tr h="370840">
                <a:tc>
                  <a:txBody>
                    <a:bodyPr/>
                    <a:lstStyle/>
                    <a:p>
                      <a:r>
                        <a:rPr lang="en-US" dirty="0" err="1" smtClean="0"/>
                        <a:t>S.no</a:t>
                      </a:r>
                      <a:endParaRPr lang="en-US" dirty="0"/>
                    </a:p>
                  </a:txBody>
                  <a:tcPr/>
                </a:tc>
                <a:tc>
                  <a:txBody>
                    <a:bodyPr/>
                    <a:lstStyle/>
                    <a:p>
                      <a:r>
                        <a:rPr lang="en-US" dirty="0" err="1" smtClean="0"/>
                        <a:t>Name&amp;description</a:t>
                      </a:r>
                      <a:endParaRPr lang="en-US" dirty="0"/>
                    </a:p>
                  </a:txBody>
                  <a:tcPr/>
                </a:tc>
                <a:tc>
                  <a:txBody>
                    <a:bodyPr/>
                    <a:lstStyle/>
                    <a:p>
                      <a:r>
                        <a:rPr lang="en-US" dirty="0" smtClean="0"/>
                        <a:t>Type</a:t>
                      </a:r>
                      <a:endParaRPr lang="en-US" dirty="0"/>
                    </a:p>
                  </a:txBody>
                  <a:tcPr/>
                </a:tc>
              </a:tr>
              <a:tr h="370840">
                <a:tc>
                  <a:txBody>
                    <a:bodyPr/>
                    <a:lstStyle/>
                    <a:p>
                      <a:r>
                        <a:rPr lang="en-US" dirty="0" smtClean="0"/>
                        <a:t>1</a:t>
                      </a:r>
                      <a:endParaRPr lang="en-US" dirty="0"/>
                    </a:p>
                  </a:txBody>
                  <a:tcPr/>
                </a:tc>
                <a:tc>
                  <a:txBody>
                    <a:bodyPr/>
                    <a:lstStyle/>
                    <a:p>
                      <a:r>
                        <a:rPr lang="en-US" dirty="0" smtClean="0"/>
                        <a:t>Report number</a:t>
                      </a:r>
                      <a:endParaRPr lang="en-US" dirty="0"/>
                    </a:p>
                  </a:txBody>
                  <a:tcPr/>
                </a:tc>
                <a:tc>
                  <a:txBody>
                    <a:bodyPr/>
                    <a:lstStyle/>
                    <a:p>
                      <a:r>
                        <a:rPr lang="en-US" dirty="0" smtClean="0"/>
                        <a:t>integer</a:t>
                      </a:r>
                      <a:endParaRPr lang="en-US" dirty="0"/>
                    </a:p>
                  </a:txBody>
                  <a:tcPr/>
                </a:tc>
              </a:tr>
              <a:tr h="370840">
                <a:tc>
                  <a:txBody>
                    <a:bodyPr/>
                    <a:lstStyle/>
                    <a:p>
                      <a:r>
                        <a:rPr lang="en-US" dirty="0" smtClean="0"/>
                        <a:t>2</a:t>
                      </a:r>
                      <a:endParaRPr lang="en-US" dirty="0"/>
                    </a:p>
                  </a:txBody>
                  <a:tcPr/>
                </a:tc>
                <a:tc>
                  <a:txBody>
                    <a:bodyPr/>
                    <a:lstStyle/>
                    <a:p>
                      <a:r>
                        <a:rPr lang="en-US" dirty="0" smtClean="0"/>
                        <a:t>Supplemental number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3</a:t>
                      </a:r>
                      <a:endParaRPr lang="en-US" dirty="0"/>
                    </a:p>
                  </a:txBody>
                  <a:tcPr/>
                </a:tc>
                <a:tc>
                  <a:txBody>
                    <a:bodyPr/>
                    <a:lstStyle/>
                    <a:p>
                      <a:r>
                        <a:rPr lang="en-US" dirty="0" smtClean="0"/>
                        <a:t>Accident year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a:t>
                      </a:r>
                      <a:endParaRPr lang="en-US" dirty="0"/>
                    </a:p>
                  </a:txBody>
                  <a:tcPr/>
                </a:tc>
                <a:tc>
                  <a:txBody>
                    <a:bodyPr/>
                    <a:lstStyle/>
                    <a:p>
                      <a:r>
                        <a:rPr lang="en-US" dirty="0" smtClean="0"/>
                        <a:t>Accident date/time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p>
                      <a:endParaRPr lang="en-US" dirty="0"/>
                    </a:p>
                  </a:txBody>
                  <a:tcPr/>
                </a:tc>
              </a:tr>
              <a:tr h="370840">
                <a:tc>
                  <a:txBody>
                    <a:bodyPr/>
                    <a:lstStyle/>
                    <a:p>
                      <a:r>
                        <a:rPr lang="en-US" dirty="0" smtClean="0"/>
                        <a:t>5</a:t>
                      </a:r>
                      <a:endParaRPr lang="en-US" dirty="0"/>
                    </a:p>
                  </a:txBody>
                  <a:tcPr/>
                </a:tc>
                <a:tc>
                  <a:txBody>
                    <a:bodyPr/>
                    <a:lstStyle/>
                    <a:p>
                      <a:r>
                        <a:rPr lang="en-US" dirty="0" smtClean="0"/>
                        <a:t>Operator 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p>
                      <a:endParaRPr lang="en-US" dirty="0"/>
                    </a:p>
                  </a:txBody>
                  <a:tcPr/>
                </a:tc>
              </a:tr>
              <a:tr h="370840">
                <a:tc>
                  <a:txBody>
                    <a:bodyPr/>
                    <a:lstStyle/>
                    <a:p>
                      <a:r>
                        <a:rPr lang="en-US" dirty="0" smtClean="0"/>
                        <a:t>6</a:t>
                      </a:r>
                      <a:endParaRPr lang="en-US" dirty="0"/>
                    </a:p>
                  </a:txBody>
                  <a:tcPr/>
                </a:tc>
                <a:tc>
                  <a:txBody>
                    <a:bodyPr/>
                    <a:lstStyle/>
                    <a:p>
                      <a:r>
                        <a:rPr lang="en-US" dirty="0" smtClean="0"/>
                        <a:t>Operator name</a:t>
                      </a:r>
                      <a:endParaRPr lang="en-US" dirty="0"/>
                    </a:p>
                  </a:txBody>
                  <a:tcPr/>
                </a:tc>
                <a:tc>
                  <a:txBody>
                    <a:bodyPr/>
                    <a:lstStyle/>
                    <a:p>
                      <a:r>
                        <a:rPr lang="en-US" dirty="0" smtClean="0"/>
                        <a:t>String</a:t>
                      </a:r>
                      <a:endParaRPr lang="en-US" dirty="0"/>
                    </a:p>
                  </a:txBody>
                  <a:tcPr/>
                </a:tc>
              </a:tr>
              <a:tr h="370840">
                <a:tc>
                  <a:txBody>
                    <a:bodyPr/>
                    <a:lstStyle/>
                    <a:p>
                      <a:r>
                        <a:rPr lang="en-US" dirty="0" smtClean="0"/>
                        <a:t>7</a:t>
                      </a:r>
                      <a:endParaRPr lang="en-US" dirty="0"/>
                    </a:p>
                  </a:txBody>
                  <a:tcPr/>
                </a:tc>
                <a:tc>
                  <a:txBody>
                    <a:bodyPr/>
                    <a:lstStyle/>
                    <a:p>
                      <a:r>
                        <a:rPr lang="en-US" dirty="0" smtClean="0"/>
                        <a:t>Pipeline/facility</a:t>
                      </a:r>
                      <a:r>
                        <a:rPr lang="en-US" baseline="0" dirty="0" smtClean="0"/>
                        <a:t> 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t>8</a:t>
                      </a:r>
                      <a:endParaRPr lang="en-US" dirty="0"/>
                    </a:p>
                  </a:txBody>
                  <a:tcPr/>
                </a:tc>
                <a:tc>
                  <a:txBody>
                    <a:bodyPr/>
                    <a:lstStyle/>
                    <a:p>
                      <a:r>
                        <a:rPr lang="en-US" dirty="0" smtClean="0"/>
                        <a:t>Pipeline location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t>9</a:t>
                      </a:r>
                      <a:endParaRPr lang="en-US" dirty="0"/>
                    </a:p>
                  </a:txBody>
                  <a:tcPr/>
                </a:tc>
                <a:tc>
                  <a:txBody>
                    <a:bodyPr/>
                    <a:lstStyle/>
                    <a:p>
                      <a:r>
                        <a:rPr lang="en-US" dirty="0" smtClean="0"/>
                        <a:t>Pipeline 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t>10</a:t>
                      </a:r>
                      <a:endParaRPr lang="en-US" dirty="0"/>
                    </a:p>
                  </a:txBody>
                  <a:tcPr/>
                </a:tc>
                <a:tc>
                  <a:txBody>
                    <a:bodyPr/>
                    <a:lstStyle/>
                    <a:p>
                      <a:r>
                        <a:rPr lang="en-US" dirty="0" smtClean="0"/>
                        <a:t>Liquid 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t>11</a:t>
                      </a:r>
                      <a:endParaRPr lang="en-US" dirty="0"/>
                    </a:p>
                  </a:txBody>
                  <a:tcPr/>
                </a:tc>
                <a:tc>
                  <a:txBody>
                    <a:bodyPr/>
                    <a:lstStyle/>
                    <a:p>
                      <a:r>
                        <a:rPr lang="en-US" dirty="0" smtClean="0"/>
                        <a:t>Liquid subtype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t>12</a:t>
                      </a:r>
                      <a:endParaRPr lang="en-US" dirty="0"/>
                    </a:p>
                  </a:txBody>
                  <a:tcPr/>
                </a:tc>
                <a:tc>
                  <a:txBody>
                    <a:bodyPr/>
                    <a:lstStyle/>
                    <a:p>
                      <a:r>
                        <a:rPr lang="en-US" dirty="0" smtClean="0"/>
                        <a:t>Liquid 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04800"/>
          <a:ext cx="8229600" cy="5987100"/>
        </p:xfrm>
        <a:graphic>
          <a:graphicData uri="http://schemas.openxmlformats.org/drawingml/2006/table">
            <a:tbl>
              <a:tblPr firstRow="1" bandRow="1">
                <a:tableStyleId>{5C22544A-7EE6-4342-B048-85BDC9FD1C3A}</a:tableStyleId>
              </a:tblPr>
              <a:tblGrid>
                <a:gridCol w="2743200"/>
                <a:gridCol w="2743200"/>
                <a:gridCol w="2743200"/>
              </a:tblGrid>
              <a:tr h="427650">
                <a:tc>
                  <a:txBody>
                    <a:bodyPr/>
                    <a:lstStyle/>
                    <a:p>
                      <a:r>
                        <a:rPr lang="en-US" dirty="0" err="1" smtClean="0"/>
                        <a:t>S.no</a:t>
                      </a:r>
                      <a:endParaRPr lang="en-US" dirty="0"/>
                    </a:p>
                  </a:txBody>
                  <a:tcPr/>
                </a:tc>
                <a:tc>
                  <a:txBody>
                    <a:bodyPr/>
                    <a:lstStyle/>
                    <a:p>
                      <a:r>
                        <a:rPr lang="en-US" dirty="0" smtClean="0"/>
                        <a:t>Name</a:t>
                      </a:r>
                      <a:endParaRPr lang="en-US" dirty="0"/>
                    </a:p>
                  </a:txBody>
                  <a:tcPr/>
                </a:tc>
                <a:tc>
                  <a:txBody>
                    <a:bodyPr/>
                    <a:lstStyle/>
                    <a:p>
                      <a:r>
                        <a:rPr lang="en-US" dirty="0" smtClean="0"/>
                        <a:t>Type</a:t>
                      </a:r>
                      <a:endParaRPr lang="en-US" dirty="0"/>
                    </a:p>
                  </a:txBody>
                  <a:tcPr/>
                </a:tc>
              </a:tr>
              <a:tr h="427650">
                <a:tc>
                  <a:txBody>
                    <a:bodyPr/>
                    <a:lstStyle/>
                    <a:p>
                      <a:r>
                        <a:rPr lang="en-US" dirty="0" smtClean="0"/>
                        <a:t>13</a:t>
                      </a:r>
                      <a:endParaRPr lang="en-US" dirty="0"/>
                    </a:p>
                  </a:txBody>
                  <a:tcPr/>
                </a:tc>
                <a:tc>
                  <a:txBody>
                    <a:bodyPr/>
                    <a:lstStyle/>
                    <a:p>
                      <a:r>
                        <a:rPr lang="en-US" dirty="0" smtClean="0"/>
                        <a:t>Accident city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427650">
                <a:tc>
                  <a:txBody>
                    <a:bodyPr/>
                    <a:lstStyle/>
                    <a:p>
                      <a:r>
                        <a:rPr lang="en-US" dirty="0" smtClean="0"/>
                        <a:t>14</a:t>
                      </a:r>
                      <a:endParaRPr lang="en-US" dirty="0"/>
                    </a:p>
                  </a:txBody>
                  <a:tcPr/>
                </a:tc>
                <a:tc>
                  <a:txBody>
                    <a:bodyPr/>
                    <a:lstStyle/>
                    <a:p>
                      <a:r>
                        <a:rPr lang="en-US" dirty="0" smtClean="0"/>
                        <a:t>Accident county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427650">
                <a:tc>
                  <a:txBody>
                    <a:bodyPr/>
                    <a:lstStyle/>
                    <a:p>
                      <a:r>
                        <a:rPr lang="en-US" dirty="0" smtClean="0"/>
                        <a:t>15</a:t>
                      </a:r>
                      <a:endParaRPr lang="en-US" dirty="0"/>
                    </a:p>
                  </a:txBody>
                  <a:tcPr/>
                </a:tc>
                <a:tc>
                  <a:txBody>
                    <a:bodyPr/>
                    <a:lstStyle/>
                    <a:p>
                      <a:r>
                        <a:rPr lang="en-US" dirty="0" smtClean="0"/>
                        <a:t>Accident state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427650">
                <a:tc>
                  <a:txBody>
                    <a:bodyPr/>
                    <a:lstStyle/>
                    <a:p>
                      <a:r>
                        <a:rPr lang="en-US" dirty="0" smtClean="0"/>
                        <a:t>16</a:t>
                      </a:r>
                      <a:endParaRPr lang="en-US" dirty="0"/>
                    </a:p>
                  </a:txBody>
                  <a:tcPr/>
                </a:tc>
                <a:tc>
                  <a:txBody>
                    <a:bodyPr/>
                    <a:lstStyle/>
                    <a:p>
                      <a:r>
                        <a:rPr lang="en-US" dirty="0" smtClean="0"/>
                        <a:t>Accident latitude</a:t>
                      </a:r>
                      <a:endParaRPr lang="en-US" dirty="0"/>
                    </a:p>
                  </a:txBody>
                  <a:tcPr/>
                </a:tc>
                <a:tc>
                  <a:txBody>
                    <a:bodyPr/>
                    <a:lstStyle/>
                    <a:p>
                      <a:r>
                        <a:rPr lang="en-US" dirty="0" smtClean="0"/>
                        <a:t>Float</a:t>
                      </a:r>
                      <a:endParaRPr lang="en-US" dirty="0"/>
                    </a:p>
                  </a:txBody>
                  <a:tcPr/>
                </a:tc>
              </a:tr>
              <a:tr h="427650">
                <a:tc>
                  <a:txBody>
                    <a:bodyPr/>
                    <a:lstStyle/>
                    <a:p>
                      <a:r>
                        <a:rPr lang="en-US" dirty="0" smtClean="0"/>
                        <a:t>17</a:t>
                      </a:r>
                      <a:endParaRPr lang="en-US" dirty="0"/>
                    </a:p>
                  </a:txBody>
                  <a:tcPr/>
                </a:tc>
                <a:tc>
                  <a:txBody>
                    <a:bodyPr/>
                    <a:lstStyle/>
                    <a:p>
                      <a:r>
                        <a:rPr lang="en-US" dirty="0" smtClean="0"/>
                        <a:t>Accident longitude</a:t>
                      </a:r>
                      <a:endParaRPr lang="en-US" dirty="0"/>
                    </a:p>
                  </a:txBody>
                  <a:tcPr/>
                </a:tc>
                <a:tc>
                  <a:txBody>
                    <a:bodyPr/>
                    <a:lstStyle/>
                    <a:p>
                      <a:r>
                        <a:rPr lang="en-US" dirty="0" smtClean="0"/>
                        <a:t>Float</a:t>
                      </a:r>
                      <a:endParaRPr lang="en-US" dirty="0"/>
                    </a:p>
                  </a:txBody>
                  <a:tcPr/>
                </a:tc>
              </a:tr>
              <a:tr h="427650">
                <a:tc>
                  <a:txBody>
                    <a:bodyPr/>
                    <a:lstStyle/>
                    <a:p>
                      <a:r>
                        <a:rPr lang="en-US" dirty="0" smtClean="0"/>
                        <a:t>18</a:t>
                      </a:r>
                      <a:endParaRPr lang="en-US" dirty="0"/>
                    </a:p>
                  </a:txBody>
                  <a:tcPr/>
                </a:tc>
                <a:tc>
                  <a:txBody>
                    <a:bodyPr/>
                    <a:lstStyle/>
                    <a:p>
                      <a:r>
                        <a:rPr lang="en-US" dirty="0" smtClean="0"/>
                        <a:t>Cause category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427650">
                <a:tc>
                  <a:txBody>
                    <a:bodyPr/>
                    <a:lstStyle/>
                    <a:p>
                      <a:r>
                        <a:rPr lang="en-US" dirty="0" smtClean="0"/>
                        <a:t>19</a:t>
                      </a:r>
                      <a:endParaRPr lang="en-US" dirty="0"/>
                    </a:p>
                  </a:txBody>
                  <a:tcPr/>
                </a:tc>
                <a:tc>
                  <a:txBody>
                    <a:bodyPr/>
                    <a:lstStyle/>
                    <a:p>
                      <a:r>
                        <a:rPr lang="en-US" dirty="0" smtClean="0"/>
                        <a:t>Cause subcategory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427650">
                <a:tc>
                  <a:txBody>
                    <a:bodyPr/>
                    <a:lstStyle/>
                    <a:p>
                      <a:r>
                        <a:rPr lang="en-US" dirty="0" smtClean="0"/>
                        <a:t>20</a:t>
                      </a:r>
                      <a:endParaRPr lang="en-US" dirty="0"/>
                    </a:p>
                  </a:txBody>
                  <a:tcPr/>
                </a:tc>
                <a:tc>
                  <a:txBody>
                    <a:bodyPr/>
                    <a:lstStyle/>
                    <a:p>
                      <a:r>
                        <a:rPr lang="en-US" dirty="0" smtClean="0"/>
                        <a:t>Unintentional release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427650">
                <a:tc>
                  <a:txBody>
                    <a:bodyPr/>
                    <a:lstStyle/>
                    <a:p>
                      <a:r>
                        <a:rPr lang="en-US" dirty="0" smtClean="0"/>
                        <a:t>21</a:t>
                      </a:r>
                      <a:endParaRPr lang="en-US" dirty="0"/>
                    </a:p>
                  </a:txBody>
                  <a:tcPr/>
                </a:tc>
                <a:tc>
                  <a:txBody>
                    <a:bodyPr/>
                    <a:lstStyle/>
                    <a:p>
                      <a:r>
                        <a:rPr lang="en-US" dirty="0" smtClean="0"/>
                        <a:t>Intentional release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427650">
                <a:tc>
                  <a:txBody>
                    <a:bodyPr/>
                    <a:lstStyle/>
                    <a:p>
                      <a:r>
                        <a:rPr lang="en-US" dirty="0" smtClean="0"/>
                        <a:t>22</a:t>
                      </a:r>
                      <a:endParaRPr lang="en-US" dirty="0"/>
                    </a:p>
                  </a:txBody>
                  <a:tcPr/>
                </a:tc>
                <a:tc>
                  <a:txBody>
                    <a:bodyPr/>
                    <a:lstStyle/>
                    <a:p>
                      <a:r>
                        <a:rPr lang="en-US" dirty="0" smtClean="0"/>
                        <a:t>Liquid recovery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427650">
                <a:tc>
                  <a:txBody>
                    <a:bodyPr/>
                    <a:lstStyle/>
                    <a:p>
                      <a:r>
                        <a:rPr lang="en-US" dirty="0" smtClean="0"/>
                        <a:t>23</a:t>
                      </a:r>
                      <a:endParaRPr lang="en-US" dirty="0"/>
                    </a:p>
                  </a:txBody>
                  <a:tcPr/>
                </a:tc>
                <a:tc>
                  <a:txBody>
                    <a:bodyPr/>
                    <a:lstStyle/>
                    <a:p>
                      <a:r>
                        <a:rPr lang="en-US" dirty="0" smtClean="0"/>
                        <a:t>Net loss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427650">
                <a:tc>
                  <a:txBody>
                    <a:bodyPr/>
                    <a:lstStyle/>
                    <a:p>
                      <a:r>
                        <a:rPr lang="en-US" dirty="0" smtClean="0"/>
                        <a:t>24</a:t>
                      </a:r>
                      <a:endParaRPr lang="en-US" dirty="0"/>
                    </a:p>
                  </a:txBody>
                  <a:tcPr/>
                </a:tc>
                <a:tc>
                  <a:txBody>
                    <a:bodyPr/>
                    <a:lstStyle/>
                    <a:p>
                      <a:r>
                        <a:rPr lang="en-US" dirty="0" smtClean="0"/>
                        <a:t>Liquid ignition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427650">
                <a:tc>
                  <a:txBody>
                    <a:bodyPr/>
                    <a:lstStyle/>
                    <a:p>
                      <a:r>
                        <a:rPr lang="en-US" dirty="0" smtClean="0"/>
                        <a:t>25</a:t>
                      </a:r>
                      <a:endParaRPr lang="en-US" dirty="0"/>
                    </a:p>
                  </a:txBody>
                  <a:tcPr/>
                </a:tc>
                <a:tc>
                  <a:txBody>
                    <a:bodyPr/>
                    <a:lstStyle/>
                    <a:p>
                      <a:r>
                        <a:rPr lang="en-US" dirty="0" smtClean="0"/>
                        <a:t>Liquid explosion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685800" y="228600"/>
          <a:ext cx="7543800" cy="6494781"/>
        </p:xfrm>
        <a:graphic>
          <a:graphicData uri="http://schemas.openxmlformats.org/drawingml/2006/table">
            <a:tbl>
              <a:tblPr firstRow="1" bandRow="1">
                <a:tableStyleId>{5C22544A-7EE6-4342-B048-85BDC9FD1C3A}</a:tableStyleId>
              </a:tblPr>
              <a:tblGrid>
                <a:gridCol w="1447800"/>
                <a:gridCol w="2474976"/>
                <a:gridCol w="1307592"/>
                <a:gridCol w="2313432"/>
              </a:tblGrid>
              <a:tr h="348827">
                <a:tc>
                  <a:txBody>
                    <a:bodyPr/>
                    <a:lstStyle/>
                    <a:p>
                      <a:r>
                        <a:rPr lang="en-US" dirty="0" err="1" smtClean="0"/>
                        <a:t>S.no</a:t>
                      </a:r>
                      <a:endParaRPr lang="en-US" dirty="0"/>
                    </a:p>
                  </a:txBody>
                  <a:tcPr/>
                </a:tc>
                <a:tc gridSpan="2">
                  <a:txBody>
                    <a:bodyPr/>
                    <a:lstStyle/>
                    <a:p>
                      <a:r>
                        <a:rPr lang="en-US" dirty="0" err="1" smtClean="0"/>
                        <a:t>Name&amp;description</a:t>
                      </a:r>
                      <a:endParaRPr lang="en-US" dirty="0"/>
                    </a:p>
                  </a:txBody>
                  <a:tcPr/>
                </a:tc>
                <a:tc hMerge="1">
                  <a:txBody>
                    <a:bodyPr/>
                    <a:lstStyle/>
                    <a:p>
                      <a:endParaRPr lang="en-US"/>
                    </a:p>
                  </a:txBody>
                  <a:tcPr/>
                </a:tc>
                <a:tc>
                  <a:txBody>
                    <a:bodyPr/>
                    <a:lstStyle/>
                    <a:p>
                      <a:endParaRPr lang="en-US" dirty="0"/>
                    </a:p>
                  </a:txBody>
                  <a:tcPr/>
                </a:tc>
              </a:tr>
              <a:tr h="348827">
                <a:tc>
                  <a:txBody>
                    <a:bodyPr/>
                    <a:lstStyle/>
                    <a:p>
                      <a:r>
                        <a:rPr lang="en-US" dirty="0" smtClean="0"/>
                        <a:t>26</a:t>
                      </a:r>
                      <a:endParaRPr lang="en-US" dirty="0"/>
                    </a:p>
                  </a:txBody>
                  <a:tcPr/>
                </a:tc>
                <a:tc gridSpan="2">
                  <a:txBody>
                    <a:bodyPr/>
                    <a:lstStyle/>
                    <a:p>
                      <a:r>
                        <a:rPr lang="en-US" dirty="0" smtClean="0"/>
                        <a:t>Pipeline shutdown</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48827">
                <a:tc>
                  <a:txBody>
                    <a:bodyPr/>
                    <a:lstStyle/>
                    <a:p>
                      <a:r>
                        <a:rPr lang="en-US" dirty="0" smtClean="0"/>
                        <a:t>27</a:t>
                      </a:r>
                      <a:endParaRPr lang="en-US" dirty="0"/>
                    </a:p>
                  </a:txBody>
                  <a:tcPr/>
                </a:tc>
                <a:tc gridSpan="2">
                  <a:txBody>
                    <a:bodyPr/>
                    <a:lstStyle/>
                    <a:p>
                      <a:r>
                        <a:rPr lang="en-US" dirty="0" smtClean="0"/>
                        <a:t>Shutdown date/time</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48827">
                <a:tc>
                  <a:txBody>
                    <a:bodyPr/>
                    <a:lstStyle/>
                    <a:p>
                      <a:r>
                        <a:rPr lang="en-US" dirty="0" smtClean="0"/>
                        <a:t>28</a:t>
                      </a:r>
                      <a:endParaRPr lang="en-US" dirty="0"/>
                    </a:p>
                  </a:txBody>
                  <a:tcPr/>
                </a:tc>
                <a:tc gridSpan="2">
                  <a:txBody>
                    <a:bodyPr/>
                    <a:lstStyle/>
                    <a:p>
                      <a:r>
                        <a:rPr lang="en-US" dirty="0" smtClean="0"/>
                        <a:t>Restart date/time</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348827">
                <a:tc>
                  <a:txBody>
                    <a:bodyPr/>
                    <a:lstStyle/>
                    <a:p>
                      <a:r>
                        <a:rPr lang="en-US" dirty="0" smtClean="0"/>
                        <a:t>29</a:t>
                      </a:r>
                      <a:endParaRPr lang="en-US" dirty="0"/>
                    </a:p>
                  </a:txBody>
                  <a:tcPr/>
                </a:tc>
                <a:tc gridSpan="2">
                  <a:txBody>
                    <a:bodyPr/>
                    <a:lstStyle/>
                    <a:p>
                      <a:r>
                        <a:rPr lang="en-US" dirty="0" smtClean="0"/>
                        <a:t>Public evacuations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610447">
                <a:tc>
                  <a:txBody>
                    <a:bodyPr/>
                    <a:lstStyle/>
                    <a:p>
                      <a:r>
                        <a:rPr lang="en-US" dirty="0" smtClean="0"/>
                        <a:t>30</a:t>
                      </a:r>
                      <a:endParaRPr lang="en-US" dirty="0"/>
                    </a:p>
                  </a:txBody>
                  <a:tcPr/>
                </a:tc>
                <a:tc gridSpan="2">
                  <a:txBody>
                    <a:bodyPr/>
                    <a:lstStyle/>
                    <a:p>
                      <a:r>
                        <a:rPr lang="en-US" dirty="0" smtClean="0"/>
                        <a:t>Operator employee/injuries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610447">
                <a:tc>
                  <a:txBody>
                    <a:bodyPr/>
                    <a:lstStyle/>
                    <a:p>
                      <a:r>
                        <a:rPr lang="en-US" dirty="0" smtClean="0"/>
                        <a:t>31</a:t>
                      </a:r>
                      <a:endParaRPr lang="en-US" dirty="0"/>
                    </a:p>
                  </a:txBody>
                  <a:tcPr/>
                </a:tc>
                <a:tc gridSpan="2">
                  <a:txBody>
                    <a:bodyPr/>
                    <a:lstStyle/>
                    <a:p>
                      <a:r>
                        <a:rPr lang="en-US" dirty="0" smtClean="0"/>
                        <a:t>Operator contractor injuries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610447">
                <a:tc>
                  <a:txBody>
                    <a:bodyPr/>
                    <a:lstStyle/>
                    <a:p>
                      <a:r>
                        <a:rPr lang="en-US" dirty="0" smtClean="0"/>
                        <a:t>32</a:t>
                      </a:r>
                      <a:endParaRPr lang="en-US" dirty="0"/>
                    </a:p>
                  </a:txBody>
                  <a:tcPr/>
                </a:tc>
                <a:tc gridSpan="2">
                  <a:txBody>
                    <a:bodyPr/>
                    <a:lstStyle/>
                    <a:p>
                      <a:r>
                        <a:rPr lang="en-US" dirty="0" smtClean="0"/>
                        <a:t>Emergency  responder injuries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348827">
                <a:tc>
                  <a:txBody>
                    <a:bodyPr/>
                    <a:lstStyle/>
                    <a:p>
                      <a:r>
                        <a:rPr lang="en-US" dirty="0" smtClean="0"/>
                        <a:t>33</a:t>
                      </a:r>
                      <a:endParaRPr lang="en-US" dirty="0"/>
                    </a:p>
                  </a:txBody>
                  <a:tcPr/>
                </a:tc>
                <a:tc gridSpan="2">
                  <a:txBody>
                    <a:bodyPr/>
                    <a:lstStyle/>
                    <a:p>
                      <a:r>
                        <a:rPr lang="en-US" dirty="0" smtClean="0"/>
                        <a:t>Other injuries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348827">
                <a:tc>
                  <a:txBody>
                    <a:bodyPr/>
                    <a:lstStyle/>
                    <a:p>
                      <a:r>
                        <a:rPr lang="en-US" dirty="0" smtClean="0"/>
                        <a:t>34</a:t>
                      </a:r>
                      <a:endParaRPr lang="en-US" dirty="0"/>
                    </a:p>
                  </a:txBody>
                  <a:tcPr/>
                </a:tc>
                <a:tc gridSpan="2">
                  <a:txBody>
                    <a:bodyPr/>
                    <a:lstStyle/>
                    <a:p>
                      <a:r>
                        <a:rPr lang="en-US" dirty="0" smtClean="0"/>
                        <a:t>Public injuries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348827">
                <a:tc>
                  <a:txBody>
                    <a:bodyPr/>
                    <a:lstStyle/>
                    <a:p>
                      <a:r>
                        <a:rPr lang="en-US" dirty="0" smtClean="0"/>
                        <a:t>35</a:t>
                      </a:r>
                      <a:endParaRPr lang="en-US" dirty="0"/>
                    </a:p>
                  </a:txBody>
                  <a:tcPr/>
                </a:tc>
                <a:tc gridSpan="2">
                  <a:txBody>
                    <a:bodyPr/>
                    <a:lstStyle/>
                    <a:p>
                      <a:r>
                        <a:rPr lang="en-US" dirty="0" smtClean="0"/>
                        <a:t>All injuries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610447">
                <a:tc>
                  <a:txBody>
                    <a:bodyPr/>
                    <a:lstStyle/>
                    <a:p>
                      <a:r>
                        <a:rPr lang="en-US" dirty="0" smtClean="0"/>
                        <a:t>36</a:t>
                      </a:r>
                      <a:endParaRPr lang="en-US" dirty="0"/>
                    </a:p>
                  </a:txBody>
                  <a:tcPr/>
                </a:tc>
                <a:tc gridSpan="2">
                  <a:txBody>
                    <a:bodyPr/>
                    <a:lstStyle/>
                    <a:p>
                      <a:r>
                        <a:rPr lang="en-US" dirty="0" smtClean="0"/>
                        <a:t>Operator employee fatalities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p>
                      <a:endParaRPr lang="en-US" dirty="0"/>
                    </a:p>
                  </a:txBody>
                  <a:tcPr/>
                </a:tc>
              </a:tr>
              <a:tr h="348827">
                <a:tc>
                  <a:txBody>
                    <a:bodyPr/>
                    <a:lstStyle/>
                    <a:p>
                      <a:r>
                        <a:rPr lang="en-US" dirty="0" smtClean="0"/>
                        <a:t>37</a:t>
                      </a:r>
                      <a:endParaRPr lang="en-U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Operator contractor fatalities</a:t>
                      </a:r>
                    </a:p>
                  </a:txBody>
                  <a:tcPr>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48827">
                <a:tc>
                  <a:txBody>
                    <a:bodyPr/>
                    <a:lstStyle/>
                    <a:p>
                      <a:r>
                        <a:rPr lang="en-US" dirty="0" smtClean="0"/>
                        <a:t>38</a:t>
                      </a:r>
                      <a:endParaRPr lang="en-U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Emergency responder fatalities</a:t>
                      </a:r>
                    </a:p>
                  </a:txBody>
                  <a:tcPr>
                    <a:lnT w="12700"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48827">
                <a:tc>
                  <a:txBody>
                    <a:bodyPr/>
                    <a:lstStyle/>
                    <a:p>
                      <a:r>
                        <a:rPr lang="en-US" dirty="0" smtClean="0"/>
                        <a:t>39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fatalities</a:t>
                      </a:r>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524000"/>
          <a:ext cx="8305800" cy="4450080"/>
        </p:xfrm>
        <a:graphic>
          <a:graphicData uri="http://schemas.openxmlformats.org/drawingml/2006/table">
            <a:tbl>
              <a:tblPr firstRow="1" bandRow="1">
                <a:tableStyleId>{5C22544A-7EE6-4342-B048-85BDC9FD1C3A}</a:tableStyleId>
              </a:tblPr>
              <a:tblGrid>
                <a:gridCol w="1600200"/>
                <a:gridCol w="3937000"/>
                <a:gridCol w="2768600"/>
              </a:tblGrid>
              <a:tr h="370840">
                <a:tc>
                  <a:txBody>
                    <a:bodyPr/>
                    <a:lstStyle/>
                    <a:p>
                      <a:endParaRPr lang="en-US" dirty="0"/>
                    </a:p>
                  </a:txBody>
                  <a:tcPr/>
                </a:tc>
                <a:tc>
                  <a:txBody>
                    <a:bodyPr/>
                    <a:lstStyle/>
                    <a:p>
                      <a:endParaRPr lang="en-US" dirty="0"/>
                    </a:p>
                  </a:txBody>
                  <a:tcPr/>
                </a:tc>
                <a:tc>
                  <a:txBody>
                    <a:bodyPr/>
                    <a:lstStyle/>
                    <a:p>
                      <a:endParaRPr lang="en-US"/>
                    </a:p>
                  </a:txBody>
                  <a:tcPr/>
                </a:tc>
              </a:tr>
              <a:tr h="370840">
                <a:tc>
                  <a:txBody>
                    <a:bodyPr/>
                    <a:lstStyle/>
                    <a:p>
                      <a:r>
                        <a:rPr lang="en-US" dirty="0" smtClean="0"/>
                        <a:t>40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Public fatalities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fatalities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Property damage costs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43</a:t>
                      </a:r>
                      <a:endParaRPr lang="en-US" dirty="0"/>
                    </a:p>
                  </a:txBody>
                  <a:tcPr/>
                </a:tc>
                <a:tc>
                  <a:txBody>
                    <a:bodyPr/>
                    <a:lstStyle/>
                    <a:p>
                      <a:r>
                        <a:rPr lang="en-US" dirty="0" smtClean="0"/>
                        <a:t>Lost</a:t>
                      </a:r>
                      <a:r>
                        <a:rPr lang="en-US" baseline="0" dirty="0" smtClean="0"/>
                        <a:t> commodity costs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44</a:t>
                      </a:r>
                      <a:endParaRPr lang="en-US" dirty="0"/>
                    </a:p>
                  </a:txBody>
                  <a:tcPr/>
                </a:tc>
                <a:tc>
                  <a:txBody>
                    <a:bodyPr/>
                    <a:lstStyle/>
                    <a:p>
                      <a:r>
                        <a:rPr lang="en-US" dirty="0" smtClean="0"/>
                        <a:t>Property</a:t>
                      </a:r>
                      <a:r>
                        <a:rPr lang="en-US" baseline="0" dirty="0" smtClean="0"/>
                        <a:t> damage costs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45</a:t>
                      </a:r>
                      <a:endParaRPr lang="en-US" dirty="0"/>
                    </a:p>
                  </a:txBody>
                  <a:tcPr/>
                </a:tc>
                <a:tc>
                  <a:txBody>
                    <a:bodyPr/>
                    <a:lstStyle/>
                    <a:p>
                      <a:r>
                        <a:rPr lang="en-US" dirty="0" smtClean="0"/>
                        <a:t>Emergency</a:t>
                      </a:r>
                      <a:r>
                        <a:rPr lang="en-US" baseline="0" dirty="0" smtClean="0"/>
                        <a:t> response</a:t>
                      </a:r>
                      <a:r>
                        <a:rPr lang="en-US" dirty="0" smtClean="0"/>
                        <a:t> costs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46</a:t>
                      </a:r>
                      <a:endParaRPr lang="en-US" dirty="0"/>
                    </a:p>
                  </a:txBody>
                  <a:tcPr/>
                </a:tc>
                <a:tc>
                  <a:txBody>
                    <a:bodyPr/>
                    <a:lstStyle/>
                    <a:p>
                      <a:r>
                        <a:rPr lang="en-US" dirty="0" smtClean="0"/>
                        <a:t>Environmental remediation costs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47</a:t>
                      </a:r>
                      <a:endParaRPr lang="en-US" dirty="0"/>
                    </a:p>
                  </a:txBody>
                  <a:tcPr/>
                </a:tc>
                <a:tc>
                  <a:txBody>
                    <a:bodyPr/>
                    <a:lstStyle/>
                    <a:p>
                      <a:r>
                        <a:rPr lang="en-US" dirty="0" smtClean="0"/>
                        <a:t>Other costs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48</a:t>
                      </a:r>
                      <a:endParaRPr lang="en-US" dirty="0"/>
                    </a:p>
                  </a:txBody>
                  <a:tcPr/>
                </a:tc>
                <a:tc>
                  <a:txBody>
                    <a:bodyPr/>
                    <a:lstStyle/>
                    <a:p>
                      <a:r>
                        <a:rPr lang="en-US" dirty="0" smtClean="0"/>
                        <a:t>All costs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t>An overview of leak detection and location systems.					</a:t>
            </a:r>
            <a:r>
              <a:rPr lang="en-US" dirty="0" err="1" smtClean="0"/>
              <a:t>By:Lawerence</a:t>
            </a:r>
            <a:r>
              <a:rPr lang="en-US" dirty="0" smtClean="0"/>
              <a:t> </a:t>
            </a:r>
            <a:r>
              <a:rPr lang="en-US" dirty="0" err="1" smtClean="0"/>
              <a:t>Boaz,Shubi</a:t>
            </a:r>
            <a:r>
              <a:rPr lang="en-US" dirty="0" smtClean="0"/>
              <a:t> </a:t>
            </a:r>
            <a:r>
              <a:rPr lang="en-US" dirty="0" err="1" smtClean="0"/>
              <a:t>kaijiage</a:t>
            </a:r>
            <a:r>
              <a:rPr lang="en-US" dirty="0" smtClean="0"/>
              <a:t> and     	</a:t>
            </a:r>
            <a:r>
              <a:rPr lang="en-US" dirty="0" err="1" smtClean="0"/>
              <a:t>ramadhani</a:t>
            </a:r>
            <a:r>
              <a:rPr lang="en-US" dirty="0" smtClean="0"/>
              <a:t> </a:t>
            </a:r>
            <a:r>
              <a:rPr lang="en-US" dirty="0" err="1" smtClean="0"/>
              <a:t>shinde</a:t>
            </a:r>
            <a:r>
              <a:rPr lang="en-US" dirty="0" smtClean="0"/>
              <a:t>.</a:t>
            </a:r>
          </a:p>
          <a:p>
            <a:pPr marL="624078" indent="-514350">
              <a:buFont typeface="+mj-lt"/>
              <a:buAutoNum type="arabicPeriod"/>
            </a:pPr>
            <a:r>
              <a:rPr lang="en-US" dirty="0" smtClean="0"/>
              <a:t>The monitoring system of Leakage accidents in crude oil pipeline and </a:t>
            </a:r>
            <a:r>
              <a:rPr lang="en-US" dirty="0" err="1" smtClean="0"/>
              <a:t>zig-zag</a:t>
            </a:r>
            <a:r>
              <a:rPr lang="en-US" dirty="0" smtClean="0"/>
              <a:t> systems.				</a:t>
            </a:r>
          </a:p>
          <a:p>
            <a:pPr marL="624078" indent="-514350">
              <a:buNone/>
            </a:pPr>
            <a:r>
              <a:rPr lang="en-US" dirty="0" smtClean="0"/>
              <a:t>	</a:t>
            </a:r>
            <a:r>
              <a:rPr lang="en-US" dirty="0" err="1" smtClean="0"/>
              <a:t>By:Jianning</a:t>
            </a:r>
            <a:r>
              <a:rPr lang="en-US" dirty="0" smtClean="0"/>
              <a:t> </a:t>
            </a:r>
            <a:r>
              <a:rPr lang="en-US" dirty="0" err="1" smtClean="0"/>
              <a:t>ding,juanwen</a:t>
            </a:r>
            <a:r>
              <a:rPr lang="en-US" dirty="0" smtClean="0"/>
              <a:t> </a:t>
            </a:r>
            <a:r>
              <a:rPr lang="en-US" dirty="0" err="1" smtClean="0"/>
              <a:t>dang,Ninigi</a:t>
            </a:r>
            <a:r>
              <a:rPr lang="en-US" dirty="0" smtClean="0"/>
              <a:t> </a:t>
            </a:r>
            <a:r>
              <a:rPr lang="en-US" dirty="0" err="1" smtClean="0"/>
              <a:t>yuan,Qiaoling</a:t>
            </a:r>
            <a:r>
              <a:rPr lang="en-US" dirty="0" smtClean="0"/>
              <a:t> pan</a:t>
            </a:r>
          </a:p>
          <a:p>
            <a:pPr marL="624078" indent="-514350">
              <a:buFont typeface="+mj-lt"/>
              <a:buAutoNum type="arabicPeriod"/>
            </a:pPr>
            <a:endParaRPr lang="en-US" dirty="0" smtClean="0"/>
          </a:p>
          <a:p>
            <a:pPr marL="624078" indent="-514350">
              <a:buNone/>
            </a:pPr>
            <a:endParaRPr lang="en-US" dirty="0" smtClean="0"/>
          </a:p>
          <a:p>
            <a:pPr marL="624078" indent="-514350">
              <a:buNone/>
            </a:pPr>
            <a:endParaRPr lang="en-US" dirty="0" smtClean="0"/>
          </a:p>
        </p:txBody>
      </p:sp>
      <p:sp>
        <p:nvSpPr>
          <p:cNvPr id="3" name="Title 2"/>
          <p:cNvSpPr>
            <a:spLocks noGrp="1"/>
          </p:cNvSpPr>
          <p:nvPr>
            <p:ph type="title"/>
          </p:nvPr>
        </p:nvSpPr>
        <p:spPr/>
        <p:txBody>
          <a:bodyPr/>
          <a:lstStyle/>
          <a:p>
            <a:r>
              <a:rPr lang="en-US" dirty="0" smtClean="0"/>
              <a:t>Literature survey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481328"/>
            <a:ext cx="8305800" cy="4614672"/>
          </a:xfrm>
        </p:spPr>
        <p:txBody>
          <a:bodyPr>
            <a:noAutofit/>
          </a:bodyPr>
          <a:lstStyle/>
          <a:p>
            <a:r>
              <a:rPr lang="en-US" sz="1800" dirty="0" smtClean="0">
                <a:solidFill>
                  <a:schemeClr val="accent1">
                    <a:lumMod val="75000"/>
                  </a:schemeClr>
                </a:solidFill>
              </a:rPr>
              <a:t>sum(</a:t>
            </a:r>
            <a:r>
              <a:rPr lang="en-US" sz="1800" dirty="0" smtClean="0">
                <a:solidFill>
                  <a:schemeClr val="accent1">
                    <a:lumMod val="75000"/>
                  </a:schemeClr>
                </a:solidFill>
                <a:hlinkClick r:id="rId2"/>
              </a:rPr>
              <a:t>is.na</a:t>
            </a:r>
            <a:r>
              <a:rPr lang="en-US" sz="1800" dirty="0" smtClean="0">
                <a:solidFill>
                  <a:schemeClr val="accent1">
                    <a:lumMod val="75000"/>
                  </a:schemeClr>
                </a:solidFill>
              </a:rPr>
              <a:t>(data))#check for missing values</a:t>
            </a:r>
            <a:br>
              <a:rPr lang="en-US" sz="1800" dirty="0" smtClean="0">
                <a:solidFill>
                  <a:schemeClr val="accent1">
                    <a:lumMod val="75000"/>
                  </a:schemeClr>
                </a:solidFill>
              </a:rPr>
            </a:br>
            <a:r>
              <a:rPr lang="en-US" sz="1800" dirty="0" smtClean="0">
                <a:solidFill>
                  <a:schemeClr val="accent1">
                    <a:lumMod val="75000"/>
                  </a:schemeClr>
                </a:solidFill>
              </a:rPr>
              <a:t>data[!</a:t>
            </a:r>
            <a:r>
              <a:rPr lang="en-US" sz="1800" dirty="0" err="1" smtClean="0">
                <a:solidFill>
                  <a:schemeClr val="accent1">
                    <a:lumMod val="75000"/>
                  </a:schemeClr>
                </a:solidFill>
              </a:rPr>
              <a:t>complete.cases</a:t>
            </a:r>
            <a:r>
              <a:rPr lang="en-US" sz="1800" dirty="0" smtClean="0">
                <a:solidFill>
                  <a:schemeClr val="accent1">
                    <a:lumMod val="75000"/>
                  </a:schemeClr>
                </a:solidFill>
              </a:rPr>
              <a:t>(data),]  #list data rows that has missing values</a:t>
            </a:r>
            <a:br>
              <a:rPr lang="en-US" sz="1800" dirty="0" smtClean="0">
                <a:solidFill>
                  <a:schemeClr val="accent1">
                    <a:lumMod val="75000"/>
                  </a:schemeClr>
                </a:solidFill>
              </a:rPr>
            </a:br>
            <a:r>
              <a:rPr lang="en-US" sz="1800" dirty="0" err="1" smtClean="0">
                <a:solidFill>
                  <a:schemeClr val="accent1">
                    <a:lumMod val="75000"/>
                  </a:schemeClr>
                </a:solidFill>
              </a:rPr>
              <a:t>data$Public.Evacuations</a:t>
            </a:r>
            <a:r>
              <a:rPr lang="en-US" sz="1800" dirty="0" smtClean="0">
                <a:solidFill>
                  <a:schemeClr val="accent1">
                    <a:lumMod val="75000"/>
                  </a:schemeClr>
                </a:solidFill>
              </a:rPr>
              <a:t>[</a:t>
            </a:r>
            <a:r>
              <a:rPr lang="en-US" sz="1800" dirty="0" smtClean="0">
                <a:solidFill>
                  <a:schemeClr val="accent1">
                    <a:lumMod val="75000"/>
                  </a:schemeClr>
                </a:solidFill>
                <a:hlinkClick r:id="rId2"/>
              </a:rPr>
              <a:t>is.na</a:t>
            </a:r>
            <a:r>
              <a:rPr lang="en-US" sz="1800" dirty="0" smtClean="0">
                <a:solidFill>
                  <a:schemeClr val="accent1">
                    <a:lumMod val="75000"/>
                  </a:schemeClr>
                </a:solidFill>
              </a:rPr>
              <a:t>(</a:t>
            </a:r>
            <a:r>
              <a:rPr lang="en-US" sz="1800" dirty="0" err="1" smtClean="0">
                <a:solidFill>
                  <a:schemeClr val="accent1">
                    <a:lumMod val="75000"/>
                  </a:schemeClr>
                </a:solidFill>
              </a:rPr>
              <a:t>data$Public.Evacuations</a:t>
            </a:r>
            <a:r>
              <a:rPr lang="en-US" sz="1800" dirty="0" smtClean="0">
                <a:solidFill>
                  <a:schemeClr val="accent1">
                    <a:lumMod val="75000"/>
                  </a:schemeClr>
                </a:solidFill>
              </a:rPr>
              <a:t>)]=0</a:t>
            </a:r>
            <a:br>
              <a:rPr lang="en-US" sz="1800" dirty="0" smtClean="0">
                <a:solidFill>
                  <a:schemeClr val="accent1">
                    <a:lumMod val="75000"/>
                  </a:schemeClr>
                </a:solidFill>
              </a:rPr>
            </a:br>
            <a:r>
              <a:rPr lang="en-US" sz="1800" dirty="0" err="1" smtClean="0">
                <a:solidFill>
                  <a:schemeClr val="accent1">
                    <a:lumMod val="75000"/>
                  </a:schemeClr>
                </a:solidFill>
              </a:rPr>
              <a:t>data$Operator.Employee.Injuries</a:t>
            </a:r>
            <a:r>
              <a:rPr lang="en-US" sz="1800" dirty="0" smtClean="0">
                <a:solidFill>
                  <a:schemeClr val="accent1">
                    <a:lumMod val="75000"/>
                  </a:schemeClr>
                </a:solidFill>
              </a:rPr>
              <a:t>[</a:t>
            </a:r>
            <a:r>
              <a:rPr lang="en-US" sz="1800" dirty="0" smtClean="0">
                <a:solidFill>
                  <a:schemeClr val="accent1">
                    <a:lumMod val="75000"/>
                  </a:schemeClr>
                </a:solidFill>
                <a:hlinkClick r:id="rId2"/>
              </a:rPr>
              <a:t>is.na</a:t>
            </a:r>
            <a:r>
              <a:rPr lang="en-US" sz="1800" dirty="0" smtClean="0">
                <a:solidFill>
                  <a:schemeClr val="accent1">
                    <a:lumMod val="75000"/>
                  </a:schemeClr>
                </a:solidFill>
              </a:rPr>
              <a:t>(</a:t>
            </a:r>
            <a:r>
              <a:rPr lang="en-US" sz="1800" dirty="0" err="1" smtClean="0">
                <a:solidFill>
                  <a:schemeClr val="accent1">
                    <a:lumMod val="75000"/>
                  </a:schemeClr>
                </a:solidFill>
              </a:rPr>
              <a:t>data$Operator.Employee.Injuries</a:t>
            </a:r>
            <a:r>
              <a:rPr lang="en-US" sz="1800" dirty="0" smtClean="0">
                <a:solidFill>
                  <a:schemeClr val="accent1">
                    <a:lumMod val="75000"/>
                  </a:schemeClr>
                </a:solidFill>
              </a:rPr>
              <a:t>)]=0</a:t>
            </a:r>
            <a:r>
              <a:rPr lang="en-US" sz="1800" dirty="0" smtClean="0"/>
              <a:t/>
            </a:r>
            <a:br>
              <a:rPr lang="en-US" sz="1800" dirty="0" smtClean="0"/>
            </a:br>
            <a:r>
              <a:rPr lang="en-US" sz="1800" b="1" dirty="0" smtClean="0">
                <a:solidFill>
                  <a:schemeClr val="bg2">
                    <a:lumMod val="10000"/>
                  </a:schemeClr>
                </a:solidFill>
              </a:rPr>
              <a:t>#DELETED COLUMNS</a:t>
            </a:r>
            <a:r>
              <a:rPr lang="en-US" sz="1800" dirty="0" smtClean="0"/>
              <a:t/>
            </a:r>
            <a:br>
              <a:rPr lang="en-US" sz="1800" dirty="0" smtClean="0"/>
            </a:br>
            <a:r>
              <a:rPr lang="en-US" sz="1800" dirty="0" err="1" smtClean="0">
                <a:solidFill>
                  <a:schemeClr val="tx2">
                    <a:lumMod val="75000"/>
                  </a:schemeClr>
                </a:solidFill>
              </a:rPr>
              <a:t>data$Operator.Contractor.Injuries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data$Emergency.Responder.Injuries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data$Other.Injuries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data$Public.Injuries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data$All.Injuries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data$Operator.Employee.Fatalities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data$Operator.Contractor.Fatalities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data$Emergency.Responder.Fatalities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data$Other.Fatalities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data$Public.Fatalities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data$All.Fatalities</a:t>
            </a:r>
            <a:r>
              <a:rPr lang="en-US" sz="1800" dirty="0" smtClean="0">
                <a:solidFill>
                  <a:schemeClr val="tx2">
                    <a:lumMod val="75000"/>
                  </a:schemeClr>
                </a:solidFill>
              </a:rPr>
              <a:t>=NULL</a:t>
            </a:r>
            <a:r>
              <a:rPr lang="en-US" sz="1800" dirty="0" smtClean="0"/>
              <a:t/>
            </a:r>
            <a:br>
              <a:rPr lang="en-US" sz="1800" dirty="0" smtClean="0"/>
            </a:br>
            <a:r>
              <a:rPr lang="en-US" sz="1800" dirty="0" smtClean="0"/>
              <a:t/>
            </a:r>
            <a:br>
              <a:rPr lang="en-US" sz="1800" dirty="0" smtClean="0"/>
            </a:br>
            <a:endParaRPr lang="en-US" sz="1800" dirty="0"/>
          </a:p>
        </p:txBody>
      </p:sp>
      <p:sp>
        <p:nvSpPr>
          <p:cNvPr id="3" name="Title 2"/>
          <p:cNvSpPr>
            <a:spLocks noGrp="1"/>
          </p:cNvSpPr>
          <p:nvPr>
            <p:ph type="title"/>
          </p:nvPr>
        </p:nvSpPr>
        <p:spPr/>
        <p:txBody>
          <a:bodyPr/>
          <a:lstStyle/>
          <a:p>
            <a:r>
              <a:rPr lang="en-US" dirty="0" smtClean="0"/>
              <a:t>Data cleaning</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319</TotalTime>
  <Words>559</Words>
  <Application>Microsoft Office PowerPoint</Application>
  <PresentationFormat>On-screen Show (4:3)</PresentationFormat>
  <Paragraphs>208</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Oil pipeline accidents</vt:lpstr>
      <vt:lpstr>Abstract</vt:lpstr>
      <vt:lpstr>Dataset dataset link: https://www.kaggle.com/usdot/pipeline-accidents</vt:lpstr>
      <vt:lpstr>Variable description</vt:lpstr>
      <vt:lpstr>Slide 5</vt:lpstr>
      <vt:lpstr>Slide 6</vt:lpstr>
      <vt:lpstr>Slide 7</vt:lpstr>
      <vt:lpstr>Literature survey</vt:lpstr>
      <vt:lpstr>Data cleaning</vt:lpstr>
      <vt:lpstr>Data cleaning</vt:lpstr>
      <vt:lpstr>Data exploration</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Oil pipeline accidents</dc:title>
  <dc:creator>dell</dc:creator>
  <cp:lastModifiedBy>dell</cp:lastModifiedBy>
  <cp:revision>34</cp:revision>
  <dcterms:created xsi:type="dcterms:W3CDTF">2019-10-13T07:42:17Z</dcterms:created>
  <dcterms:modified xsi:type="dcterms:W3CDTF">2019-10-13T18:42:01Z</dcterms:modified>
</cp:coreProperties>
</file>