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5"/>
  </p:notesMasterIdLst>
  <p:sldIdLst>
    <p:sldId id="256" r:id="rId2"/>
    <p:sldId id="292" r:id="rId3"/>
    <p:sldId id="293" r:id="rId4"/>
    <p:sldId id="294" r:id="rId5"/>
    <p:sldId id="295" r:id="rId6"/>
    <p:sldId id="296" r:id="rId7"/>
    <p:sldId id="276" r:id="rId8"/>
    <p:sldId id="277" r:id="rId9"/>
    <p:sldId id="278" r:id="rId10"/>
    <p:sldId id="291" r:id="rId11"/>
    <p:sldId id="279" r:id="rId12"/>
    <p:sldId id="280" r:id="rId13"/>
    <p:sldId id="29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5D5AF-BD86-44E2-9C6A-EBCBD80A2553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820D8-8C44-4397-8F8C-4E53CC2115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CB79364-ED1F-4B55-A500-97C2FD74C025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18C0A3-467A-4F0C-8D3A-BCD8DB6B0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B79364-ED1F-4B55-A500-97C2FD74C025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18C0A3-467A-4F0C-8D3A-BCD8DB6B0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B79364-ED1F-4B55-A500-97C2FD74C025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18C0A3-467A-4F0C-8D3A-BCD8DB6B0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B79364-ED1F-4B55-A500-97C2FD74C025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18C0A3-467A-4F0C-8D3A-BCD8DB6B09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B79364-ED1F-4B55-A500-97C2FD74C025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18C0A3-467A-4F0C-8D3A-BCD8DB6B09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B79364-ED1F-4B55-A500-97C2FD74C025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18C0A3-467A-4F0C-8D3A-BCD8DB6B09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B79364-ED1F-4B55-A500-97C2FD74C025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18C0A3-467A-4F0C-8D3A-BCD8DB6B0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B79364-ED1F-4B55-A500-97C2FD74C025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18C0A3-467A-4F0C-8D3A-BCD8DB6B09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B79364-ED1F-4B55-A500-97C2FD74C025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18C0A3-467A-4F0C-8D3A-BCD8DB6B0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CB79364-ED1F-4B55-A500-97C2FD74C025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18C0A3-467A-4F0C-8D3A-BCD8DB6B0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CB79364-ED1F-4B55-A500-97C2FD74C025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18C0A3-467A-4F0C-8D3A-BCD8DB6B09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CB79364-ED1F-4B55-A500-97C2FD74C025}" type="datetimeFigureOut">
              <a:rPr lang="en-US" smtClean="0"/>
              <a:pPr/>
              <a:t>11/17/2019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C18C0A3-467A-4F0C-8D3A-BCD8DB6B0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Oil pipeline accidents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Chethan</a:t>
            </a:r>
            <a:r>
              <a:rPr lang="en-US" dirty="0" smtClean="0"/>
              <a:t> M(PES2201800331)</a:t>
            </a:r>
          </a:p>
          <a:p>
            <a:r>
              <a:rPr lang="en-US" dirty="0" err="1" smtClean="0"/>
              <a:t>Anirudh</a:t>
            </a:r>
            <a:r>
              <a:rPr lang="en-US" dirty="0" smtClean="0"/>
              <a:t> R(PES2201800068)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Corelation</a:t>
            </a:r>
            <a:r>
              <a:rPr lang="en-US" dirty="0" smtClean="0"/>
              <a:t> between </a:t>
            </a:r>
            <a:r>
              <a:rPr lang="en-US" dirty="0" err="1" smtClean="0"/>
              <a:t>allcosts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smtClean="0"/>
              <a:t>property damage costs is0.377=37.7% </a:t>
            </a:r>
            <a:r>
              <a:rPr lang="en-US" dirty="0" smtClean="0"/>
              <a:t>related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Corelation</a:t>
            </a:r>
            <a:r>
              <a:rPr lang="en-US" dirty="0" smtClean="0"/>
              <a:t> between </a:t>
            </a:r>
            <a:r>
              <a:rPr lang="en-US" dirty="0" err="1" smtClean="0"/>
              <a:t>allcosts</a:t>
            </a:r>
            <a:r>
              <a:rPr lang="en-US" dirty="0" smtClean="0"/>
              <a:t> and </a:t>
            </a:r>
            <a:r>
              <a:rPr lang="en-US" dirty="0" smtClean="0"/>
              <a:t>Lost commodity </a:t>
            </a:r>
            <a:r>
              <a:rPr lang="en-US" dirty="0" smtClean="0"/>
              <a:t>costs </a:t>
            </a:r>
            <a:r>
              <a:rPr lang="en-US" dirty="0" smtClean="0"/>
              <a:t>is0.198=19.8% </a:t>
            </a:r>
            <a:r>
              <a:rPr lang="en-US" dirty="0" smtClean="0"/>
              <a:t>related.</a:t>
            </a:r>
          </a:p>
          <a:p>
            <a:r>
              <a:rPr lang="en-US" dirty="0" err="1" smtClean="0"/>
              <a:t>Corelation</a:t>
            </a:r>
            <a:r>
              <a:rPr lang="en-US" dirty="0" smtClean="0"/>
              <a:t> between </a:t>
            </a:r>
            <a:r>
              <a:rPr lang="en-US" dirty="0" err="1" smtClean="0"/>
              <a:t>allcosts</a:t>
            </a:r>
            <a:r>
              <a:rPr lang="en-US" dirty="0" smtClean="0"/>
              <a:t> and </a:t>
            </a:r>
            <a:r>
              <a:rPr lang="en-US" dirty="0" smtClean="0"/>
              <a:t>pubic </a:t>
            </a:r>
            <a:r>
              <a:rPr lang="en-US" dirty="0" err="1" smtClean="0"/>
              <a:t>damge</a:t>
            </a:r>
            <a:r>
              <a:rPr lang="en-US" dirty="0" smtClean="0"/>
              <a:t> costs is0.712=71.2% </a:t>
            </a:r>
            <a:r>
              <a:rPr lang="en-US" dirty="0" smtClean="0"/>
              <a:t>related.</a:t>
            </a:r>
          </a:p>
          <a:p>
            <a:r>
              <a:rPr lang="en-US" dirty="0" err="1" smtClean="0"/>
              <a:t>Corelation</a:t>
            </a:r>
            <a:r>
              <a:rPr lang="en-US" dirty="0" smtClean="0"/>
              <a:t> between </a:t>
            </a:r>
            <a:r>
              <a:rPr lang="en-US" dirty="0" err="1" smtClean="0"/>
              <a:t>allcosts</a:t>
            </a:r>
            <a:r>
              <a:rPr lang="en-US" dirty="0" smtClean="0"/>
              <a:t> and property damage costs is0.377=37.7% related.</a:t>
            </a:r>
          </a:p>
          <a:p>
            <a:r>
              <a:rPr lang="en-US" dirty="0" err="1" smtClean="0"/>
              <a:t>Corelation</a:t>
            </a:r>
            <a:r>
              <a:rPr lang="en-US" dirty="0" smtClean="0"/>
              <a:t> between </a:t>
            </a:r>
            <a:r>
              <a:rPr lang="en-US" dirty="0" err="1" smtClean="0"/>
              <a:t>allcosts</a:t>
            </a:r>
            <a:r>
              <a:rPr lang="en-US" dirty="0" smtClean="0"/>
              <a:t> and </a:t>
            </a:r>
            <a:r>
              <a:rPr lang="en-US" dirty="0" smtClean="0"/>
              <a:t>emergency response </a:t>
            </a:r>
            <a:r>
              <a:rPr lang="en-US" dirty="0" smtClean="0"/>
              <a:t>costs </a:t>
            </a:r>
            <a:r>
              <a:rPr lang="en-US" dirty="0" smtClean="0"/>
              <a:t>0.947=94.7%related.</a:t>
            </a:r>
          </a:p>
          <a:p>
            <a:r>
              <a:rPr lang="en-US" dirty="0" err="1" smtClean="0"/>
              <a:t>Corelation</a:t>
            </a:r>
            <a:r>
              <a:rPr lang="en-US" dirty="0" smtClean="0"/>
              <a:t> between </a:t>
            </a:r>
            <a:r>
              <a:rPr lang="en-US" dirty="0" err="1" smtClean="0"/>
              <a:t>allcosts</a:t>
            </a:r>
            <a:r>
              <a:rPr lang="en-US" dirty="0" smtClean="0"/>
              <a:t> and </a:t>
            </a:r>
            <a:r>
              <a:rPr lang="en-US" dirty="0" smtClean="0"/>
              <a:t>environment remediation </a:t>
            </a:r>
            <a:r>
              <a:rPr lang="en-US" dirty="0" smtClean="0"/>
              <a:t>costs </a:t>
            </a:r>
            <a:r>
              <a:rPr lang="en-US" dirty="0" smtClean="0"/>
              <a:t>0.420=42%related.</a:t>
            </a:r>
          </a:p>
          <a:p>
            <a:r>
              <a:rPr lang="en-US" dirty="0" err="1" smtClean="0"/>
              <a:t>Corelation</a:t>
            </a:r>
            <a:r>
              <a:rPr lang="en-US" dirty="0" smtClean="0"/>
              <a:t> between </a:t>
            </a:r>
            <a:r>
              <a:rPr lang="en-US" dirty="0" err="1" smtClean="0"/>
              <a:t>allcosts</a:t>
            </a:r>
            <a:r>
              <a:rPr lang="en-US" dirty="0" smtClean="0"/>
              <a:t> and </a:t>
            </a:r>
            <a:r>
              <a:rPr lang="en-US" dirty="0" smtClean="0"/>
              <a:t>other </a:t>
            </a:r>
            <a:r>
              <a:rPr lang="en-US" dirty="0" smtClean="0"/>
              <a:t>costs </a:t>
            </a:r>
            <a:r>
              <a:rPr lang="en-US" dirty="0" smtClean="0"/>
              <a:t>0.892=89.2%related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corelation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net=</a:t>
            </a:r>
            <a:r>
              <a:rPr lang="en-IN" sz="2000" dirty="0" err="1" smtClean="0"/>
              <a:t>train$Net.Loss</a:t>
            </a:r>
            <a:r>
              <a:rPr lang="en-IN" sz="2000" dirty="0" smtClean="0"/>
              <a:t>..Barrels.</a:t>
            </a:r>
          </a:p>
          <a:p>
            <a:pPr>
              <a:buNone/>
            </a:pPr>
            <a:r>
              <a:rPr lang="en-IN" sz="2000" dirty="0" err="1" smtClean="0"/>
              <a:t>unint</a:t>
            </a:r>
            <a:r>
              <a:rPr lang="en-IN" sz="2000" dirty="0" smtClean="0"/>
              <a:t>=</a:t>
            </a:r>
            <a:r>
              <a:rPr lang="en-IN" sz="2000" dirty="0" err="1" smtClean="0"/>
              <a:t>train$Unintentional.Release</a:t>
            </a:r>
            <a:r>
              <a:rPr lang="en-IN" sz="2000" dirty="0" smtClean="0"/>
              <a:t>..Barrels.</a:t>
            </a:r>
          </a:p>
          <a:p>
            <a:pPr>
              <a:buNone/>
            </a:pPr>
            <a:r>
              <a:rPr lang="en-IN" sz="2000" dirty="0" err="1" smtClean="0"/>
              <a:t>rec</a:t>
            </a:r>
            <a:r>
              <a:rPr lang="en-IN" sz="2000" dirty="0" smtClean="0"/>
              <a:t>=</a:t>
            </a:r>
            <a:r>
              <a:rPr lang="en-IN" sz="2000" dirty="0" err="1" smtClean="0"/>
              <a:t>train$Liquid.Recovery</a:t>
            </a:r>
            <a:r>
              <a:rPr lang="en-IN" sz="2000" dirty="0" smtClean="0"/>
              <a:t>..Barrels.</a:t>
            </a:r>
          </a:p>
          <a:p>
            <a:pPr>
              <a:buNone/>
            </a:pPr>
            <a:r>
              <a:rPr lang="en-IN" sz="2000" dirty="0" err="1" smtClean="0"/>
              <a:t>int</a:t>
            </a:r>
            <a:r>
              <a:rPr lang="en-IN" sz="2000" dirty="0" smtClean="0"/>
              <a:t>=</a:t>
            </a:r>
            <a:r>
              <a:rPr lang="en-IN" sz="2000" dirty="0" err="1" smtClean="0"/>
              <a:t>train$Intentional.Release</a:t>
            </a:r>
            <a:r>
              <a:rPr lang="en-IN" sz="2000" dirty="0" smtClean="0"/>
              <a:t>..Barrels.</a:t>
            </a:r>
          </a:p>
          <a:p>
            <a:pPr>
              <a:buNone/>
            </a:pPr>
            <a:r>
              <a:rPr lang="en-IN" sz="2000" dirty="0" smtClean="0"/>
              <a:t>model=lm(net~(</a:t>
            </a:r>
            <a:r>
              <a:rPr lang="en-IN" sz="2000" dirty="0" err="1" smtClean="0"/>
              <a:t>unint+int+rec</a:t>
            </a:r>
            <a:r>
              <a:rPr lang="en-IN" sz="2000" dirty="0" smtClean="0"/>
              <a:t>),data=train)</a:t>
            </a:r>
          </a:p>
          <a:p>
            <a:pPr>
              <a:buNone/>
            </a:pPr>
            <a:r>
              <a:rPr lang="en-IN" sz="2000" dirty="0" smtClean="0"/>
              <a:t>summary(model)</a:t>
            </a:r>
            <a:endParaRPr lang="en-IN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the Model</a:t>
            </a:r>
            <a:endParaRPr lang="en-IN" dirty="0"/>
          </a:p>
        </p:txBody>
      </p:sp>
      <p:pic>
        <p:nvPicPr>
          <p:cNvPr id="5" name="Picture 4" descr="summary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4267200"/>
            <a:ext cx="56388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IN" sz="3200" dirty="0" smtClean="0"/>
          </a:p>
          <a:p>
            <a:endParaRPr lang="en-IN" sz="3200" dirty="0" smtClean="0"/>
          </a:p>
          <a:p>
            <a:endParaRPr lang="en-IN" sz="3200" dirty="0" smtClean="0"/>
          </a:p>
          <a:p>
            <a:endParaRPr lang="en-IN" sz="3200" dirty="0" smtClean="0"/>
          </a:p>
          <a:p>
            <a:endParaRPr lang="en-IN" sz="3200" dirty="0" smtClean="0"/>
          </a:p>
          <a:p>
            <a:r>
              <a:rPr lang="en-IN" sz="3200" dirty="0" smtClean="0"/>
              <a:t>P-Value =2.2e-16 &lt; 0.05 </a:t>
            </a:r>
          </a:p>
          <a:p>
            <a:pPr>
              <a:buNone/>
            </a:pPr>
            <a:endParaRPr lang="en-IN" sz="3200" dirty="0" smtClean="0"/>
          </a:p>
          <a:p>
            <a:r>
              <a:rPr lang="en-IN" sz="3200" dirty="0" smtClean="0"/>
              <a:t>Standard Error – measures the goodness of fit.</a:t>
            </a:r>
          </a:p>
          <a:p>
            <a:pPr>
              <a:buNone/>
            </a:pPr>
            <a:r>
              <a:rPr lang="en-IN" sz="3200" dirty="0" smtClean="0"/>
              <a:t>		SE= 4.781e-12 (almost 0)</a:t>
            </a:r>
          </a:p>
          <a:p>
            <a:endParaRPr lang="en-IN" sz="3200" dirty="0" smtClean="0"/>
          </a:p>
          <a:p>
            <a:endParaRPr lang="en-IN" sz="3200" dirty="0" smtClean="0"/>
          </a:p>
          <a:p>
            <a:r>
              <a:rPr lang="en-IN" sz="3200" dirty="0" smtClean="0"/>
              <a:t>R squared – proportion of variation in dependent      		   variables.</a:t>
            </a:r>
          </a:p>
          <a:p>
            <a:pPr>
              <a:buNone/>
            </a:pPr>
            <a:r>
              <a:rPr lang="en-IN" sz="3200" dirty="0" smtClean="0"/>
              <a:t>		 = 1 ( &gt;0.70 )</a:t>
            </a:r>
          </a:p>
          <a:p>
            <a:pPr>
              <a:buNone/>
            </a:pPr>
            <a:endParaRPr lang="en-IN" sz="3200" dirty="0" smtClean="0"/>
          </a:p>
          <a:p>
            <a:pPr>
              <a:buNone/>
            </a:pPr>
            <a:endParaRPr lang="en-IN" sz="3200" b="1" dirty="0" smtClean="0"/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endParaRPr lang="en-IN" b="1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Significance of Model</a:t>
            </a:r>
            <a:endParaRPr lang="en-IN" dirty="0"/>
          </a:p>
        </p:txBody>
      </p:sp>
      <p:pic>
        <p:nvPicPr>
          <p:cNvPr id="4" name="Picture 3" descr="summa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617220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Corelation</a:t>
            </a:r>
            <a:r>
              <a:rPr lang="en-US" dirty="0" smtClean="0"/>
              <a:t> between unintentional and net loss</a:t>
            </a:r>
          </a:p>
          <a:p>
            <a:pPr>
              <a:buNone/>
            </a:pPr>
            <a:r>
              <a:rPr lang="en-US" dirty="0" smtClean="0"/>
              <a:t>is </a:t>
            </a:r>
            <a:r>
              <a:rPr lang="en-US" b="1" dirty="0" smtClean="0"/>
              <a:t>0.509=50.9%</a:t>
            </a:r>
            <a:r>
              <a:rPr lang="en-US" dirty="0" smtClean="0"/>
              <a:t> related.</a:t>
            </a:r>
            <a:endParaRPr lang="en-US" dirty="0" smtClean="0"/>
          </a:p>
          <a:p>
            <a:r>
              <a:rPr lang="en-US" dirty="0" err="1" smtClean="0"/>
              <a:t>Corelation</a:t>
            </a:r>
            <a:r>
              <a:rPr lang="en-US" dirty="0" smtClean="0"/>
              <a:t> between </a:t>
            </a:r>
            <a:r>
              <a:rPr lang="en-US" dirty="0" smtClean="0"/>
              <a:t>intentional </a:t>
            </a:r>
            <a:r>
              <a:rPr lang="en-US" dirty="0" smtClean="0"/>
              <a:t>and net loss</a:t>
            </a:r>
          </a:p>
          <a:p>
            <a:pPr>
              <a:buNone/>
            </a:pPr>
            <a:r>
              <a:rPr lang="en-US" dirty="0" smtClean="0"/>
              <a:t>=</a:t>
            </a:r>
            <a:r>
              <a:rPr lang="en-US" b="1" dirty="0" smtClean="0"/>
              <a:t>0.855=85.5% </a:t>
            </a:r>
            <a:r>
              <a:rPr lang="en-US" dirty="0" smtClean="0"/>
              <a:t>related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Corelation</a:t>
            </a:r>
            <a:r>
              <a:rPr lang="en-US" dirty="0" smtClean="0"/>
              <a:t> between </a:t>
            </a:r>
            <a:r>
              <a:rPr lang="en-US" dirty="0" smtClean="0"/>
              <a:t>Liquid recovery </a:t>
            </a:r>
            <a:r>
              <a:rPr lang="en-US" dirty="0" smtClean="0"/>
              <a:t>and net loss</a:t>
            </a:r>
          </a:p>
          <a:p>
            <a:pPr>
              <a:buNone/>
            </a:pPr>
            <a:r>
              <a:rPr lang="en-US" dirty="0" smtClean="0"/>
              <a:t>=</a:t>
            </a:r>
            <a:r>
              <a:rPr lang="en-US" b="1" dirty="0" smtClean="0"/>
              <a:t>0.034=3.4%</a:t>
            </a:r>
            <a:r>
              <a:rPr lang="en-US" dirty="0" smtClean="0"/>
              <a:t> </a:t>
            </a:r>
            <a:r>
              <a:rPr lang="en-US" dirty="0" smtClean="0"/>
              <a:t>related.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Hence, the model is significant</a:t>
            </a:r>
          </a:p>
          <a:p>
            <a:endParaRPr lang="en-IN" dirty="0" smtClean="0"/>
          </a:p>
          <a:p>
            <a:r>
              <a:rPr lang="en-IN" b="1" dirty="0" smtClean="0"/>
              <a:t>Net = </a:t>
            </a:r>
            <a:r>
              <a:rPr lang="en-IN" b="1" dirty="0" err="1" smtClean="0"/>
              <a:t>unint</a:t>
            </a:r>
            <a:r>
              <a:rPr lang="en-IN" b="1" dirty="0" smtClean="0"/>
              <a:t> + </a:t>
            </a:r>
            <a:r>
              <a:rPr lang="en-IN" b="1" dirty="0" err="1" smtClean="0"/>
              <a:t>int</a:t>
            </a:r>
            <a:r>
              <a:rPr lang="en-IN" b="1" dirty="0" smtClean="0"/>
              <a:t> - </a:t>
            </a:r>
            <a:r>
              <a:rPr lang="en-IN" b="1" dirty="0" err="1" smtClean="0"/>
              <a:t>rec</a:t>
            </a:r>
            <a:r>
              <a:rPr lang="en-IN" b="1" dirty="0" smtClean="0"/>
              <a:t> – 8.374e-13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model</a:t>
            </a:r>
            <a:endParaRPr lang="en-IN" dirty="0"/>
          </a:p>
        </p:txBody>
      </p:sp>
      <p:pic>
        <p:nvPicPr>
          <p:cNvPr id="4" name="Picture 3" descr="mod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733800"/>
            <a:ext cx="5714999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800" dirty="0" err="1" smtClean="0"/>
              <a:t>pred</a:t>
            </a:r>
            <a:r>
              <a:rPr lang="en-IN" sz="1800" dirty="0" smtClean="0"/>
              <a:t>=predict(</a:t>
            </a:r>
            <a:r>
              <a:rPr lang="en-IN" sz="1800" dirty="0" err="1" smtClean="0"/>
              <a:t>model,test</a:t>
            </a:r>
            <a:r>
              <a:rPr lang="en-IN" sz="1800" dirty="0" smtClean="0"/>
              <a:t>)</a:t>
            </a:r>
          </a:p>
          <a:p>
            <a:pPr>
              <a:buNone/>
            </a:pPr>
            <a:r>
              <a:rPr lang="en-IN" sz="1800" dirty="0" smtClean="0"/>
              <a:t>plot(</a:t>
            </a:r>
            <a:r>
              <a:rPr lang="en-IN" sz="1800" dirty="0" err="1" smtClean="0"/>
              <a:t>test$Net.Loss</a:t>
            </a:r>
            <a:r>
              <a:rPr lang="en-IN" sz="1800" dirty="0" smtClean="0"/>
              <a:t>..</a:t>
            </a:r>
            <a:r>
              <a:rPr lang="en-IN" sz="1800" dirty="0" err="1" smtClean="0"/>
              <a:t>Barrels.,type</a:t>
            </a:r>
            <a:r>
              <a:rPr lang="en-IN" sz="1800" dirty="0" smtClean="0"/>
              <a:t>="</a:t>
            </a:r>
            <a:r>
              <a:rPr lang="en-IN" sz="1800" dirty="0" err="1" smtClean="0"/>
              <a:t>l",lty</a:t>
            </a:r>
            <a:r>
              <a:rPr lang="en-IN" sz="1800" dirty="0" smtClean="0"/>
              <a:t>=1.8,col="red")</a:t>
            </a:r>
          </a:p>
          <a:p>
            <a:pPr>
              <a:buNone/>
            </a:pPr>
            <a:r>
              <a:rPr lang="en-IN" sz="1800" dirty="0" smtClean="0"/>
              <a:t>plot(</a:t>
            </a:r>
            <a:r>
              <a:rPr lang="en-IN" sz="1800" dirty="0" err="1" smtClean="0"/>
              <a:t>pred,type</a:t>
            </a:r>
            <a:r>
              <a:rPr lang="en-IN" sz="1800" dirty="0" smtClean="0"/>
              <a:t>="</a:t>
            </a:r>
            <a:r>
              <a:rPr lang="en-IN" sz="1800" dirty="0" err="1" smtClean="0"/>
              <a:t>l",lty</a:t>
            </a:r>
            <a:r>
              <a:rPr lang="en-IN" sz="1800" dirty="0" smtClean="0"/>
              <a:t>=1.8,col=“blue")</a:t>
            </a:r>
          </a:p>
          <a:p>
            <a:pPr>
              <a:buNone/>
            </a:pPr>
            <a:r>
              <a:rPr lang="en-IN" sz="1800" dirty="0" smtClean="0"/>
              <a:t>------------------The data-values are similar--------------------</a:t>
            </a:r>
          </a:p>
          <a:p>
            <a:pPr>
              <a:buNone/>
            </a:pPr>
            <a:endParaRPr lang="en-IN" sz="1800" dirty="0" smtClean="0"/>
          </a:p>
          <a:p>
            <a:pPr>
              <a:buNone/>
            </a:pPr>
            <a:endParaRPr lang="en-IN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Prediction</a:t>
            </a:r>
            <a:endParaRPr lang="en-IN" dirty="0"/>
          </a:p>
        </p:txBody>
      </p:sp>
      <p:pic>
        <p:nvPicPr>
          <p:cNvPr id="6" name="Picture 5" descr="predic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657600"/>
            <a:ext cx="784860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Prediction</a:t>
            </a:r>
            <a:endParaRPr lang="en-IN" dirty="0"/>
          </a:p>
        </p:txBody>
      </p:sp>
      <p:pic>
        <p:nvPicPr>
          <p:cNvPr id="4" name="Picture 3" descr="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66800"/>
            <a:ext cx="6019800" cy="2895600"/>
          </a:xfrm>
          <a:prstGeom prst="rect">
            <a:avLst/>
          </a:prstGeom>
        </p:spPr>
      </p:pic>
      <p:pic>
        <p:nvPicPr>
          <p:cNvPr id="5" name="Picture 4" descr="bl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657600"/>
            <a:ext cx="586740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Linear regression will be </a:t>
            </a:r>
            <a:r>
              <a:rPr lang="en-US" dirty="0" err="1" smtClean="0"/>
              <a:t>modelled</a:t>
            </a:r>
            <a:r>
              <a:rPr lang="en-US" dirty="0" smtClean="0"/>
              <a:t> on the dataset that contains 80% of values.</a:t>
            </a:r>
          </a:p>
          <a:p>
            <a:r>
              <a:rPr lang="en-US" dirty="0" smtClean="0"/>
              <a:t>Predictions will be made on the dataset that contains 20% of values</a:t>
            </a:r>
          </a:p>
          <a:p>
            <a:r>
              <a:rPr lang="en-US" dirty="0" smtClean="0"/>
              <a:t>6 variables are used for </a:t>
            </a:r>
            <a:r>
              <a:rPr lang="en-US" dirty="0" err="1" smtClean="0"/>
              <a:t>modelling</a:t>
            </a: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Property damage costs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Lost commodity costs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Public private property costs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Emergency costs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Environment Remediation costs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Other costs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Modelling-2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net=</a:t>
            </a:r>
            <a:r>
              <a:rPr lang="en-US" sz="1800" dirty="0" err="1" smtClean="0"/>
              <a:t>train$All.Costs</a:t>
            </a:r>
            <a:endParaRPr lang="en-US" sz="1800" dirty="0" smtClean="0"/>
          </a:p>
          <a:p>
            <a:r>
              <a:rPr lang="en-US" sz="1800" dirty="0" err="1" smtClean="0"/>
              <a:t>unint</a:t>
            </a:r>
            <a:r>
              <a:rPr lang="en-US" sz="1800" dirty="0" smtClean="0"/>
              <a:t>=</a:t>
            </a:r>
            <a:r>
              <a:rPr lang="en-US" sz="1800" dirty="0" err="1" smtClean="0"/>
              <a:t>train$Property.Damage.Costs</a:t>
            </a:r>
            <a:endParaRPr lang="en-US" sz="1800" dirty="0" smtClean="0"/>
          </a:p>
          <a:p>
            <a:r>
              <a:rPr lang="en-US" sz="1800" dirty="0" err="1" smtClean="0"/>
              <a:t>rec</a:t>
            </a:r>
            <a:r>
              <a:rPr lang="en-US" sz="1800" dirty="0" smtClean="0"/>
              <a:t>=</a:t>
            </a:r>
            <a:r>
              <a:rPr lang="en-US" sz="1800" dirty="0" err="1" smtClean="0"/>
              <a:t>train$Lost.Commodity.Costs</a:t>
            </a:r>
            <a:endParaRPr lang="en-US" sz="1800" dirty="0" smtClean="0"/>
          </a:p>
          <a:p>
            <a:r>
              <a:rPr lang="en-US" sz="1800" dirty="0" err="1" smtClean="0"/>
              <a:t>int</a:t>
            </a:r>
            <a:r>
              <a:rPr lang="en-US" sz="1800" dirty="0" smtClean="0"/>
              <a:t>=</a:t>
            </a:r>
            <a:r>
              <a:rPr lang="en-US" sz="1800" dirty="0" err="1" smtClean="0"/>
              <a:t>train$Public.Private.Property.Damage.Costs</a:t>
            </a:r>
            <a:endParaRPr lang="en-US" sz="1800" dirty="0" smtClean="0"/>
          </a:p>
          <a:p>
            <a:r>
              <a:rPr lang="en-US" sz="1800" dirty="0" err="1" smtClean="0"/>
              <a:t>ab</a:t>
            </a:r>
            <a:r>
              <a:rPr lang="en-US" sz="1800" dirty="0" smtClean="0"/>
              <a:t>=</a:t>
            </a:r>
            <a:r>
              <a:rPr lang="en-US" sz="1800" dirty="0" err="1" smtClean="0"/>
              <a:t>train$Emergency.Response.Costs</a:t>
            </a:r>
            <a:endParaRPr lang="en-US" sz="1800" dirty="0" smtClean="0"/>
          </a:p>
          <a:p>
            <a:r>
              <a:rPr lang="en-US" sz="1800" dirty="0" smtClean="0"/>
              <a:t>bb=</a:t>
            </a:r>
            <a:r>
              <a:rPr lang="en-US" sz="1800" dirty="0" err="1" smtClean="0"/>
              <a:t>train$Environmental.Remediation.Costs</a:t>
            </a:r>
            <a:endParaRPr lang="en-US" sz="1800" dirty="0" smtClean="0"/>
          </a:p>
          <a:p>
            <a:r>
              <a:rPr lang="en-US" sz="1800" dirty="0" smtClean="0"/>
              <a:t>cc=</a:t>
            </a:r>
            <a:r>
              <a:rPr lang="en-US" sz="1800" dirty="0" err="1" smtClean="0"/>
              <a:t>train$Other.Costs</a:t>
            </a:r>
            <a:endParaRPr lang="en-US" sz="1800" dirty="0" smtClean="0"/>
          </a:p>
          <a:p>
            <a:r>
              <a:rPr lang="en-US" sz="1800" dirty="0" smtClean="0"/>
              <a:t>model=lm(net~(</a:t>
            </a:r>
            <a:r>
              <a:rPr lang="en-US" sz="1800" dirty="0" err="1" smtClean="0"/>
              <a:t>unint+int+rec+ab+bb+cc</a:t>
            </a:r>
            <a:r>
              <a:rPr lang="en-US" sz="1800" dirty="0" smtClean="0"/>
              <a:t>),data=train)</a:t>
            </a:r>
          </a:p>
          <a:p>
            <a:r>
              <a:rPr lang="en-US" sz="1800" dirty="0" smtClean="0"/>
              <a:t>Summary(model)</a:t>
            </a:r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model</a:t>
            </a:r>
            <a:endParaRPr lang="en-US" dirty="0"/>
          </a:p>
        </p:txBody>
      </p:sp>
      <p:pic>
        <p:nvPicPr>
          <p:cNvPr id="4" name="Picture 3" descr="model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419600"/>
            <a:ext cx="6629400" cy="18296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of model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P-value:2.2e-16&lt;0.05</a:t>
            </a:r>
          </a:p>
          <a:p>
            <a:r>
              <a:rPr lang="en-US" dirty="0" smtClean="0"/>
              <a:t>Standard error=measure the goodness of fit.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S.E=9.206e-12(almost 0)</a:t>
            </a:r>
          </a:p>
          <a:p>
            <a:r>
              <a:rPr lang="en-US" dirty="0" smtClean="0"/>
              <a:t>R squared-proportion of variation in dependent variables.=1&gt;(0.70)</a:t>
            </a:r>
          </a:p>
        </p:txBody>
      </p:sp>
      <p:pic>
        <p:nvPicPr>
          <p:cNvPr id="8" name="Picture 7" descr="model2(4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76400"/>
            <a:ext cx="3867150" cy="523875"/>
          </a:xfrm>
          <a:prstGeom prst="rect">
            <a:avLst/>
          </a:prstGeom>
        </p:spPr>
      </p:pic>
      <p:pic>
        <p:nvPicPr>
          <p:cNvPr id="9" name="Picture 8" descr="model2(2).jpg"/>
          <p:cNvPicPr>
            <a:picLocks noChangeAspect="1"/>
          </p:cNvPicPr>
          <p:nvPr/>
        </p:nvPicPr>
        <p:blipFill>
          <a:blip r:embed="rId3"/>
          <a:srcRect t="39610"/>
          <a:stretch>
            <a:fillRect/>
          </a:stretch>
        </p:blipFill>
        <p:spPr>
          <a:xfrm>
            <a:off x="609600" y="2514600"/>
            <a:ext cx="5838825" cy="4429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visualisation</a:t>
            </a:r>
            <a:r>
              <a:rPr lang="en-US" dirty="0" smtClean="0"/>
              <a:t>(II)</a:t>
            </a:r>
            <a:endParaRPr lang="en-US" dirty="0"/>
          </a:p>
        </p:txBody>
      </p:sp>
      <p:pic>
        <p:nvPicPr>
          <p:cNvPr id="4" name="Content Placeholder 3" descr="bar graph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488599"/>
            <a:ext cx="5486400" cy="438911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Hence the model is significant</a:t>
            </a:r>
          </a:p>
          <a:p>
            <a:r>
              <a:rPr lang="en-US" dirty="0" err="1" smtClean="0"/>
              <a:t>Allcosts</a:t>
            </a:r>
            <a:r>
              <a:rPr lang="en-US" dirty="0" smtClean="0"/>
              <a:t>=unint+int+rec+ab+bb+cc-1.99e+03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</a:t>
            </a:r>
            <a:endParaRPr lang="en-US" dirty="0"/>
          </a:p>
        </p:txBody>
      </p:sp>
      <p:pic>
        <p:nvPicPr>
          <p:cNvPr id="6" name="Picture 5" descr="model2(3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295400"/>
            <a:ext cx="3240548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pred</a:t>
            </a:r>
            <a:r>
              <a:rPr lang="en-US" dirty="0" smtClean="0"/>
              <a:t>=predict(</a:t>
            </a:r>
            <a:r>
              <a:rPr lang="en-US" dirty="0" err="1" smtClean="0"/>
              <a:t>model,test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plot(</a:t>
            </a:r>
            <a:r>
              <a:rPr lang="en-US" dirty="0" err="1" smtClean="0"/>
              <a:t>pred,type</a:t>
            </a:r>
            <a:r>
              <a:rPr lang="en-US" dirty="0" smtClean="0"/>
              <a:t>="</a:t>
            </a:r>
            <a:r>
              <a:rPr lang="en-US" dirty="0" err="1" smtClean="0"/>
              <a:t>l",lty</a:t>
            </a:r>
            <a:r>
              <a:rPr lang="en-US" dirty="0" smtClean="0"/>
              <a:t>=1.8,col="red")</a:t>
            </a:r>
          </a:p>
          <a:p>
            <a:r>
              <a:rPr lang="en-US" dirty="0" smtClean="0"/>
              <a:t>lines(</a:t>
            </a:r>
            <a:r>
              <a:rPr lang="en-US" dirty="0" err="1" smtClean="0"/>
              <a:t>pred,type</a:t>
            </a:r>
            <a:r>
              <a:rPr lang="en-US" dirty="0" smtClean="0"/>
              <a:t>="</a:t>
            </a:r>
            <a:r>
              <a:rPr lang="en-US" dirty="0" err="1" smtClean="0"/>
              <a:t>l",col</a:t>
            </a:r>
            <a:r>
              <a:rPr lang="en-US" dirty="0" smtClean="0"/>
              <a:t>="blue</a:t>
            </a:r>
            <a:r>
              <a:rPr lang="en-US" dirty="0" smtClean="0"/>
              <a:t>")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The data values are almost similar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pic>
        <p:nvPicPr>
          <p:cNvPr id="4" name="Picture 3" descr="model2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91000"/>
            <a:ext cx="6991350" cy="9429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red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0" y="1828800"/>
            <a:ext cx="3800475" cy="33147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pic>
        <p:nvPicPr>
          <p:cNvPr id="5" name="Picture 4" descr="All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28800"/>
            <a:ext cx="3800475" cy="33147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9600" dirty="0" smtClean="0"/>
          </a:p>
          <a:p>
            <a:pPr>
              <a:buNone/>
            </a:pPr>
            <a:r>
              <a:rPr lang="en-US" sz="9600" dirty="0" smtClean="0"/>
              <a:t>  Thank you</a:t>
            </a:r>
            <a:endParaRPr lang="en-US" sz="9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accidentstat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49559"/>
            <a:ext cx="8229600" cy="438912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ipeline typ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49559"/>
            <a:ext cx="8229600" cy="438912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oxplo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49559"/>
            <a:ext cx="8229600" cy="438912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iquid type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58895"/>
            <a:ext cx="8229600" cy="297044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Linear regression is used to predict the value of a continuous variable Y based on one or more input predictor variables X.</a:t>
            </a:r>
          </a:p>
          <a:p>
            <a:r>
              <a:rPr lang="en-IN" dirty="0" smtClean="0"/>
              <a:t>The aim of Linear Regression is to find a mathematical equation for a continuous response variable Y as a function of one or more X variable(s).</a:t>
            </a:r>
          </a:p>
          <a:p>
            <a:r>
              <a:rPr lang="en-IN" dirty="0" smtClean="0"/>
              <a:t>Y=</a:t>
            </a:r>
            <a:r>
              <a:rPr lang="en-IN" dirty="0" err="1" smtClean="0"/>
              <a:t>aX+bY</a:t>
            </a:r>
            <a:r>
              <a:rPr lang="en-IN" dirty="0" smtClean="0"/>
              <a:t>+....+intercept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Regression Model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dataset is split into 2 parts</a:t>
            </a:r>
          </a:p>
          <a:p>
            <a:pPr lvl="1"/>
            <a:r>
              <a:rPr lang="en-IN" dirty="0" smtClean="0"/>
              <a:t>80% data</a:t>
            </a:r>
          </a:p>
          <a:p>
            <a:pPr lvl="1"/>
            <a:r>
              <a:rPr lang="en-IN" dirty="0" smtClean="0"/>
              <a:t>20% data</a:t>
            </a:r>
          </a:p>
          <a:p>
            <a:pPr lvl="1">
              <a:buNone/>
            </a:pPr>
            <a:endParaRPr lang="en-IN" dirty="0" smtClean="0"/>
          </a:p>
          <a:p>
            <a:pPr lvl="1">
              <a:buNone/>
            </a:pPr>
            <a:r>
              <a:rPr lang="en-IN" dirty="0" smtClean="0"/>
              <a:t>op=read.csv("datasetmain.csv")</a:t>
            </a:r>
          </a:p>
          <a:p>
            <a:pPr lvl="1">
              <a:buNone/>
            </a:pPr>
            <a:r>
              <a:rPr lang="en-IN" dirty="0" smtClean="0"/>
              <a:t>library(</a:t>
            </a:r>
            <a:r>
              <a:rPr lang="en-IN" dirty="0" err="1" smtClean="0"/>
              <a:t>caTools</a:t>
            </a:r>
            <a:r>
              <a:rPr lang="en-IN" dirty="0" smtClean="0"/>
              <a:t>)</a:t>
            </a:r>
          </a:p>
          <a:p>
            <a:pPr lvl="1">
              <a:buNone/>
            </a:pPr>
            <a:r>
              <a:rPr lang="en-IN" dirty="0" smtClean="0"/>
              <a:t>split=</a:t>
            </a:r>
            <a:r>
              <a:rPr lang="en-IN" dirty="0" err="1" smtClean="0"/>
              <a:t>sample.split</a:t>
            </a:r>
            <a:r>
              <a:rPr lang="en-IN" dirty="0" smtClean="0"/>
              <a:t>(</a:t>
            </a:r>
            <a:r>
              <a:rPr lang="en-IN" dirty="0" err="1" smtClean="0"/>
              <a:t>op,SplitRatio</a:t>
            </a:r>
            <a:r>
              <a:rPr lang="en-IN" dirty="0" smtClean="0"/>
              <a:t> = 0.8)</a:t>
            </a:r>
          </a:p>
          <a:p>
            <a:pPr lvl="1">
              <a:buNone/>
            </a:pPr>
            <a:r>
              <a:rPr lang="en-IN" dirty="0" smtClean="0"/>
              <a:t>train=subset(</a:t>
            </a:r>
            <a:r>
              <a:rPr lang="en-IN" dirty="0" err="1" smtClean="0"/>
              <a:t>op,split</a:t>
            </a:r>
            <a:r>
              <a:rPr lang="en-IN" dirty="0" smtClean="0"/>
              <a:t>="TRUE")</a:t>
            </a:r>
          </a:p>
          <a:p>
            <a:pPr lvl="1">
              <a:buNone/>
            </a:pPr>
            <a:r>
              <a:rPr lang="en-IN" dirty="0" smtClean="0"/>
              <a:t>test=subset(</a:t>
            </a:r>
            <a:r>
              <a:rPr lang="en-IN" dirty="0" err="1" smtClean="0"/>
              <a:t>op,split</a:t>
            </a:r>
            <a:r>
              <a:rPr lang="en-IN" dirty="0" smtClean="0"/>
              <a:t>="FALSE")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Modelling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Linear Regression will be modelled on the dataset that contains 80% of values (train).</a:t>
            </a:r>
          </a:p>
          <a:p>
            <a:r>
              <a:rPr lang="en-IN" sz="2400" dirty="0" smtClean="0"/>
              <a:t>Predictions will be made on the dataset that contains 20% of values (test).</a:t>
            </a:r>
          </a:p>
          <a:p>
            <a:r>
              <a:rPr lang="en-IN" sz="2400" dirty="0" smtClean="0"/>
              <a:t>4 variables are used for modelling here : </a:t>
            </a:r>
          </a:p>
          <a:p>
            <a:pPr lvl="1"/>
            <a:r>
              <a:rPr lang="en-IN" sz="2400" dirty="0" smtClean="0"/>
              <a:t>Intentional oil loss</a:t>
            </a:r>
          </a:p>
          <a:p>
            <a:pPr lvl="1"/>
            <a:r>
              <a:rPr lang="en-IN" sz="2400" dirty="0" smtClean="0"/>
              <a:t>Unintentional oil loss</a:t>
            </a:r>
          </a:p>
          <a:p>
            <a:pPr lvl="1"/>
            <a:r>
              <a:rPr lang="en-IN" sz="2400" dirty="0" smtClean="0"/>
              <a:t>Oil recovery</a:t>
            </a:r>
          </a:p>
          <a:p>
            <a:pPr lvl="1"/>
            <a:r>
              <a:rPr lang="en-IN" sz="2400" dirty="0" smtClean="0"/>
              <a:t>Net loss</a:t>
            </a:r>
          </a:p>
          <a:p>
            <a:pPr lvl="1">
              <a:buNone/>
            </a:pPr>
            <a:endParaRPr lang="en-IN" sz="2400" dirty="0" smtClean="0"/>
          </a:p>
          <a:p>
            <a:pPr lvl="1"/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Modelling-1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767</TotalTime>
  <Words>484</Words>
  <Application>Microsoft Office PowerPoint</Application>
  <PresentationFormat>On-screen Show (4:3)</PresentationFormat>
  <Paragraphs>126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Concourse</vt:lpstr>
      <vt:lpstr>Oil pipeline accidents</vt:lpstr>
      <vt:lpstr>Data visualisation(II)</vt:lpstr>
      <vt:lpstr>Slide 3</vt:lpstr>
      <vt:lpstr>Slide 4</vt:lpstr>
      <vt:lpstr>Slide 5</vt:lpstr>
      <vt:lpstr>Slide 6</vt:lpstr>
      <vt:lpstr>Linear Regression Model</vt:lpstr>
      <vt:lpstr>Modelling</vt:lpstr>
      <vt:lpstr>Modelling-1</vt:lpstr>
      <vt:lpstr>corelation</vt:lpstr>
      <vt:lpstr>Creating the Model</vt:lpstr>
      <vt:lpstr>Significance of Model</vt:lpstr>
      <vt:lpstr>Correlation</vt:lpstr>
      <vt:lpstr>The model</vt:lpstr>
      <vt:lpstr>Prediction</vt:lpstr>
      <vt:lpstr>Prediction</vt:lpstr>
      <vt:lpstr>Modelling-2</vt:lpstr>
      <vt:lpstr>Creating the model</vt:lpstr>
      <vt:lpstr>Significance of model</vt:lpstr>
      <vt:lpstr>The model</vt:lpstr>
      <vt:lpstr>Prediction</vt:lpstr>
      <vt:lpstr>Prediction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Oil pipeline accidents</dc:title>
  <dc:creator>dell</dc:creator>
  <cp:lastModifiedBy>dell</cp:lastModifiedBy>
  <cp:revision>66</cp:revision>
  <dcterms:created xsi:type="dcterms:W3CDTF">2019-10-13T07:42:17Z</dcterms:created>
  <dcterms:modified xsi:type="dcterms:W3CDTF">2019-11-17T08:54:14Z</dcterms:modified>
</cp:coreProperties>
</file>