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5D5AF-BD86-44E2-9C6A-EBCBD80A2553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820D8-8C44-4397-8F8C-4E53CC211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B79364-ED1F-4B55-A500-97C2FD74C025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B79364-ED1F-4B55-A500-97C2FD74C025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B79364-ED1F-4B55-A500-97C2FD74C025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B79364-ED1F-4B55-A500-97C2FD74C025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B79364-ED1F-4B55-A500-97C2FD74C025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B79364-ED1F-4B55-A500-97C2FD74C025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B79364-ED1F-4B55-A500-97C2FD74C025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B79364-ED1F-4B55-A500-97C2FD74C025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B79364-ED1F-4B55-A500-97C2FD74C025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CB79364-ED1F-4B55-A500-97C2FD74C025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CB79364-ED1F-4B55-A500-97C2FD74C025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B79364-ED1F-4B55-A500-97C2FD74C025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Oil pipeline accidents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Chethan</a:t>
            </a:r>
            <a:r>
              <a:rPr lang="en-US" dirty="0" smtClean="0"/>
              <a:t> M(PES2201800331)</a:t>
            </a:r>
          </a:p>
          <a:p>
            <a:r>
              <a:rPr lang="en-US" dirty="0" err="1" smtClean="0"/>
              <a:t>Anirudh</a:t>
            </a:r>
            <a:r>
              <a:rPr lang="en-US" dirty="0" smtClean="0"/>
              <a:t> R(PES2201800068)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9600" dirty="0" smtClean="0"/>
          </a:p>
          <a:p>
            <a:pPr>
              <a:buNone/>
            </a:pPr>
            <a:r>
              <a:rPr lang="en-US" sz="9600" dirty="0" smtClean="0"/>
              <a:t>  Thank you</a:t>
            </a:r>
            <a:endParaRPr lang="en-US" sz="9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Linear regression is used to predict the value of a continuous variable Y based on one or more input predictor variables X.</a:t>
            </a:r>
          </a:p>
          <a:p>
            <a:r>
              <a:rPr lang="en-IN" dirty="0" smtClean="0"/>
              <a:t>The aim of Linear Regression is to find a mathematica</a:t>
            </a:r>
            <a:r>
              <a:rPr lang="en-IN" dirty="0" smtClean="0"/>
              <a:t>l</a:t>
            </a:r>
            <a:r>
              <a:rPr lang="en-IN" dirty="0" smtClean="0"/>
              <a:t> equation for a continuous response variable Y as a function of one or more X variable(s).</a:t>
            </a:r>
          </a:p>
          <a:p>
            <a:r>
              <a:rPr lang="en-IN" dirty="0" smtClean="0"/>
              <a:t>Y=</a:t>
            </a:r>
            <a:r>
              <a:rPr lang="en-IN" dirty="0" err="1" smtClean="0"/>
              <a:t>aX+bY</a:t>
            </a:r>
            <a:r>
              <a:rPr lang="en-IN" dirty="0" smtClean="0"/>
              <a:t>+....+intercept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 Model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dataset is split into 2 parts</a:t>
            </a:r>
          </a:p>
          <a:p>
            <a:pPr lvl="1"/>
            <a:r>
              <a:rPr lang="en-IN" dirty="0" smtClean="0"/>
              <a:t>80% data</a:t>
            </a:r>
          </a:p>
          <a:p>
            <a:pPr lvl="1"/>
            <a:r>
              <a:rPr lang="en-IN" dirty="0" smtClean="0"/>
              <a:t>20% data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r>
              <a:rPr lang="en-IN" dirty="0" smtClean="0"/>
              <a:t>op=read.csv</a:t>
            </a:r>
            <a:r>
              <a:rPr lang="en-IN" dirty="0" smtClean="0"/>
              <a:t>("datasetmain.csv</a:t>
            </a:r>
            <a:r>
              <a:rPr lang="en-IN" dirty="0" smtClean="0"/>
              <a:t>")</a:t>
            </a:r>
          </a:p>
          <a:p>
            <a:pPr lvl="1">
              <a:buNone/>
            </a:pPr>
            <a:r>
              <a:rPr lang="en-IN" dirty="0" smtClean="0"/>
              <a:t>library(</a:t>
            </a:r>
            <a:r>
              <a:rPr lang="en-IN" dirty="0" err="1" smtClean="0"/>
              <a:t>caTools</a:t>
            </a:r>
            <a:r>
              <a:rPr lang="en-IN" dirty="0" smtClean="0"/>
              <a:t>)</a:t>
            </a:r>
          </a:p>
          <a:p>
            <a:pPr lvl="1">
              <a:buNone/>
            </a:pPr>
            <a:r>
              <a:rPr lang="en-IN" dirty="0" smtClean="0"/>
              <a:t>split=</a:t>
            </a:r>
            <a:r>
              <a:rPr lang="en-IN" dirty="0" err="1" smtClean="0"/>
              <a:t>sample.split</a:t>
            </a:r>
            <a:r>
              <a:rPr lang="en-IN" dirty="0" smtClean="0"/>
              <a:t>(</a:t>
            </a:r>
            <a:r>
              <a:rPr lang="en-IN" dirty="0" err="1" smtClean="0"/>
              <a:t>op,SplitRatio</a:t>
            </a:r>
            <a:r>
              <a:rPr lang="en-IN" dirty="0" smtClean="0"/>
              <a:t> = 0.8</a:t>
            </a:r>
            <a:r>
              <a:rPr lang="en-IN" dirty="0" smtClean="0"/>
              <a:t>)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train=subset(</a:t>
            </a:r>
            <a:r>
              <a:rPr lang="en-IN" dirty="0" err="1" smtClean="0"/>
              <a:t>op,split</a:t>
            </a:r>
            <a:r>
              <a:rPr lang="en-IN" dirty="0" smtClean="0"/>
              <a:t>="TRUE")</a:t>
            </a:r>
          </a:p>
          <a:p>
            <a:pPr lvl="1">
              <a:buNone/>
            </a:pPr>
            <a:r>
              <a:rPr lang="en-IN" dirty="0" smtClean="0"/>
              <a:t>test=subset(</a:t>
            </a:r>
            <a:r>
              <a:rPr lang="en-IN" dirty="0" err="1" smtClean="0"/>
              <a:t>op,split</a:t>
            </a:r>
            <a:r>
              <a:rPr lang="en-IN" dirty="0" smtClean="0"/>
              <a:t>="FALSE")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Linear Regression will be modelled on the dataset that contains 80% of values (train).</a:t>
            </a:r>
          </a:p>
          <a:p>
            <a:r>
              <a:rPr lang="en-IN" sz="2400" dirty="0" smtClean="0"/>
              <a:t>Predictions will be made on the dataset that contains 20% of values (test).</a:t>
            </a:r>
          </a:p>
          <a:p>
            <a:r>
              <a:rPr lang="en-IN" sz="2400" dirty="0" smtClean="0"/>
              <a:t>4 variables are used for modelling here : </a:t>
            </a:r>
          </a:p>
          <a:p>
            <a:pPr lvl="1"/>
            <a:r>
              <a:rPr lang="en-IN" sz="2400" dirty="0" smtClean="0"/>
              <a:t>Intentional oil loss</a:t>
            </a:r>
          </a:p>
          <a:p>
            <a:pPr lvl="1"/>
            <a:r>
              <a:rPr lang="en-IN" sz="2400" dirty="0" smtClean="0"/>
              <a:t>Unintentional oil loss</a:t>
            </a:r>
          </a:p>
          <a:p>
            <a:pPr lvl="1"/>
            <a:r>
              <a:rPr lang="en-IN" sz="2400" dirty="0" smtClean="0"/>
              <a:t>Oil recovery</a:t>
            </a:r>
          </a:p>
          <a:p>
            <a:pPr lvl="1"/>
            <a:r>
              <a:rPr lang="en-IN" sz="2400" dirty="0" smtClean="0"/>
              <a:t>Net loss</a:t>
            </a:r>
          </a:p>
          <a:p>
            <a:pPr lvl="1">
              <a:buNone/>
            </a:pPr>
            <a:endParaRPr lang="en-IN" sz="2400" dirty="0" smtClean="0"/>
          </a:p>
          <a:p>
            <a:pPr lvl="1"/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net=</a:t>
            </a:r>
            <a:r>
              <a:rPr lang="en-IN" sz="2000" dirty="0" err="1" smtClean="0"/>
              <a:t>train$Net.Loss</a:t>
            </a:r>
            <a:r>
              <a:rPr lang="en-IN" sz="2000" dirty="0" smtClean="0"/>
              <a:t>..Barrels.</a:t>
            </a:r>
          </a:p>
          <a:p>
            <a:pPr>
              <a:buNone/>
            </a:pPr>
            <a:r>
              <a:rPr lang="en-IN" sz="2000" dirty="0" err="1" smtClean="0"/>
              <a:t>unint</a:t>
            </a:r>
            <a:r>
              <a:rPr lang="en-IN" sz="2000" dirty="0" smtClean="0"/>
              <a:t>=</a:t>
            </a:r>
            <a:r>
              <a:rPr lang="en-IN" sz="2000" dirty="0" err="1" smtClean="0"/>
              <a:t>train$Unintentional.Release</a:t>
            </a:r>
            <a:r>
              <a:rPr lang="en-IN" sz="2000" dirty="0" smtClean="0"/>
              <a:t>..Barrels.</a:t>
            </a:r>
          </a:p>
          <a:p>
            <a:pPr>
              <a:buNone/>
            </a:pPr>
            <a:r>
              <a:rPr lang="en-IN" sz="2000" dirty="0" err="1" smtClean="0"/>
              <a:t>rec</a:t>
            </a:r>
            <a:r>
              <a:rPr lang="en-IN" sz="2000" dirty="0" smtClean="0"/>
              <a:t>=</a:t>
            </a:r>
            <a:r>
              <a:rPr lang="en-IN" sz="2000" dirty="0" err="1" smtClean="0"/>
              <a:t>train$Liquid.Recovery</a:t>
            </a:r>
            <a:r>
              <a:rPr lang="en-IN" sz="2000" dirty="0" smtClean="0"/>
              <a:t>..Barrels.</a:t>
            </a:r>
          </a:p>
          <a:p>
            <a:pPr>
              <a:buNone/>
            </a:pPr>
            <a:r>
              <a:rPr lang="en-IN" sz="2000" dirty="0" err="1" smtClean="0"/>
              <a:t>int</a:t>
            </a:r>
            <a:r>
              <a:rPr lang="en-IN" sz="2000" dirty="0" smtClean="0"/>
              <a:t>=</a:t>
            </a:r>
            <a:r>
              <a:rPr lang="en-IN" sz="2000" dirty="0" err="1" smtClean="0"/>
              <a:t>train$Intentional.Release</a:t>
            </a:r>
            <a:r>
              <a:rPr lang="en-IN" sz="2000" dirty="0" smtClean="0"/>
              <a:t>..Barrels.</a:t>
            </a:r>
          </a:p>
          <a:p>
            <a:pPr>
              <a:buNone/>
            </a:pPr>
            <a:r>
              <a:rPr lang="en-IN" sz="2000" dirty="0" smtClean="0"/>
              <a:t>model=lm(net~(</a:t>
            </a:r>
            <a:r>
              <a:rPr lang="en-IN" sz="2000" dirty="0" err="1" smtClean="0"/>
              <a:t>unint+int+rec</a:t>
            </a:r>
            <a:r>
              <a:rPr lang="en-IN" sz="2000" dirty="0" smtClean="0"/>
              <a:t>),data=train)</a:t>
            </a:r>
          </a:p>
          <a:p>
            <a:pPr>
              <a:buNone/>
            </a:pPr>
            <a:r>
              <a:rPr lang="en-IN" sz="2000" dirty="0" smtClean="0"/>
              <a:t>summary(model)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the Model</a:t>
            </a:r>
            <a:endParaRPr lang="en-IN" dirty="0"/>
          </a:p>
        </p:txBody>
      </p:sp>
      <p:pic>
        <p:nvPicPr>
          <p:cNvPr id="5" name="Picture 4" descr="summary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267200"/>
            <a:ext cx="56388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sz="3200" dirty="0" smtClean="0"/>
          </a:p>
          <a:p>
            <a:endParaRPr lang="en-IN" sz="3200" dirty="0" smtClean="0"/>
          </a:p>
          <a:p>
            <a:endParaRPr lang="en-IN" sz="3200" dirty="0" smtClean="0"/>
          </a:p>
          <a:p>
            <a:endParaRPr lang="en-IN" sz="3200" dirty="0" smtClean="0"/>
          </a:p>
          <a:p>
            <a:endParaRPr lang="en-IN" sz="3200" dirty="0" smtClean="0"/>
          </a:p>
          <a:p>
            <a:r>
              <a:rPr lang="en-IN" sz="3200" dirty="0" smtClean="0"/>
              <a:t>P-Value =2.2e-16 &lt; 0.05 </a:t>
            </a:r>
          </a:p>
          <a:p>
            <a:pPr>
              <a:buNone/>
            </a:pPr>
            <a:endParaRPr lang="en-IN" sz="3200" dirty="0" smtClean="0"/>
          </a:p>
          <a:p>
            <a:r>
              <a:rPr lang="en-IN" sz="3200" dirty="0" smtClean="0"/>
              <a:t>Standard Error – measures the goodness of fit.</a:t>
            </a:r>
          </a:p>
          <a:p>
            <a:pPr>
              <a:buNone/>
            </a:pPr>
            <a:r>
              <a:rPr lang="en-IN" sz="3200" dirty="0" smtClean="0"/>
              <a:t>	</a:t>
            </a:r>
            <a:r>
              <a:rPr lang="en-IN" sz="3200" dirty="0" smtClean="0"/>
              <a:t>	SE= 4.781e-12 (almost 0)</a:t>
            </a:r>
          </a:p>
          <a:p>
            <a:endParaRPr lang="en-IN" sz="3200" dirty="0" smtClean="0"/>
          </a:p>
          <a:p>
            <a:endParaRPr lang="en-IN" sz="3200" dirty="0" smtClean="0"/>
          </a:p>
          <a:p>
            <a:r>
              <a:rPr lang="en-IN" sz="3200" dirty="0" smtClean="0"/>
              <a:t>R squared – proportion of variation in dependent      		   variables.</a:t>
            </a:r>
          </a:p>
          <a:p>
            <a:pPr>
              <a:buNone/>
            </a:pPr>
            <a:r>
              <a:rPr lang="en-IN" sz="3200" dirty="0" smtClean="0"/>
              <a:t>	</a:t>
            </a:r>
            <a:r>
              <a:rPr lang="en-IN" sz="3200" dirty="0" smtClean="0"/>
              <a:t>	 = 1 ( &gt;0.70 )</a:t>
            </a:r>
          </a:p>
          <a:p>
            <a:pPr>
              <a:buNone/>
            </a:pPr>
            <a:endParaRPr lang="en-IN" sz="3200" dirty="0" smtClean="0"/>
          </a:p>
          <a:p>
            <a:pPr>
              <a:buNone/>
            </a:pPr>
            <a:endParaRPr lang="en-IN" sz="3200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Significance of Model</a:t>
            </a:r>
            <a:endParaRPr lang="en-IN" dirty="0"/>
          </a:p>
        </p:txBody>
      </p:sp>
      <p:pic>
        <p:nvPicPr>
          <p:cNvPr id="4" name="Picture 3" descr="summa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1722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Hence, the model is significant</a:t>
            </a:r>
          </a:p>
          <a:p>
            <a:endParaRPr lang="en-IN" dirty="0" smtClean="0"/>
          </a:p>
          <a:p>
            <a:r>
              <a:rPr lang="en-IN" b="1" dirty="0" smtClean="0"/>
              <a:t>Net = </a:t>
            </a:r>
            <a:r>
              <a:rPr lang="en-IN" b="1" dirty="0" err="1" smtClean="0"/>
              <a:t>unint</a:t>
            </a:r>
            <a:r>
              <a:rPr lang="en-IN" b="1" dirty="0" smtClean="0"/>
              <a:t> + </a:t>
            </a:r>
            <a:r>
              <a:rPr lang="en-IN" b="1" dirty="0" err="1" smtClean="0"/>
              <a:t>int</a:t>
            </a:r>
            <a:r>
              <a:rPr lang="en-IN" b="1" dirty="0" smtClean="0"/>
              <a:t> - </a:t>
            </a:r>
            <a:r>
              <a:rPr lang="en-IN" b="1" dirty="0" err="1" smtClean="0"/>
              <a:t>rec</a:t>
            </a:r>
            <a:r>
              <a:rPr lang="en-IN" b="1" dirty="0" smtClean="0"/>
              <a:t> – 8.374e-13</a:t>
            </a:r>
            <a:endParaRPr lang="en-IN" b="1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model</a:t>
            </a:r>
            <a:endParaRPr lang="en-IN" dirty="0"/>
          </a:p>
        </p:txBody>
      </p:sp>
      <p:pic>
        <p:nvPicPr>
          <p:cNvPr id="4" name="Picture 3" descr="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733800"/>
            <a:ext cx="5714999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 err="1" smtClean="0"/>
              <a:t>pred</a:t>
            </a:r>
            <a:r>
              <a:rPr lang="en-IN" sz="1800" dirty="0" smtClean="0"/>
              <a:t>=predict(</a:t>
            </a:r>
            <a:r>
              <a:rPr lang="en-IN" sz="1800" dirty="0" err="1" smtClean="0"/>
              <a:t>model,test</a:t>
            </a:r>
            <a:r>
              <a:rPr lang="en-IN" sz="1800" dirty="0" smtClean="0"/>
              <a:t>)</a:t>
            </a:r>
          </a:p>
          <a:p>
            <a:pPr>
              <a:buNone/>
            </a:pPr>
            <a:r>
              <a:rPr lang="en-IN" sz="1800" dirty="0" smtClean="0"/>
              <a:t>plot(</a:t>
            </a:r>
            <a:r>
              <a:rPr lang="en-IN" sz="1800" dirty="0" err="1" smtClean="0"/>
              <a:t>test$Net.Loss</a:t>
            </a:r>
            <a:r>
              <a:rPr lang="en-IN" sz="1800" dirty="0" smtClean="0"/>
              <a:t>..</a:t>
            </a:r>
            <a:r>
              <a:rPr lang="en-IN" sz="1800" dirty="0" err="1" smtClean="0"/>
              <a:t>Barrels.,type</a:t>
            </a:r>
            <a:r>
              <a:rPr lang="en-IN" sz="1800" dirty="0" smtClean="0"/>
              <a:t>="</a:t>
            </a:r>
            <a:r>
              <a:rPr lang="en-IN" sz="1800" dirty="0" err="1" smtClean="0"/>
              <a:t>l",lty</a:t>
            </a:r>
            <a:r>
              <a:rPr lang="en-IN" sz="1800" dirty="0" smtClean="0"/>
              <a:t>=1.8,col="red</a:t>
            </a:r>
            <a:r>
              <a:rPr lang="en-IN" sz="1800" dirty="0" smtClean="0"/>
              <a:t>")</a:t>
            </a:r>
          </a:p>
          <a:p>
            <a:pPr>
              <a:buNone/>
            </a:pPr>
            <a:r>
              <a:rPr lang="en-IN" sz="1800" dirty="0" smtClean="0"/>
              <a:t>plot(</a:t>
            </a:r>
            <a:r>
              <a:rPr lang="en-IN" sz="1800" dirty="0" err="1" smtClean="0"/>
              <a:t>pred,type</a:t>
            </a:r>
            <a:r>
              <a:rPr lang="en-IN" sz="1800" dirty="0" smtClean="0"/>
              <a:t>="</a:t>
            </a:r>
            <a:r>
              <a:rPr lang="en-IN" sz="1800" dirty="0" err="1" smtClean="0"/>
              <a:t>l",lty</a:t>
            </a:r>
            <a:r>
              <a:rPr lang="en-IN" sz="1800" dirty="0" smtClean="0"/>
              <a:t>=1.8,col</a:t>
            </a:r>
            <a:r>
              <a:rPr lang="en-IN" sz="1800" dirty="0" smtClean="0"/>
              <a:t>=“blue")</a:t>
            </a:r>
          </a:p>
          <a:p>
            <a:pPr>
              <a:buNone/>
            </a:pPr>
            <a:r>
              <a:rPr lang="en-IN" sz="1800" dirty="0" smtClean="0"/>
              <a:t>------------------The data-values are similar--------------------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Prediction</a:t>
            </a:r>
            <a:endParaRPr lang="en-IN" dirty="0"/>
          </a:p>
        </p:txBody>
      </p:sp>
      <p:pic>
        <p:nvPicPr>
          <p:cNvPr id="6" name="Picture 5" descr="predic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57600"/>
            <a:ext cx="78486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Prediction</a:t>
            </a:r>
            <a:endParaRPr lang="en-IN" dirty="0"/>
          </a:p>
        </p:txBody>
      </p:sp>
      <p:pic>
        <p:nvPicPr>
          <p:cNvPr id="4" name="Picture 3" descr="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66800"/>
            <a:ext cx="6019800" cy="2895600"/>
          </a:xfrm>
          <a:prstGeom prst="rect">
            <a:avLst/>
          </a:prstGeom>
        </p:spPr>
      </p:pic>
      <p:pic>
        <p:nvPicPr>
          <p:cNvPr id="5" name="Picture 4" descr="b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57600"/>
            <a:ext cx="5867400" cy="2667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415</TotalTime>
  <Words>244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Oil pipeline accidents</vt:lpstr>
      <vt:lpstr>Linear Regression Model</vt:lpstr>
      <vt:lpstr>Modelling</vt:lpstr>
      <vt:lpstr>Modelling</vt:lpstr>
      <vt:lpstr>Creating the Model</vt:lpstr>
      <vt:lpstr>Significance of Model</vt:lpstr>
      <vt:lpstr>The model</vt:lpstr>
      <vt:lpstr>Prediction</vt:lpstr>
      <vt:lpstr>Prediction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Oil pipeline accidents</dc:title>
  <dc:creator>dell</dc:creator>
  <cp:lastModifiedBy>dell</cp:lastModifiedBy>
  <cp:revision>64</cp:revision>
  <dcterms:created xsi:type="dcterms:W3CDTF">2019-10-13T07:42:17Z</dcterms:created>
  <dcterms:modified xsi:type="dcterms:W3CDTF">2019-11-16T17:05:34Z</dcterms:modified>
</cp:coreProperties>
</file>