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sldIdLst>
    <p:sldId id="262" r:id="rId2"/>
    <p:sldId id="257" r:id="rId3"/>
    <p:sldId id="267" r:id="rId4"/>
    <p:sldId id="260" r:id="rId5"/>
    <p:sldId id="271" r:id="rId6"/>
    <p:sldId id="265" r:id="rId7"/>
    <p:sldId id="270" r:id="rId8"/>
    <p:sldId id="261" r:id="rId9"/>
    <p:sldId id="273" r:id="rId10"/>
    <p:sldId id="264" r:id="rId11"/>
    <p:sldId id="27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p>
            <a:fld id="{72494462-E7FF-4E4B-B565-9B56E39BE14D}" type="datetimeFigureOut">
              <a:rPr lang="en-IN" smtClean="0"/>
              <a:t>05-06-2023</a:t>
            </a:fld>
            <a:endParaRPr lang="en-IN"/>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84CE53B0-129C-40A1-BB86-C78CD822D4EC}" type="slidenum">
              <a:rPr lang="en-IN" smtClean="0"/>
              <a:t>‹#›</a:t>
            </a:fld>
            <a:endParaRPr lang="en-IN"/>
          </a:p>
        </p:txBody>
      </p:sp>
      <p:sp>
        <p:nvSpPr>
          <p:cNvPr id="12" name="Footer Placeholder 11"/>
          <p:cNvSpPr>
            <a:spLocks noGrp="1"/>
          </p:cNvSpPr>
          <p:nvPr>
            <p:ph type="ftr" sz="quarter" idx="12"/>
          </p:nvPr>
        </p:nvSpPr>
        <p:spPr>
          <a:xfrm>
            <a:off x="1600200" y="6509004"/>
            <a:ext cx="3907464" cy="274320"/>
          </a:xfrm>
        </p:spPr>
        <p:txBody>
          <a:bodyPr vert="horz" rtlCol="0"/>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2494462-E7FF-4E4B-B565-9B56E39BE14D}" type="datetimeFigureOut">
              <a:rPr lang="en-IN" smtClean="0"/>
              <a:t>05-06-2023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CE53B0-129C-40A1-BB86-C78CD822D4E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2494462-E7FF-4E4B-B565-9B56E39BE14D}" type="datetimeFigureOut">
              <a:rPr lang="en-IN" smtClean="0"/>
              <a:t>05-06-2023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CE53B0-129C-40A1-BB86-C78CD822D4E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2494462-E7FF-4E4B-B565-9B56E39BE14D}" type="datetimeFigureOut">
              <a:rPr lang="en-IN" smtClean="0"/>
              <a:t>05-06-2023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CE53B0-129C-40A1-BB86-C78CD822D4E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p>
            <a:fld id="{72494462-E7FF-4E4B-B565-9B56E39BE14D}" type="datetimeFigureOut">
              <a:rPr lang="en-IN" smtClean="0"/>
              <a:t>05-06-2023</a:t>
            </a:fld>
            <a:endParaRPr lang="en-IN"/>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84CE53B0-129C-40A1-BB86-C78CD822D4EC}" type="slidenum">
              <a:rPr lang="en-IN" smtClean="0"/>
              <a:t>‹#›</a:t>
            </a:fld>
            <a:endParaRPr lang="en-IN"/>
          </a:p>
        </p:txBody>
      </p:sp>
      <p:sp>
        <p:nvSpPr>
          <p:cNvPr id="10" name="Footer Placeholder 9"/>
          <p:cNvSpPr>
            <a:spLocks noGrp="1"/>
          </p:cNvSpPr>
          <p:nvPr>
            <p:ph type="ftr" sz="quarter" idx="12"/>
          </p:nvPr>
        </p:nvSpPr>
        <p:spPr>
          <a:xfrm>
            <a:off x="1600200" y="6513670"/>
            <a:ext cx="3907464" cy="274320"/>
          </a:xfrm>
        </p:spPr>
        <p:txBody>
          <a:bodyPr vert="horz" rtlCol="0"/>
          <a:lstStyle/>
          <a:p>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2494462-E7FF-4E4B-B565-9B56E39BE14D}" type="datetimeFigureOut">
              <a:rPr lang="en-IN" smtClean="0"/>
              <a:t>05-06-2023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641080" y="6514568"/>
            <a:ext cx="464288" cy="274320"/>
          </a:xfrm>
        </p:spPr>
        <p:txBody>
          <a:bodyPr/>
          <a:lstStyle/>
          <a:p>
            <a:fld id="{84CE53B0-129C-40A1-BB86-C78CD822D4EC}" type="slidenum">
              <a:rPr lang="en-IN" smtClean="0"/>
              <a:t>‹#›</a:t>
            </a:fld>
            <a:endParaRPr lang="en-IN"/>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2494462-E7FF-4E4B-B565-9B56E39BE14D}" type="datetimeFigureOut">
              <a:rPr lang="en-IN" smtClean="0"/>
              <a:t>05-06-2023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a:xfrm>
            <a:off x="8641080" y="6514568"/>
            <a:ext cx="464288" cy="274320"/>
          </a:xfrm>
        </p:spPr>
        <p:txBody>
          <a:bodyPr/>
          <a:lstStyle/>
          <a:p>
            <a:fld id="{84CE53B0-129C-40A1-BB86-C78CD822D4E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2494462-E7FF-4E4B-B565-9B56E39BE14D}" type="datetimeFigureOut">
              <a:rPr lang="en-IN" smtClean="0"/>
              <a:t>05-06-2023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CE53B0-129C-40A1-BB86-C78CD822D4EC}" type="slidenum">
              <a:rPr lang="en-IN" smtClean="0"/>
              <a:t>‹#›</a:t>
            </a:fld>
            <a:endParaRPr lang="en-IN"/>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494462-E7FF-4E4B-B565-9B56E39BE14D}" type="datetimeFigureOut">
              <a:rPr lang="en-IN" smtClean="0"/>
              <a:t>05-06-2023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CE53B0-129C-40A1-BB86-C78CD822D4E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p>
            <a:fld id="{72494462-E7FF-4E4B-B565-9B56E39BE14D}" type="datetimeFigureOut">
              <a:rPr lang="en-IN" smtClean="0"/>
              <a:t>05-06-2023</a:t>
            </a:fld>
            <a:endParaRPr lang="en-IN"/>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84CE53B0-129C-40A1-BB86-C78CD822D4EC}" type="slidenum">
              <a:rPr lang="en-IN" smtClean="0"/>
              <a:t>‹#›</a:t>
            </a:fld>
            <a:endParaRPr lang="en-IN"/>
          </a:p>
        </p:txBody>
      </p:sp>
      <p:sp>
        <p:nvSpPr>
          <p:cNvPr id="11" name="Footer Placeholder 10"/>
          <p:cNvSpPr>
            <a:spLocks noGrp="1"/>
          </p:cNvSpPr>
          <p:nvPr>
            <p:ph type="ftr" sz="quarter" idx="12"/>
          </p:nvPr>
        </p:nvSpPr>
        <p:spPr>
          <a:xfrm>
            <a:off x="1600200" y="6513670"/>
            <a:ext cx="3907464" cy="274320"/>
          </a:xfrm>
        </p:spPr>
        <p:txBody>
          <a:bodyPr vert="horz" rtlCol="0"/>
          <a:lstStyle/>
          <a:p>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p>
            <a:fld id="{72494462-E7FF-4E4B-B565-9B56E39BE14D}" type="datetimeFigureOut">
              <a:rPr lang="en-IN" smtClean="0"/>
              <a:t>05-06-2023</a:t>
            </a:fld>
            <a:endParaRPr lang="en-IN"/>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84CE53B0-129C-40A1-BB86-C78CD822D4EC}" type="slidenum">
              <a:rPr lang="en-IN" smtClean="0"/>
              <a:t>‹#›</a:t>
            </a:fld>
            <a:endParaRPr lang="en-IN"/>
          </a:p>
        </p:txBody>
      </p:sp>
      <p:sp>
        <p:nvSpPr>
          <p:cNvPr id="10" name="Footer Placeholder 9"/>
          <p:cNvSpPr>
            <a:spLocks noGrp="1"/>
          </p:cNvSpPr>
          <p:nvPr>
            <p:ph type="ftr" sz="quarter" idx="12"/>
          </p:nvPr>
        </p:nvSpPr>
        <p:spPr>
          <a:xfrm>
            <a:off x="1600200" y="6509004"/>
            <a:ext cx="3907464" cy="274320"/>
          </a:xfrm>
        </p:spPr>
        <p:txBody>
          <a:bodyPr vert="horz"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IN"/>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72494462-E7FF-4E4B-B565-9B56E39BE14D}" type="datetimeFigureOut">
              <a:rPr lang="en-IN" smtClean="0"/>
              <a:t>05-06-2023</a:t>
            </a:fld>
            <a:endParaRPr lang="en-IN"/>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84CE53B0-129C-40A1-BB86-C78CD822D4EC}" type="slidenum">
              <a:rPr lang="en-IN" smtClean="0"/>
              <a:t>‹#›</a:t>
            </a:fld>
            <a:endParaRPr lang="en-IN"/>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A9B0E19-B372-4927-AC90-AF066357E02A}"/>
              </a:ext>
            </a:extLst>
          </p:cNvPr>
          <p:cNvSpPr>
            <a:spLocks noGrp="1"/>
          </p:cNvSpPr>
          <p:nvPr>
            <p:ph type="subTitle" idx="4294967295"/>
          </p:nvPr>
        </p:nvSpPr>
        <p:spPr>
          <a:xfrm>
            <a:off x="0" y="17463"/>
            <a:ext cx="9144000" cy="6858000"/>
          </a:xfrm>
        </p:spPr>
        <p:txBody>
          <a:bodyPr>
            <a:normAutofit fontScale="92500" lnSpcReduction="10000"/>
          </a:bodyPr>
          <a:lstStyle/>
          <a:p>
            <a:pPr marL="0" indent="0" algn="ctr">
              <a:buNone/>
            </a:pPr>
            <a:endParaRPr lang="en-IN" sz="2400" dirty="0">
              <a:solidFill>
                <a:srgbClr val="FF0000"/>
              </a:solidFill>
              <a:latin typeface="Times New Roman" pitchFamily="18" charset="0"/>
              <a:cs typeface="Times New Roman" pitchFamily="18" charset="0"/>
            </a:endParaRPr>
          </a:p>
          <a:p>
            <a:pPr marL="0" indent="0" algn="ctr">
              <a:buNone/>
            </a:pPr>
            <a:r>
              <a:rPr lang="en-IN" sz="2600" b="1" dirty="0">
                <a:solidFill>
                  <a:srgbClr val="FFFF00"/>
                </a:solidFill>
                <a:latin typeface="Times New Roman" pitchFamily="18" charset="0"/>
                <a:cs typeface="Times New Roman" pitchFamily="18" charset="0"/>
              </a:rPr>
              <a:t>GOVERNMENT ENGINEERING </a:t>
            </a:r>
            <a:r>
              <a:rPr lang="en-IN" sz="2600" b="1" dirty="0" smtClean="0">
                <a:solidFill>
                  <a:srgbClr val="FFFF00"/>
                </a:solidFill>
                <a:latin typeface="Times New Roman" pitchFamily="18" charset="0"/>
                <a:cs typeface="Times New Roman" pitchFamily="18" charset="0"/>
              </a:rPr>
              <a:t>COLLEGE</a:t>
            </a:r>
          </a:p>
          <a:p>
            <a:pPr marL="0" indent="0" algn="ctr">
              <a:buNone/>
            </a:pPr>
            <a:r>
              <a:rPr lang="en-IN" sz="2600" b="1" dirty="0" smtClean="0">
                <a:solidFill>
                  <a:srgbClr val="FFFF00"/>
                </a:solidFill>
                <a:latin typeface="Times New Roman" pitchFamily="18" charset="0"/>
                <a:cs typeface="Times New Roman" pitchFamily="18" charset="0"/>
              </a:rPr>
              <a:t> </a:t>
            </a:r>
            <a:r>
              <a:rPr lang="en-IN" sz="2600" b="1" dirty="0">
                <a:solidFill>
                  <a:srgbClr val="FFFF00"/>
                </a:solidFill>
                <a:latin typeface="Times New Roman" pitchFamily="18" charset="0"/>
                <a:cs typeface="Times New Roman" pitchFamily="18" charset="0"/>
              </a:rPr>
              <a:t>MOSALEHOSAHALLI</a:t>
            </a:r>
          </a:p>
          <a:p>
            <a:pPr marL="0" indent="0" algn="ctr">
              <a:buNone/>
            </a:pPr>
            <a:endParaRPr lang="en-IN" sz="2400" dirty="0">
              <a:solidFill>
                <a:srgbClr val="FF0000"/>
              </a:solidFill>
              <a:latin typeface="Times New Roman" pitchFamily="18" charset="0"/>
              <a:cs typeface="Times New Roman" pitchFamily="18" charset="0"/>
            </a:endParaRPr>
          </a:p>
          <a:p>
            <a:pPr marL="0" indent="0" algn="ctr">
              <a:buNone/>
            </a:pPr>
            <a:endParaRPr lang="en-IN" sz="2400" dirty="0">
              <a:solidFill>
                <a:srgbClr val="FF0000"/>
              </a:solidFill>
              <a:latin typeface="Times New Roman" pitchFamily="18" charset="0"/>
              <a:cs typeface="Times New Roman" pitchFamily="18" charset="0"/>
            </a:endParaRPr>
          </a:p>
          <a:p>
            <a:pPr marL="0" indent="0" algn="ctr">
              <a:buNone/>
            </a:pPr>
            <a:endParaRPr lang="en-IN" sz="2400" dirty="0">
              <a:solidFill>
                <a:srgbClr val="FF0000"/>
              </a:solidFill>
              <a:latin typeface="Times New Roman" pitchFamily="18" charset="0"/>
              <a:cs typeface="Times New Roman" pitchFamily="18" charset="0"/>
            </a:endParaRPr>
          </a:p>
          <a:p>
            <a:pPr marL="0" indent="0" algn="ctr">
              <a:buNone/>
            </a:pPr>
            <a:endParaRPr lang="en-IN" sz="2400" dirty="0">
              <a:solidFill>
                <a:srgbClr val="FF0000"/>
              </a:solidFill>
              <a:latin typeface="Times New Roman" pitchFamily="18" charset="0"/>
              <a:cs typeface="Times New Roman" pitchFamily="18" charset="0"/>
            </a:endParaRPr>
          </a:p>
          <a:p>
            <a:pPr marL="0" indent="0" algn="ctr">
              <a:buNone/>
            </a:pPr>
            <a:endParaRPr lang="en-IN" dirty="0">
              <a:solidFill>
                <a:schemeClr val="tx1">
                  <a:lumMod val="95000"/>
                </a:schemeClr>
              </a:solidFill>
              <a:latin typeface="Times New Roman" pitchFamily="18" charset="0"/>
              <a:cs typeface="Times New Roman" pitchFamily="18" charset="0"/>
            </a:endParaRPr>
          </a:p>
          <a:p>
            <a:pPr marL="0" indent="0" algn="ctr">
              <a:buNone/>
            </a:pPr>
            <a:r>
              <a:rPr lang="en-IN" sz="2200" dirty="0" smtClean="0">
                <a:solidFill>
                  <a:srgbClr val="FFFF00"/>
                </a:solidFill>
                <a:latin typeface="Times New Roman" panose="02020603050405020304" pitchFamily="18" charset="0"/>
                <a:cs typeface="Times New Roman" panose="02020603050405020304" pitchFamily="18" charset="0"/>
              </a:rPr>
              <a:t>Mobile Application Development</a:t>
            </a:r>
            <a:endParaRPr lang="en-IN" sz="2200" dirty="0" smtClean="0">
              <a:solidFill>
                <a:srgbClr val="FFFF00"/>
              </a:solidFill>
              <a:latin typeface="Times New Roman" panose="02020603050405020304" pitchFamily="18" charset="0"/>
              <a:cs typeface="Times New Roman" panose="02020603050405020304" pitchFamily="18" charset="0"/>
            </a:endParaRPr>
          </a:p>
          <a:p>
            <a:pPr marL="0" indent="0" algn="ctr">
              <a:buNone/>
            </a:pPr>
            <a:r>
              <a:rPr lang="en-IN" sz="2100" b="1" dirty="0" smtClean="0">
                <a:latin typeface="Times New Roman" panose="02020603050405020304" pitchFamily="18" charset="0"/>
                <a:cs typeface="Times New Roman" panose="02020603050405020304" pitchFamily="18" charset="0"/>
              </a:rPr>
              <a:t>Project </a:t>
            </a:r>
          </a:p>
          <a:p>
            <a:pPr marL="0" indent="0" algn="ctr">
              <a:buNone/>
            </a:pPr>
            <a:r>
              <a:rPr lang="en-US" sz="2100" b="1" dirty="0" smtClean="0">
                <a:latin typeface="Times New Roman" pitchFamily="18" charset="0"/>
                <a:cs typeface="Times New Roman" pitchFamily="18" charset="0"/>
              </a:rPr>
              <a:t>Presentation On</a:t>
            </a:r>
            <a:endParaRPr lang="en-IN" sz="2100" b="1" dirty="0" smtClean="0">
              <a:latin typeface="Times New Roman" pitchFamily="18" charset="0"/>
              <a:cs typeface="Times New Roman" pitchFamily="18" charset="0"/>
            </a:endParaRPr>
          </a:p>
          <a:p>
            <a:pPr marL="0" indent="0" algn="ctr">
              <a:buNone/>
            </a:pPr>
            <a:endParaRPr lang="en-IN" sz="2100" dirty="0" smtClean="0">
              <a:solidFill>
                <a:srgbClr val="FFC000"/>
              </a:solidFill>
              <a:latin typeface="Times New Roman" panose="02020603050405020304" pitchFamily="18" charset="0"/>
              <a:cs typeface="Times New Roman" panose="02020603050405020304" pitchFamily="18" charset="0"/>
            </a:endParaRPr>
          </a:p>
          <a:p>
            <a:pPr marL="0" indent="0" algn="ctr">
              <a:buNone/>
            </a:pPr>
            <a:r>
              <a:rPr lang="en-US" sz="2400" b="1" dirty="0" smtClean="0">
                <a:solidFill>
                  <a:srgbClr val="FFFF00"/>
                </a:solidFill>
                <a:latin typeface="Times New Roman" panose="02020603050405020304" pitchFamily="18" charset="0"/>
                <a:cs typeface="Times New Roman" panose="02020603050405020304" pitchFamily="18" charset="0"/>
              </a:rPr>
              <a:t>“Music Player”</a:t>
            </a:r>
            <a:endParaRPr lang="en-US" sz="2400" b="1"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IN" sz="2200" dirty="0">
                <a:latin typeface="Times New Roman" pitchFamily="18" charset="0"/>
                <a:cs typeface="Times New Roman" pitchFamily="18" charset="0"/>
              </a:rPr>
              <a:t>DEPARTMENT OF COMPUTER SCIENCE AND ENGINEERING </a:t>
            </a:r>
          </a:p>
          <a:p>
            <a:pPr marL="0" indent="0" algn="ctr">
              <a:buNone/>
            </a:pPr>
            <a:endParaRPr lang="en-IN" sz="2800" b="1" dirty="0" smtClean="0">
              <a:latin typeface="Times New Roman" pitchFamily="18" charset="0"/>
              <a:cs typeface="Times New Roman" pitchFamily="18" charset="0"/>
            </a:endParaRPr>
          </a:p>
          <a:p>
            <a:pPr marL="0" indent="0" algn="ctr">
              <a:buNone/>
            </a:pPr>
            <a:r>
              <a:rPr lang="en-IN" sz="2800" b="1" dirty="0" smtClean="0">
                <a:latin typeface="Times New Roman" pitchFamily="18" charset="0"/>
                <a:cs typeface="Times New Roman" pitchFamily="18" charset="0"/>
              </a:rPr>
              <a:t>Presented By</a:t>
            </a:r>
            <a:endParaRPr lang="en-IN" sz="2800" b="1" dirty="0">
              <a:latin typeface="Times New Roman" pitchFamily="18" charset="0"/>
              <a:cs typeface="Times New Roman" pitchFamily="18" charset="0"/>
            </a:endParaRPr>
          </a:p>
          <a:p>
            <a:pPr marL="0" indent="0" algn="ctr">
              <a:buNone/>
            </a:pPr>
            <a:r>
              <a:rPr lang="en-IN" sz="1800" dirty="0" smtClean="0">
                <a:latin typeface="Times New Roman" pitchFamily="18" charset="0"/>
                <a:cs typeface="Times New Roman" pitchFamily="18" charset="0"/>
              </a:rPr>
              <a:t>CHETHANA  B.V		4HG20CS004</a:t>
            </a:r>
          </a:p>
          <a:p>
            <a:pPr marL="0" indent="0" algn="ctr">
              <a:buNone/>
            </a:pPr>
            <a:r>
              <a:rPr lang="en-IN" sz="1600" dirty="0" smtClean="0">
                <a:latin typeface="Times New Roman" pitchFamily="18" charset="0"/>
                <a:cs typeface="Times New Roman" pitchFamily="18" charset="0"/>
              </a:rPr>
              <a:t> </a:t>
            </a:r>
            <a:r>
              <a:rPr lang="en-IN" sz="1800" dirty="0" smtClean="0">
                <a:latin typeface="Times New Roman" pitchFamily="18" charset="0"/>
                <a:cs typeface="Times New Roman" pitchFamily="18" charset="0"/>
              </a:rPr>
              <a:t>ABHISHEK M     		 4HG21CS400</a:t>
            </a:r>
            <a:endParaRPr lang="en-IN" sz="1600" dirty="0" smtClean="0">
              <a:latin typeface="Times New Roman" pitchFamily="18" charset="0"/>
              <a:cs typeface="Times New Roman" pitchFamily="18" charset="0"/>
            </a:endParaRPr>
          </a:p>
          <a:p>
            <a:pPr marL="137160" indent="0" algn="ctr">
              <a:buNone/>
            </a:pPr>
            <a:endParaRPr lang="en-IN" sz="1800" dirty="0" smtClean="0">
              <a:latin typeface="Times New Roman" pitchFamily="18" charset="0"/>
              <a:cs typeface="Times New Roman" pitchFamily="18" charset="0"/>
            </a:endParaRPr>
          </a:p>
          <a:p>
            <a:pPr marL="0" indent="0" algn="ctr">
              <a:buNone/>
            </a:pPr>
            <a:r>
              <a:rPr lang="en-IN" b="1" u="sng" dirty="0" smtClean="0">
                <a:latin typeface="Times New Roman" pitchFamily="18" charset="0"/>
                <a:cs typeface="Times New Roman" pitchFamily="18" charset="0"/>
              </a:rPr>
              <a:t>Under the Guidance</a:t>
            </a:r>
          </a:p>
          <a:p>
            <a:pPr marL="0" indent="0" algn="ctr">
              <a:buNone/>
            </a:pPr>
            <a:r>
              <a:rPr lang="en-IN" sz="1800" dirty="0" smtClean="0">
                <a:latin typeface="Times New Roman" pitchFamily="18" charset="0"/>
                <a:cs typeface="Times New Roman" pitchFamily="18" charset="0"/>
              </a:rPr>
              <a:t>   Miss.Madhuri </a:t>
            </a:r>
            <a:endParaRPr lang="en-IN" sz="1800" dirty="0">
              <a:latin typeface="Times New Roman" pitchFamily="18" charset="0"/>
              <a:cs typeface="Times New Roman" pitchFamily="18" charset="0"/>
            </a:endParaRPr>
          </a:p>
          <a:p>
            <a:pPr marL="0" indent="0" algn="ctr">
              <a:buNone/>
            </a:pPr>
            <a:r>
              <a:rPr lang="en-US" sz="1400" dirty="0">
                <a:latin typeface="Times New Roman" pitchFamily="18" charset="0"/>
                <a:cs typeface="Times New Roman" pitchFamily="18" charset="0"/>
              </a:rPr>
              <a:t>faculty, Dept.of CSE</a:t>
            </a:r>
          </a:p>
          <a:p>
            <a:pPr marL="0" indent="0" algn="ctr">
              <a:buNone/>
            </a:pPr>
            <a:r>
              <a:rPr lang="en-US" sz="1400" dirty="0">
                <a:latin typeface="Times New Roman" pitchFamily="18" charset="0"/>
                <a:cs typeface="Times New Roman" pitchFamily="18" charset="0"/>
              </a:rPr>
              <a:t> GEC MH Halli</a:t>
            </a:r>
            <a:endParaRPr lang="en-IN" sz="1400" dirty="0">
              <a:latin typeface="Times New Roman" pitchFamily="18" charset="0"/>
              <a:cs typeface="Times New Roman" pitchFamily="18" charset="0"/>
            </a:endParaRPr>
          </a:p>
        </p:txBody>
      </p:sp>
      <p:pic>
        <p:nvPicPr>
          <p:cNvPr id="4" name="Picture 3" descr="C:\Users\91748\Downloads\vtu-logo.jpg"/>
          <p:cNvPicPr>
            <a:picLocks noChangeAspect="1" noChangeArrowheads="1"/>
          </p:cNvPicPr>
          <p:nvPr/>
        </p:nvPicPr>
        <p:blipFill>
          <a:blip r:embed="rId2" cstate="print"/>
          <a:srcRect/>
          <a:stretch>
            <a:fillRect/>
          </a:stretch>
        </p:blipFill>
        <p:spPr bwMode="auto">
          <a:xfrm>
            <a:off x="3563888" y="1124744"/>
            <a:ext cx="1808726" cy="1386104"/>
          </a:xfrm>
          <a:prstGeom prst="rect">
            <a:avLst/>
          </a:prstGeom>
          <a:noFill/>
        </p:spPr>
      </p:pic>
    </p:spTree>
    <p:extLst>
      <p:ext uri="{BB962C8B-B14F-4D97-AF65-F5344CB8AC3E}">
        <p14:creationId xmlns:p14="http://schemas.microsoft.com/office/powerpoint/2010/main" val="142763263"/>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6712"/>
            <a:ext cx="2880320" cy="576064"/>
          </a:xfrm>
        </p:spPr>
        <p:txBody>
          <a:bodyPr>
            <a:noAutofit/>
          </a:bodyPr>
          <a:lstStyle/>
          <a:p>
            <a:r>
              <a:rPr lang="en-IN" sz="2800" b="1" dirty="0" smtClean="0">
                <a:solidFill>
                  <a:srgbClr val="FFFF00"/>
                </a:solidFill>
                <a:effectLst/>
              </a:rPr>
              <a:t>REFERENCES</a:t>
            </a:r>
            <a:endParaRPr lang="en-IN" sz="2800" b="1" dirty="0">
              <a:solidFill>
                <a:srgbClr val="FFFF00"/>
              </a:solidFill>
              <a:effectLst/>
            </a:endParaRPr>
          </a:p>
        </p:txBody>
      </p:sp>
      <p:sp>
        <p:nvSpPr>
          <p:cNvPr id="3" name="Content Placeholder 2"/>
          <p:cNvSpPr>
            <a:spLocks noGrp="1"/>
          </p:cNvSpPr>
          <p:nvPr>
            <p:ph idx="1"/>
          </p:nvPr>
        </p:nvSpPr>
        <p:spPr/>
        <p:txBody>
          <a:bodyPr>
            <a:normAutofit/>
          </a:bodyPr>
          <a:lstStyle/>
          <a:p>
            <a:pPr lvl="0" fontAlgn="base"/>
            <a:r>
              <a:rPr lang="en-US" sz="1800" dirty="0" smtClean="0"/>
              <a:t>Various open. Source materials from internet</a:t>
            </a:r>
            <a:endParaRPr lang="en-IN" sz="1800" dirty="0" smtClean="0"/>
          </a:p>
          <a:p>
            <a:pPr lvl="0" fontAlgn="base"/>
            <a:r>
              <a:rPr lang="en-IN" sz="1800" dirty="0" smtClean="0"/>
              <a:t>https</a:t>
            </a:r>
            <a:r>
              <a:rPr lang="en-IN" sz="1800" dirty="0"/>
              <a:t>://www.Tutorialspoint.com</a:t>
            </a:r>
          </a:p>
          <a:p>
            <a:pPr lvl="0" fontAlgn="base"/>
            <a:r>
              <a:rPr lang="en-IN" sz="1800" dirty="0"/>
              <a:t>https://www.w3school.com</a:t>
            </a:r>
          </a:p>
          <a:p>
            <a:pPr lvl="0" fontAlgn="base"/>
            <a:r>
              <a:rPr lang="en-IN" sz="1800" dirty="0"/>
              <a:t>https://researchgate.net</a:t>
            </a:r>
          </a:p>
          <a:p>
            <a:r>
              <a:rPr lang="en-IN" sz="1800" dirty="0"/>
              <a:t>www.openglforum.org</a:t>
            </a:r>
            <a:endParaRPr lang="en-IN" sz="1100" dirty="0" smtClean="0"/>
          </a:p>
        </p:txBody>
      </p:sp>
    </p:spTree>
    <p:extLst>
      <p:ext uri="{BB962C8B-B14F-4D97-AF65-F5344CB8AC3E}">
        <p14:creationId xmlns:p14="http://schemas.microsoft.com/office/powerpoint/2010/main" val="248381106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36177206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1184" y="566968"/>
            <a:ext cx="3528392" cy="562074"/>
          </a:xfrm>
        </p:spPr>
        <p:txBody>
          <a:bodyPr>
            <a:noAutofit/>
          </a:bodyPr>
          <a:lstStyle/>
          <a:p>
            <a:r>
              <a:rPr lang="en-US" sz="2800" b="1" dirty="0" smtClean="0">
                <a:solidFill>
                  <a:srgbClr val="FFFF00"/>
                </a:solidFill>
                <a:effectLst>
                  <a:outerShdw blurRad="38100" dist="38100" dir="2700000" algn="tl">
                    <a:srgbClr val="000000">
                      <a:alpha val="43137"/>
                    </a:srgbClr>
                  </a:outerShdw>
                </a:effectLst>
              </a:rPr>
              <a:t>INTRODUCTION</a:t>
            </a:r>
            <a:endParaRPr lang="en-IN" sz="2800" b="1" dirty="0">
              <a:solidFill>
                <a:srgbClr val="FFFF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67544" y="1484784"/>
            <a:ext cx="8229600" cy="4968552"/>
          </a:xfrm>
        </p:spPr>
        <p:txBody>
          <a:bodyPr>
            <a:noAutofit/>
          </a:bodyPr>
          <a:lstStyle/>
          <a:p>
            <a:pPr marL="137160" indent="0">
              <a:buNone/>
            </a:pPr>
            <a:endParaRPr lang="en-US" sz="1800" b="1" dirty="0" smtClean="0">
              <a:solidFill>
                <a:srgbClr val="FFFF00"/>
              </a:solidFill>
            </a:endParaRPr>
          </a:p>
          <a:p>
            <a:pPr marL="137160" indent="0">
              <a:buNone/>
            </a:pPr>
            <a:r>
              <a:rPr lang="en-US" sz="1800" dirty="0"/>
              <a:t>	</a:t>
            </a:r>
            <a:endParaRPr lang="en-US" sz="1800" dirty="0" smtClean="0"/>
          </a:p>
          <a:p>
            <a:pPr marL="137160" indent="0">
              <a:buNone/>
            </a:pPr>
            <a:r>
              <a:rPr lang="en-US" sz="1800" dirty="0" smtClean="0"/>
              <a:t>	</a:t>
            </a:r>
            <a:r>
              <a:rPr lang="en-IN" sz="1800" dirty="0"/>
              <a:t>The music player project is a software application designed to allow users to listen to their music collections on a computer or mobile device. The application will provide an interface for users to manage their music files, create playlists, and control playback. The interaction between the user and the media control so that the user can have a better experience to achieve real pressure relief. </a:t>
            </a:r>
            <a:endParaRPr lang="en-IN" sz="1800" dirty="0" smtClean="0"/>
          </a:p>
          <a:p>
            <a:pPr marL="137160" indent="0">
              <a:buNone/>
            </a:pPr>
            <a:endParaRPr lang="en-IN" sz="1800" dirty="0"/>
          </a:p>
          <a:p>
            <a:pPr marL="137160" indent="0">
              <a:buNone/>
            </a:pPr>
            <a:r>
              <a:rPr lang="en-IN" sz="1800" dirty="0" smtClean="0"/>
              <a:t>	It </a:t>
            </a:r>
            <a:r>
              <a:rPr lang="en-IN" sz="1800" dirty="0"/>
              <a:t>is worth mentioning that the music player has the audio trim function. Users can trim the best parts of the audio by setting the starting and ending points of the audio. Today everyone listens to music on their mobile devices, be it on the bus, while commuting to work, or while working out. </a:t>
            </a:r>
            <a:endParaRPr lang="en-IN" sz="1800" dirty="0"/>
          </a:p>
        </p:txBody>
      </p:sp>
    </p:spTree>
    <p:extLst>
      <p:ext uri="{BB962C8B-B14F-4D97-AF65-F5344CB8AC3E}">
        <p14:creationId xmlns:p14="http://schemas.microsoft.com/office/powerpoint/2010/main" val="14930360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764704"/>
            <a:ext cx="3960440" cy="583176"/>
          </a:xfrm>
        </p:spPr>
        <p:txBody>
          <a:bodyPr>
            <a:noAutofit/>
          </a:bodyPr>
          <a:lstStyle/>
          <a:p>
            <a:r>
              <a:rPr lang="en-US" sz="2800" b="1" dirty="0" smtClean="0">
                <a:solidFill>
                  <a:srgbClr val="FFFF00"/>
                </a:solidFill>
                <a:effectLst/>
              </a:rPr>
              <a:t>Scope of the project</a:t>
            </a:r>
            <a:endParaRPr lang="en-IN" sz="2800" b="1" dirty="0">
              <a:solidFill>
                <a:srgbClr val="FFFF00"/>
              </a:solidFill>
              <a:effectLst/>
            </a:endParaRPr>
          </a:p>
        </p:txBody>
      </p:sp>
      <p:sp>
        <p:nvSpPr>
          <p:cNvPr id="3" name="Content Placeholder 2"/>
          <p:cNvSpPr>
            <a:spLocks noGrp="1"/>
          </p:cNvSpPr>
          <p:nvPr>
            <p:ph idx="1"/>
          </p:nvPr>
        </p:nvSpPr>
        <p:spPr/>
        <p:txBody>
          <a:bodyPr>
            <a:noAutofit/>
          </a:bodyPr>
          <a:lstStyle/>
          <a:p>
            <a:r>
              <a:rPr lang="en-IN" sz="1800" dirty="0"/>
              <a:t>The aim of a music player project is to create a software application or device that can play and manage digital audio files</a:t>
            </a:r>
            <a:r>
              <a:rPr lang="en-IN" sz="1800" dirty="0" smtClean="0"/>
              <a:t>.</a:t>
            </a:r>
          </a:p>
          <a:p>
            <a:pPr marL="0" indent="0">
              <a:buNone/>
            </a:pPr>
            <a:endParaRPr lang="en-IN" sz="1800" dirty="0" smtClean="0"/>
          </a:p>
          <a:p>
            <a:r>
              <a:rPr lang="en-IN" sz="1800" dirty="0"/>
              <a:t>The primary goal of such a project is to provide a user-friendly interface for organizing and playing music, with features such as playlist </a:t>
            </a:r>
            <a:r>
              <a:rPr lang="en-IN" sz="1800" dirty="0" smtClean="0"/>
              <a:t>creation. </a:t>
            </a:r>
          </a:p>
          <a:p>
            <a:endParaRPr lang="en-IN" sz="1800" dirty="0"/>
          </a:p>
          <a:p>
            <a:r>
              <a:rPr lang="en-IN" sz="1800" dirty="0" smtClean="0"/>
              <a:t>The </a:t>
            </a:r>
            <a:r>
              <a:rPr lang="en-IN" sz="1800" dirty="0"/>
              <a:t>project may also involve designing and implementing algorithms for audio playback and </a:t>
            </a:r>
            <a:r>
              <a:rPr lang="en-IN" sz="1800" dirty="0" smtClean="0"/>
              <a:t>processing. and </a:t>
            </a:r>
            <a:r>
              <a:rPr lang="en-IN" sz="1800" dirty="0"/>
              <a:t>ensuring smooth playback without skipping or </a:t>
            </a:r>
            <a:r>
              <a:rPr lang="en-IN" sz="1800" dirty="0" smtClean="0"/>
              <a:t>buffering. </a:t>
            </a:r>
            <a:r>
              <a:rPr lang="en-IN" sz="1800" dirty="0"/>
              <a:t>Overall, the </a:t>
            </a:r>
            <a:r>
              <a:rPr lang="en-IN" sz="1800" dirty="0" smtClean="0"/>
              <a:t>scope of the project </a:t>
            </a:r>
            <a:r>
              <a:rPr lang="en-IN" sz="1800" dirty="0"/>
              <a:t>of a music player project is to create a reliable and intuitive tool for listening to and enjoying music.</a:t>
            </a:r>
          </a:p>
        </p:txBody>
      </p:sp>
    </p:spTree>
    <p:extLst>
      <p:ext uri="{BB962C8B-B14F-4D97-AF65-F5344CB8AC3E}">
        <p14:creationId xmlns:p14="http://schemas.microsoft.com/office/powerpoint/2010/main" val="22423658"/>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620688"/>
            <a:ext cx="2458616" cy="634082"/>
          </a:xfrm>
        </p:spPr>
        <p:txBody>
          <a:bodyPr>
            <a:normAutofit/>
          </a:bodyPr>
          <a:lstStyle/>
          <a:p>
            <a:r>
              <a:rPr lang="en-US" sz="2800" b="1" dirty="0" smtClean="0">
                <a:solidFill>
                  <a:srgbClr val="FFFF00"/>
                </a:solidFill>
                <a:effectLst/>
              </a:rPr>
              <a:t>Objective</a:t>
            </a:r>
            <a:endParaRPr lang="en-IN" sz="2800" b="1" dirty="0">
              <a:solidFill>
                <a:srgbClr val="FFFF00"/>
              </a:solidFill>
              <a:effectLst/>
            </a:endParaRPr>
          </a:p>
        </p:txBody>
      </p:sp>
      <p:sp>
        <p:nvSpPr>
          <p:cNvPr id="3" name="Content Placeholder 2"/>
          <p:cNvSpPr>
            <a:spLocks noGrp="1"/>
          </p:cNvSpPr>
          <p:nvPr>
            <p:ph idx="1"/>
          </p:nvPr>
        </p:nvSpPr>
        <p:spPr>
          <a:xfrm>
            <a:off x="457200" y="1600200"/>
            <a:ext cx="8229600" cy="3556992"/>
          </a:xfrm>
        </p:spPr>
        <p:txBody>
          <a:bodyPr>
            <a:noAutofit/>
          </a:bodyPr>
          <a:lstStyle/>
          <a:p>
            <a:pPr lvl="0" fontAlgn="base"/>
            <a:r>
              <a:rPr lang="en-IN" sz="1800" dirty="0">
                <a:solidFill>
                  <a:srgbClr val="92D050"/>
                </a:solidFill>
              </a:rPr>
              <a:t>User-friendly </a:t>
            </a:r>
            <a:r>
              <a:rPr lang="en-IN" sz="1800" dirty="0" smtClean="0">
                <a:solidFill>
                  <a:srgbClr val="92D050"/>
                </a:solidFill>
              </a:rPr>
              <a:t>interface: </a:t>
            </a:r>
            <a:r>
              <a:rPr lang="en-IN" sz="1600" dirty="0" smtClean="0"/>
              <a:t>To </a:t>
            </a:r>
            <a:r>
              <a:rPr lang="en-IN" sz="1600" dirty="0"/>
              <a:t>create an intuitive and easy-to-use interface for organizing and playing music, with features such as playlist </a:t>
            </a:r>
            <a:r>
              <a:rPr lang="en-IN" sz="1600" dirty="0" smtClean="0"/>
              <a:t>creation.</a:t>
            </a:r>
          </a:p>
          <a:p>
            <a:pPr lvl="0" fontAlgn="base"/>
            <a:endParaRPr lang="en-IN" sz="1600" dirty="0"/>
          </a:p>
          <a:p>
            <a:pPr lvl="0" fontAlgn="base"/>
            <a:r>
              <a:rPr lang="en-IN" sz="1800" dirty="0">
                <a:solidFill>
                  <a:srgbClr val="92D050"/>
                </a:solidFill>
              </a:rPr>
              <a:t>Audio playback and </a:t>
            </a:r>
            <a:r>
              <a:rPr lang="en-IN" sz="1800" dirty="0">
                <a:solidFill>
                  <a:srgbClr val="92D050"/>
                </a:solidFill>
              </a:rPr>
              <a:t>processing</a:t>
            </a:r>
            <a:r>
              <a:rPr lang="en-IN" sz="1800" dirty="0" smtClean="0">
                <a:solidFill>
                  <a:srgbClr val="92D050"/>
                </a:solidFill>
              </a:rPr>
              <a:t>: </a:t>
            </a:r>
            <a:r>
              <a:rPr lang="en-IN" sz="1600" dirty="0" smtClean="0"/>
              <a:t>To </a:t>
            </a:r>
            <a:r>
              <a:rPr lang="en-IN" sz="1600" dirty="0"/>
              <a:t>design and implement algorithms for audio playback and processing, such as decoding various audio file formats, applying audio effects, and ensuring smooth playback without skipping or buffering</a:t>
            </a:r>
            <a:r>
              <a:rPr lang="en-IN" sz="1600" dirty="0" smtClean="0"/>
              <a:t>.</a:t>
            </a:r>
          </a:p>
          <a:p>
            <a:pPr lvl="0" fontAlgn="base"/>
            <a:endParaRPr lang="en-IN" sz="1600" dirty="0"/>
          </a:p>
          <a:p>
            <a:pPr lvl="0" fontAlgn="base"/>
            <a:r>
              <a:rPr lang="en-IN" sz="1800" dirty="0" smtClean="0">
                <a:solidFill>
                  <a:srgbClr val="92D050"/>
                </a:solidFill>
              </a:rPr>
              <a:t>Compatibility and performance: </a:t>
            </a:r>
            <a:r>
              <a:rPr lang="en-IN" sz="1600" dirty="0" smtClean="0"/>
              <a:t>To </a:t>
            </a:r>
            <a:r>
              <a:rPr lang="en-IN" sz="1600" dirty="0"/>
              <a:t>ensure that the music player can run on a variety of devices and operating systems, while meeting performance requirements such as fast load times and low resource usage</a:t>
            </a:r>
            <a:r>
              <a:rPr lang="en-IN" sz="1600" dirty="0" smtClean="0"/>
              <a:t>.</a:t>
            </a:r>
          </a:p>
          <a:p>
            <a:pPr lvl="0" fontAlgn="base"/>
            <a:endParaRPr lang="en-IN" sz="1600" dirty="0"/>
          </a:p>
          <a:p>
            <a:pPr lvl="0" fontAlgn="base"/>
            <a:r>
              <a:rPr lang="en-IN" sz="1800" dirty="0">
                <a:solidFill>
                  <a:srgbClr val="92D050"/>
                </a:solidFill>
              </a:rPr>
              <a:t>Security and </a:t>
            </a:r>
            <a:r>
              <a:rPr lang="en-IN" sz="1800" dirty="0" smtClean="0">
                <a:solidFill>
                  <a:srgbClr val="92D050"/>
                </a:solidFill>
              </a:rPr>
              <a:t>reliability:</a:t>
            </a:r>
            <a:r>
              <a:rPr lang="en-IN" sz="1800" dirty="0" smtClean="0"/>
              <a:t> </a:t>
            </a:r>
            <a:r>
              <a:rPr lang="en-IN" sz="1600" dirty="0" smtClean="0"/>
              <a:t>To </a:t>
            </a:r>
            <a:r>
              <a:rPr lang="en-IN" sz="1600" dirty="0"/>
              <a:t>ensure that the music player is secure, with features such </a:t>
            </a:r>
            <a:r>
              <a:rPr lang="en-IN" sz="1600" dirty="0" smtClean="0"/>
              <a:t> </a:t>
            </a:r>
            <a:r>
              <a:rPr lang="en-IN" sz="1600" dirty="0"/>
              <a:t>reliable, with minimal crashes or errors. Overall, the objective of a music player project is to create a high-quality, reliable, and user-friendly tool for listening to and managing digital audio files.</a:t>
            </a:r>
          </a:p>
        </p:txBody>
      </p:sp>
    </p:spTree>
    <p:extLst>
      <p:ext uri="{BB962C8B-B14F-4D97-AF65-F5344CB8AC3E}">
        <p14:creationId xmlns:p14="http://schemas.microsoft.com/office/powerpoint/2010/main" val="27572699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80728"/>
            <a:ext cx="4320480" cy="415808"/>
          </a:xfrm>
        </p:spPr>
        <p:txBody>
          <a:bodyPr>
            <a:noAutofit/>
          </a:bodyPr>
          <a:lstStyle/>
          <a:p>
            <a:r>
              <a:rPr lang="en-US" sz="2800" b="1" dirty="0" smtClean="0">
                <a:solidFill>
                  <a:srgbClr val="FFFF00"/>
                </a:solidFill>
                <a:effectLst/>
              </a:rPr>
              <a:t>System Configuration</a:t>
            </a:r>
            <a:endParaRPr lang="en-IN" sz="2800" b="1" dirty="0">
              <a:solidFill>
                <a:srgbClr val="FFFF00"/>
              </a:solidFill>
              <a:effectLst/>
            </a:endParaRPr>
          </a:p>
        </p:txBody>
      </p:sp>
      <p:sp>
        <p:nvSpPr>
          <p:cNvPr id="3" name="Content Placeholder 2"/>
          <p:cNvSpPr>
            <a:spLocks noGrp="1"/>
          </p:cNvSpPr>
          <p:nvPr>
            <p:ph idx="1"/>
          </p:nvPr>
        </p:nvSpPr>
        <p:spPr/>
        <p:txBody>
          <a:bodyPr>
            <a:normAutofit/>
          </a:bodyPr>
          <a:lstStyle/>
          <a:p>
            <a:pPr lvl="1">
              <a:buFont typeface="Wingdings" pitchFamily="2" charset="2"/>
              <a:buChar char="v"/>
            </a:pPr>
            <a:r>
              <a:rPr lang="en-US" sz="2200" b="1" dirty="0"/>
              <a:t>HARDWARE CONFIGURATION</a:t>
            </a:r>
            <a:endParaRPr lang="en-IN" sz="2200" b="1" dirty="0"/>
          </a:p>
          <a:p>
            <a:endParaRPr lang="en-IN" sz="2400" dirty="0"/>
          </a:p>
          <a:p>
            <a:pPr lvl="2">
              <a:buFont typeface="Wingdings" pitchFamily="2" charset="2"/>
              <a:buChar char="Ø"/>
            </a:pPr>
            <a:r>
              <a:rPr lang="en-US" sz="1700" dirty="0" smtClean="0"/>
              <a:t> Processor </a:t>
            </a:r>
            <a:r>
              <a:rPr lang="en-US" sz="1700" dirty="0" smtClean="0"/>
              <a:t>   :  </a:t>
            </a:r>
            <a:r>
              <a:rPr lang="en-US" sz="1700" dirty="0"/>
              <a:t>Intel </a:t>
            </a:r>
            <a:r>
              <a:rPr lang="en-US" sz="1700" dirty="0" smtClean="0"/>
              <a:t>core i5.</a:t>
            </a:r>
            <a:endParaRPr lang="en-IN" sz="1700" dirty="0"/>
          </a:p>
          <a:p>
            <a:pPr lvl="2">
              <a:buFont typeface="Wingdings" pitchFamily="2" charset="2"/>
              <a:buChar char="Ø"/>
            </a:pPr>
            <a:r>
              <a:rPr lang="en-US" sz="1700" dirty="0" smtClean="0"/>
              <a:t> RAM	   :  </a:t>
            </a:r>
            <a:r>
              <a:rPr lang="en-US" sz="1700" dirty="0"/>
              <a:t>4GB </a:t>
            </a:r>
            <a:r>
              <a:rPr lang="en-US" sz="1700" dirty="0" smtClean="0"/>
              <a:t>or Above</a:t>
            </a:r>
            <a:r>
              <a:rPr lang="en-US" sz="1700" dirty="0" smtClean="0"/>
              <a:t>.</a:t>
            </a:r>
            <a:endParaRPr lang="en-IN" sz="1700" dirty="0"/>
          </a:p>
          <a:p>
            <a:pPr lvl="2">
              <a:buFont typeface="Wingdings" pitchFamily="2" charset="2"/>
              <a:buChar char="Ø"/>
            </a:pPr>
            <a:r>
              <a:rPr lang="en-US" sz="1700" dirty="0" smtClean="0"/>
              <a:t> Hard disk </a:t>
            </a:r>
            <a:r>
              <a:rPr lang="en-US" sz="1700" dirty="0" smtClean="0"/>
              <a:t>   : 512 GB.</a:t>
            </a:r>
            <a:endParaRPr lang="en-IN" sz="1700" dirty="0"/>
          </a:p>
          <a:p>
            <a:pPr marL="0" indent="0">
              <a:buNone/>
            </a:pPr>
            <a:r>
              <a:rPr lang="en-US" dirty="0"/>
              <a:t> </a:t>
            </a:r>
            <a:endParaRPr lang="en-IN" sz="1800" dirty="0"/>
          </a:p>
          <a:p>
            <a:pPr marL="0" indent="0">
              <a:buNone/>
            </a:pPr>
            <a:r>
              <a:rPr lang="en-US" dirty="0"/>
              <a:t> </a:t>
            </a:r>
            <a:endParaRPr lang="en-IN" sz="2000" dirty="0"/>
          </a:p>
          <a:p>
            <a:pPr lvl="1">
              <a:buFont typeface="Wingdings" pitchFamily="2" charset="2"/>
              <a:buChar char="v"/>
            </a:pPr>
            <a:r>
              <a:rPr lang="en-US" sz="1900" b="1" dirty="0"/>
              <a:t>SOFTWARE </a:t>
            </a:r>
            <a:r>
              <a:rPr lang="en-US" sz="1900" b="1" dirty="0" smtClean="0"/>
              <a:t>CONFIGURATION</a:t>
            </a:r>
            <a:endParaRPr lang="en-IN" sz="2400" b="1" dirty="0"/>
          </a:p>
          <a:p>
            <a:pPr lvl="2">
              <a:buFont typeface="Wingdings" pitchFamily="2" charset="2"/>
              <a:buChar char="Ø"/>
            </a:pPr>
            <a:r>
              <a:rPr lang="en-US" sz="2100" dirty="0" smtClean="0"/>
              <a:t> </a:t>
            </a:r>
            <a:r>
              <a:rPr lang="en-US" sz="1700" dirty="0" smtClean="0"/>
              <a:t>Operating System </a:t>
            </a:r>
            <a:r>
              <a:rPr lang="en-US" sz="1700" dirty="0"/>
              <a:t>: </a:t>
            </a:r>
            <a:r>
              <a:rPr lang="en-US" sz="1700" dirty="0" smtClean="0"/>
              <a:t>Windows10 or </a:t>
            </a:r>
            <a:r>
              <a:rPr lang="en-US" sz="1700" dirty="0" err="1" smtClean="0"/>
              <a:t>ubuntu</a:t>
            </a:r>
            <a:endParaRPr lang="en-IN" sz="1700" dirty="0"/>
          </a:p>
          <a:p>
            <a:pPr lvl="2">
              <a:buFont typeface="Wingdings" pitchFamily="2" charset="2"/>
              <a:buChar char="Ø"/>
            </a:pPr>
            <a:r>
              <a:rPr lang="en-US" sz="1700" dirty="0" smtClean="0"/>
              <a:t>Coding language    : Java</a:t>
            </a:r>
            <a:endParaRPr lang="en-IN" sz="1700" dirty="0"/>
          </a:p>
          <a:p>
            <a:pPr lvl="2">
              <a:buFont typeface="Wingdings" pitchFamily="2" charset="2"/>
              <a:buChar char="Ø"/>
            </a:pPr>
            <a:r>
              <a:rPr lang="en-US" sz="1700" dirty="0" smtClean="0"/>
              <a:t> Software              </a:t>
            </a:r>
            <a:r>
              <a:rPr lang="en-US" sz="1700" dirty="0" smtClean="0"/>
              <a:t>     : Android Studio</a:t>
            </a:r>
            <a:endParaRPr lang="en-IN" sz="1700" dirty="0"/>
          </a:p>
          <a:p>
            <a:endParaRPr lang="en-IN" dirty="0"/>
          </a:p>
        </p:txBody>
      </p:sp>
    </p:spTree>
    <p:extLst>
      <p:ext uri="{BB962C8B-B14F-4D97-AF65-F5344CB8AC3E}">
        <p14:creationId xmlns:p14="http://schemas.microsoft.com/office/powerpoint/2010/main" val="3970051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584" y="692696"/>
            <a:ext cx="3106688" cy="727192"/>
          </a:xfrm>
        </p:spPr>
        <p:txBody>
          <a:bodyPr>
            <a:normAutofit/>
          </a:bodyPr>
          <a:lstStyle/>
          <a:p>
            <a:r>
              <a:rPr lang="en-US" sz="2800" b="1" dirty="0" smtClean="0">
                <a:solidFill>
                  <a:srgbClr val="FFFF00"/>
                </a:solidFill>
                <a:effectLst/>
              </a:rPr>
              <a:t>Snapshot</a:t>
            </a:r>
            <a:endParaRPr lang="en-IN" sz="2800" b="1" dirty="0">
              <a:solidFill>
                <a:srgbClr val="FFFF00"/>
              </a:solidFill>
              <a:effectLst/>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99592" y="1700808"/>
            <a:ext cx="2520280" cy="4752528"/>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2080" y="1700808"/>
            <a:ext cx="2455578" cy="4752528"/>
          </a:xfrm>
          <a:prstGeom prst="rect">
            <a:avLst/>
          </a:prstGeom>
        </p:spPr>
      </p:pic>
    </p:spTree>
    <p:extLst>
      <p:ext uri="{BB962C8B-B14F-4D97-AF65-F5344CB8AC3E}">
        <p14:creationId xmlns:p14="http://schemas.microsoft.com/office/powerpoint/2010/main" val="11838139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908720"/>
            <a:ext cx="3250704" cy="487816"/>
          </a:xfrm>
        </p:spPr>
        <p:txBody>
          <a:bodyPr>
            <a:normAutofit/>
          </a:bodyPr>
          <a:lstStyle/>
          <a:p>
            <a:r>
              <a:rPr lang="en-US" sz="2400" b="1" dirty="0" smtClean="0">
                <a:solidFill>
                  <a:srgbClr val="FFFF00"/>
                </a:solidFill>
                <a:effectLst/>
              </a:rPr>
              <a:t>Module Description</a:t>
            </a:r>
            <a:endParaRPr lang="en-IN" sz="2400" b="1" dirty="0">
              <a:solidFill>
                <a:srgbClr val="FFFF00"/>
              </a:solidFill>
              <a:effectLst/>
            </a:endParaRPr>
          </a:p>
        </p:txBody>
      </p:sp>
      <p:sp>
        <p:nvSpPr>
          <p:cNvPr id="3" name="Content Placeholder 2"/>
          <p:cNvSpPr>
            <a:spLocks noGrp="1"/>
          </p:cNvSpPr>
          <p:nvPr>
            <p:ph idx="1"/>
          </p:nvPr>
        </p:nvSpPr>
        <p:spPr/>
        <p:txBody>
          <a:bodyPr>
            <a:noAutofit/>
          </a:bodyPr>
          <a:lstStyle/>
          <a:p>
            <a:pPr>
              <a:buFont typeface="Wingdings" pitchFamily="2" charset="2"/>
              <a:buChar char="Ø"/>
            </a:pPr>
            <a:r>
              <a:rPr lang="en-IN" sz="1800" dirty="0"/>
              <a:t>This project, the agile development cycle will be used to guide the development process. The reason for using agile methods is that mobile applications have a short software life cycle and rapidly changing technologies, so users will constantly change their requirement and needs in response to technological changes. </a:t>
            </a:r>
            <a:endParaRPr lang="en-IN" sz="1800" dirty="0" smtClean="0"/>
          </a:p>
          <a:p>
            <a:pPr>
              <a:buFont typeface="Wingdings" pitchFamily="2" charset="2"/>
              <a:buChar char="Ø"/>
            </a:pPr>
            <a:endParaRPr lang="en-IN" sz="1800" dirty="0"/>
          </a:p>
          <a:p>
            <a:pPr>
              <a:buFont typeface="Wingdings" pitchFamily="2" charset="2"/>
              <a:buChar char="Ø"/>
            </a:pPr>
            <a:r>
              <a:rPr lang="en-IN" sz="1800" dirty="0" smtClean="0"/>
              <a:t> </a:t>
            </a:r>
            <a:r>
              <a:rPr lang="en-IN" sz="1800" dirty="0"/>
              <a:t>T</a:t>
            </a:r>
            <a:r>
              <a:rPr lang="en-IN" sz="1800" dirty="0" smtClean="0"/>
              <a:t>he </a:t>
            </a:r>
            <a:r>
              <a:rPr lang="en-IN" sz="1800" dirty="0"/>
              <a:t>agile development cycle are more suitable for android application development because of iterative and flexible, so it can adapt effectively to changing customers. The agile development cycle contains </a:t>
            </a:r>
            <a:r>
              <a:rPr lang="en-IN" sz="1800" dirty="0" smtClean="0"/>
              <a:t> phrase </a:t>
            </a:r>
            <a:r>
              <a:rPr lang="en-IN" sz="1800" dirty="0"/>
              <a:t>which is requirement analysis, planning, design, implementation or development, testing, and deployment.</a:t>
            </a:r>
            <a:endParaRPr lang="en-IN" sz="600" dirty="0" smtClean="0"/>
          </a:p>
        </p:txBody>
      </p:sp>
    </p:spTree>
    <p:extLst>
      <p:ext uri="{BB962C8B-B14F-4D97-AF65-F5344CB8AC3E}">
        <p14:creationId xmlns:p14="http://schemas.microsoft.com/office/powerpoint/2010/main" val="1910580154"/>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2448272" cy="778098"/>
          </a:xfrm>
        </p:spPr>
        <p:txBody>
          <a:bodyPr>
            <a:noAutofit/>
          </a:bodyPr>
          <a:lstStyle/>
          <a:p>
            <a:r>
              <a:rPr lang="en-IN" sz="2800" b="1" dirty="0" smtClean="0">
                <a:solidFill>
                  <a:srgbClr val="FFFF00"/>
                </a:solidFill>
                <a:effectLst/>
              </a:rPr>
              <a:t>Advantages</a:t>
            </a:r>
            <a:endParaRPr lang="en-IN" sz="2800" b="1" dirty="0">
              <a:solidFill>
                <a:srgbClr val="FFFF00"/>
              </a:solidFill>
              <a:effectLst/>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US" sz="1800" dirty="0" smtClean="0">
                <a:solidFill>
                  <a:srgbClr val="92D050"/>
                </a:solidFill>
              </a:rPr>
              <a:t>Personalized </a:t>
            </a:r>
            <a:r>
              <a:rPr lang="en-US" sz="1800" dirty="0">
                <a:solidFill>
                  <a:srgbClr val="92D050"/>
                </a:solidFill>
              </a:rPr>
              <a:t>Music Experience: </a:t>
            </a:r>
            <a:r>
              <a:rPr lang="en-US" sz="1600" dirty="0"/>
              <a:t>A music player app allows users to curate and personalize their music experience. They can create playlists, organize their favorite songs, and customize the app's settings to match their </a:t>
            </a:r>
            <a:r>
              <a:rPr lang="en-US" sz="1600" dirty="0" smtClean="0"/>
              <a:t>preferences </a:t>
            </a:r>
          </a:p>
          <a:p>
            <a:pPr>
              <a:buFont typeface="Wingdings" pitchFamily="2" charset="2"/>
              <a:buChar char="Ø"/>
            </a:pPr>
            <a:endParaRPr lang="en-US" sz="1800" dirty="0" smtClean="0"/>
          </a:p>
          <a:p>
            <a:pPr>
              <a:buFont typeface="Wingdings" pitchFamily="2" charset="2"/>
              <a:buChar char="Ø"/>
            </a:pPr>
            <a:r>
              <a:rPr lang="en-US" sz="1800" dirty="0" smtClean="0">
                <a:solidFill>
                  <a:srgbClr val="92D050"/>
                </a:solidFill>
              </a:rPr>
              <a:t>Enhanced Audio Features : </a:t>
            </a:r>
            <a:r>
              <a:rPr lang="en-US" sz="1600" dirty="0" smtClean="0"/>
              <a:t>Music </a:t>
            </a:r>
            <a:r>
              <a:rPr lang="en-US" sz="1600" dirty="0"/>
              <a:t>player apps often come with advanced audio features to enhance the listening experience. Users can adjust equalizer settings, apply audio effects, create custom sound profiles, and control playback speed. These features allow users to fine-tune their </a:t>
            </a:r>
            <a:r>
              <a:rPr lang="en-US" sz="1800" dirty="0"/>
              <a:t>audio preferences and enjoy their music the way they like it</a:t>
            </a:r>
            <a:r>
              <a:rPr lang="en-US" sz="1800" dirty="0" smtClean="0"/>
              <a:t>.</a:t>
            </a:r>
          </a:p>
          <a:p>
            <a:pPr>
              <a:buFont typeface="Wingdings" pitchFamily="2" charset="2"/>
              <a:buChar char="Ø"/>
            </a:pPr>
            <a:endParaRPr lang="en-US" sz="1800" dirty="0" smtClean="0"/>
          </a:p>
          <a:p>
            <a:pPr>
              <a:buFont typeface="Wingdings" pitchFamily="2" charset="2"/>
              <a:buChar char="Ø"/>
            </a:pPr>
            <a:r>
              <a:rPr lang="en-US" sz="1800" dirty="0" smtClean="0"/>
              <a:t> </a:t>
            </a:r>
            <a:r>
              <a:rPr lang="en-US" sz="1800" dirty="0">
                <a:solidFill>
                  <a:srgbClr val="92D050"/>
                </a:solidFill>
              </a:rPr>
              <a:t>Offline Playback: </a:t>
            </a:r>
            <a:r>
              <a:rPr lang="en-US" sz="1600" dirty="0"/>
              <a:t>Music player apps typically offer offline playback functionality, allowing users to download their favorite songs or playlists for offline listening. This feature is particularly useful in areas with limited internet connectivity or when users want to conserve their mobile data. Users can enjoy uninterrupted music even without an active internet connection.</a:t>
            </a:r>
            <a:endParaRPr lang="en-IN" sz="1600" dirty="0"/>
          </a:p>
        </p:txBody>
      </p:sp>
    </p:spTree>
    <p:extLst>
      <p:ext uri="{BB962C8B-B14F-4D97-AF65-F5344CB8AC3E}">
        <p14:creationId xmlns:p14="http://schemas.microsoft.com/office/powerpoint/2010/main" val="2712291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692696"/>
            <a:ext cx="2746648" cy="559824"/>
          </a:xfrm>
        </p:spPr>
        <p:txBody>
          <a:bodyPr>
            <a:normAutofit/>
          </a:bodyPr>
          <a:lstStyle/>
          <a:p>
            <a:r>
              <a:rPr lang="en-US" sz="2800" b="1" dirty="0" smtClean="0">
                <a:solidFill>
                  <a:srgbClr val="FFFF00"/>
                </a:solidFill>
              </a:rPr>
              <a:t>Conclusion</a:t>
            </a:r>
            <a:endParaRPr lang="en-IN" sz="2800" b="1" dirty="0">
              <a:solidFill>
                <a:srgbClr val="FFFF00"/>
              </a:solidFill>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US" sz="1800" dirty="0" smtClean="0"/>
              <a:t>Through </a:t>
            </a:r>
            <a:r>
              <a:rPr lang="en-US" sz="1800" dirty="0"/>
              <a:t>the development of  music player  on Android platform, we get a clear understanding  of overall process </a:t>
            </a:r>
            <a:r>
              <a:rPr lang="en-US" sz="1800" dirty="0" smtClean="0"/>
              <a:t>of the  </a:t>
            </a:r>
            <a:r>
              <a:rPr lang="en-US" sz="1800" dirty="0"/>
              <a:t>system.  The  core  part  of  the  music  player  is  mainly  composed  of  main  interface,  file  browsing  and  </a:t>
            </a:r>
            <a:r>
              <a:rPr lang="en-US" sz="1800" dirty="0" smtClean="0"/>
              <a:t>song listing</a:t>
            </a:r>
            <a:r>
              <a:rPr lang="en-US" sz="1800" dirty="0"/>
              <a:t>, Grasping the development of the music player has had the preliminary scale small features</a:t>
            </a:r>
            <a:r>
              <a:rPr lang="en-US" sz="1800" dirty="0" smtClean="0"/>
              <a:t>. </a:t>
            </a:r>
          </a:p>
          <a:p>
            <a:pPr>
              <a:buFont typeface="Wingdings" pitchFamily="2" charset="2"/>
              <a:buChar char="Ø"/>
            </a:pPr>
            <a:endParaRPr lang="en-US" sz="1800" dirty="0"/>
          </a:p>
          <a:p>
            <a:pPr>
              <a:buFont typeface="Wingdings" pitchFamily="2" charset="2"/>
              <a:buChar char="Ø"/>
            </a:pPr>
            <a:r>
              <a:rPr lang="en-US" sz="1800" dirty="0" smtClean="0"/>
              <a:t>Music  </a:t>
            </a:r>
            <a:r>
              <a:rPr lang="en-US" sz="1800" dirty="0"/>
              <a:t>player system realized  the basic function of  player:  play,  pause,  rewind and </a:t>
            </a:r>
            <a:r>
              <a:rPr lang="en-US" sz="1800" dirty="0" smtClean="0"/>
              <a:t>fast forward </a:t>
            </a:r>
            <a:r>
              <a:rPr lang="en-US" sz="1800" dirty="0"/>
              <a:t>a, volume  adjustment </a:t>
            </a:r>
            <a:r>
              <a:rPr lang="en-US" sz="1800" dirty="0" smtClean="0"/>
              <a:t>is performed </a:t>
            </a:r>
            <a:r>
              <a:rPr lang="en-US" sz="1800" dirty="0"/>
              <a:t>through the Android System </a:t>
            </a:r>
            <a:r>
              <a:rPr lang="en-US" sz="1800" dirty="0" smtClean="0"/>
              <a:t>It self</a:t>
            </a:r>
            <a:r>
              <a:rPr lang="en-US" sz="1800" dirty="0"/>
              <a:t>, play mode, song search, </a:t>
            </a:r>
            <a:r>
              <a:rPr lang="en-US" sz="1800" dirty="0" smtClean="0"/>
              <a:t>seek bar</a:t>
            </a:r>
            <a:r>
              <a:rPr lang="en-US" sz="1800" dirty="0"/>
              <a:t>, This development implicated the popular mobile terminal  development technology.</a:t>
            </a:r>
            <a:endParaRPr lang="en-IN" sz="1800" dirty="0"/>
          </a:p>
        </p:txBody>
      </p:sp>
    </p:spTree>
    <p:extLst>
      <p:ext uri="{BB962C8B-B14F-4D97-AF65-F5344CB8AC3E}">
        <p14:creationId xmlns:p14="http://schemas.microsoft.com/office/powerpoint/2010/main" val="40063983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1547</TotalTime>
  <Words>680</Words>
  <Application>Microsoft Office PowerPoint</Application>
  <PresentationFormat>On-screen Show (4:3)</PresentationFormat>
  <Paragraphs>76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Rockwell</vt:lpstr>
      <vt:lpstr>Times New Roman</vt:lpstr>
      <vt:lpstr>Wingdings</vt:lpstr>
      <vt:lpstr>Wingdings 2</vt:lpstr>
      <vt:lpstr>Foundry</vt:lpstr>
      <vt:lpstr>PowerPoint Presentation</vt:lpstr>
      <vt:lpstr>INTRODUCTION</vt:lpstr>
      <vt:lpstr>Scope of the project</vt:lpstr>
      <vt:lpstr>Objective</vt:lpstr>
      <vt:lpstr>System Configuration</vt:lpstr>
      <vt:lpstr>Snapshot</vt:lpstr>
      <vt:lpstr>Module Description</vt:lpstr>
      <vt:lpstr>Advantages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dc:creator>
  <cp:lastModifiedBy>abhi</cp:lastModifiedBy>
  <cp:revision>72</cp:revision>
  <dcterms:created xsi:type="dcterms:W3CDTF">2022-12-13T23:31:30Z</dcterms:created>
  <dcterms:modified xsi:type="dcterms:W3CDTF">2023-06-05T17:43:24Z</dcterms:modified>
</cp:coreProperties>
</file>