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64" r:id="rId4"/>
    <p:sldId id="258" r:id="rId5"/>
    <p:sldId id="259" r:id="rId6"/>
    <p:sldId id="268" r:id="rId7"/>
    <p:sldId id="269" r:id="rId8"/>
    <p:sldId id="270" r:id="rId9"/>
    <p:sldId id="272" r:id="rId10"/>
    <p:sldId id="274" r:id="rId11"/>
    <p:sldId id="275" r:id="rId12"/>
    <p:sldId id="276" r:id="rId13"/>
    <p:sldId id="273" r:id="rId14"/>
    <p:sldId id="265" r:id="rId15"/>
    <p:sldId id="266" r:id="rId16"/>
    <p:sldId id="271" r:id="rId17"/>
    <p:sldId id="260" r:id="rId18"/>
    <p:sldId id="261" r:id="rId19"/>
    <p:sldId id="263" r:id="rId20"/>
    <p:sldId id="262"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28265E8-A581-4F80-8DC2-07B79BB2E357}" type="datetimeFigureOut">
              <a:rPr lang="en-US" smtClean="0"/>
              <a:pPr/>
              <a:t>4/12/2016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1EBC29A-2BE1-4102-981B-74674C20AFE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8265E8-A581-4F80-8DC2-07B79BB2E357}"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C29A-2BE1-4102-981B-74674C20AF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8265E8-A581-4F80-8DC2-07B79BB2E357}"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C29A-2BE1-4102-981B-74674C20AF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28265E8-A581-4F80-8DC2-07B79BB2E357}"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C29A-2BE1-4102-981B-74674C20AFE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28265E8-A581-4F80-8DC2-07B79BB2E357}" type="datetimeFigureOut">
              <a:rPr lang="en-US" smtClean="0"/>
              <a:pPr/>
              <a:t>4/12/2016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1EBC29A-2BE1-4102-981B-74674C20AFE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28265E8-A581-4F80-8DC2-07B79BB2E357}"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C29A-2BE1-4102-981B-74674C20AFE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28265E8-A581-4F80-8DC2-07B79BB2E357}" type="datetimeFigureOut">
              <a:rPr lang="en-US" smtClean="0"/>
              <a:pPr/>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BC29A-2BE1-4102-981B-74674C20AFE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8265E8-A581-4F80-8DC2-07B79BB2E357}" type="datetimeFigureOut">
              <a:rPr lang="en-US" smtClean="0"/>
              <a:pPr/>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BC29A-2BE1-4102-981B-74674C20AF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265E8-A581-4F80-8DC2-07B79BB2E357}" type="datetimeFigureOut">
              <a:rPr lang="en-US" smtClean="0"/>
              <a:pPr/>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BC29A-2BE1-4102-981B-74674C20AF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28265E8-A581-4F80-8DC2-07B79BB2E357}"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C29A-2BE1-4102-981B-74674C20AFE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28265E8-A581-4F80-8DC2-07B79BB2E357}" type="datetimeFigureOut">
              <a:rPr lang="en-US" smtClean="0"/>
              <a:pPr/>
              <a:t>4/12/2016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1EBC29A-2BE1-4102-981B-74674C20AFE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28265E8-A581-4F80-8DC2-07B79BB2E357}" type="datetimeFigureOut">
              <a:rPr lang="en-US" smtClean="0"/>
              <a:pPr/>
              <a:t>4/12/2016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1EBC29A-2BE1-4102-981B-74674C20AF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electrical4u.com/types-of-resistor-carbon-composition-and-wire-wound-resis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il" TargetMode="External"/><Relationship Id="rId2" Type="http://schemas.openxmlformats.org/officeDocument/2006/relationships/hyperlink" Target="https://en.wikipedia.org/wiki/Water_content" TargetMode="External"/><Relationship Id="rId1" Type="http://schemas.openxmlformats.org/officeDocument/2006/relationships/slideLayout" Target="../slideLayouts/slideLayout2.xml"/><Relationship Id="rId5" Type="http://schemas.openxmlformats.org/officeDocument/2006/relationships/hyperlink" Target="https://en.wikipedia.org/wiki/Irrigation_system" TargetMode="External"/><Relationship Id="rId4" Type="http://schemas.openxmlformats.org/officeDocument/2006/relationships/hyperlink" Target="https://en.wikipedia.org/wiki/Agricultur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sc.nodak.edu/electron/rs232.htm" TargetMode="External"/><Relationship Id="rId2" Type="http://schemas.openxmlformats.org/officeDocument/2006/relationships/hyperlink" Target="http://www.arcelect.com/rs232.htm"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Windows_Messenger" TargetMode="External"/><Relationship Id="rId3" Type="http://schemas.openxmlformats.org/officeDocument/2006/relationships/hyperlink" Target="https://en.wikipedia.org/wiki/Operating_system" TargetMode="External"/><Relationship Id="rId7" Type="http://schemas.openxmlformats.org/officeDocument/2006/relationships/hyperlink" Target="https://en.wikipedia.org/wiki/Outlook_Express" TargetMode="External"/><Relationship Id="rId2" Type="http://schemas.openxmlformats.org/officeDocument/2006/relationships/hyperlink" Target="https://en.wikipedia.org/wiki/Personal_computer" TargetMode="External"/><Relationship Id="rId1" Type="http://schemas.openxmlformats.org/officeDocument/2006/relationships/slideLayout" Target="../slideLayouts/slideLayout2.xml"/><Relationship Id="rId6" Type="http://schemas.openxmlformats.org/officeDocument/2006/relationships/hyperlink" Target="https://en.wikipedia.org/wiki/Internet_Explorer_6" TargetMode="External"/><Relationship Id="rId5" Type="http://schemas.openxmlformats.org/officeDocument/2006/relationships/hyperlink" Target="https://en.wikipedia.org/wiki/Windows_NT"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MSN_Explor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sz="2400" b="1" dirty="0" smtClean="0">
                <a:solidFill>
                  <a:schemeClr val="tx1"/>
                </a:solidFill>
                <a:latin typeface="Times New Roman" pitchFamily="18" charset="0"/>
                <a:cs typeface="Times New Roman" pitchFamily="18" charset="0"/>
              </a:rPr>
              <a:t>                                                    By,</a:t>
            </a:r>
            <a:r>
              <a:rPr lang="en-US" dirty="0">
                <a:latin typeface="Times New Roman" pitchFamily="18" charset="0"/>
                <a:cs typeface="Times New Roman" pitchFamily="18" charset="0"/>
              </a:rPr>
              <a:t>	</a:t>
            </a:r>
            <a:endParaRPr lang="en-US" b="1" dirty="0" smtClean="0">
              <a:solidFill>
                <a:schemeClr val="tx1"/>
              </a:solidFill>
              <a:latin typeface="Times New Roman" pitchFamily="18" charset="0"/>
              <a:cs typeface="Times New Roman" pitchFamily="18" charset="0"/>
            </a:endParaRPr>
          </a:p>
          <a:p>
            <a:r>
              <a:rPr lang="en-US"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G CHETHANA</a:t>
            </a:r>
          </a:p>
          <a:p>
            <a:r>
              <a:rPr lang="en-US"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G RAJ KUMAR </a:t>
            </a:r>
            <a:br>
              <a:rPr lang="en-US"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CH SIRIVANTH</a:t>
            </a:r>
            <a:br>
              <a:rPr lang="en-US"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D VENKATESH</a:t>
            </a:r>
            <a:endParaRPr lang="en-US"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685800" y="1828801"/>
            <a:ext cx="7772400" cy="1771650"/>
          </a:xfrm>
        </p:spPr>
        <p:txBody>
          <a:bodyPr>
            <a:normAutofit fontScale="90000"/>
          </a:bodyPr>
          <a:lstStyle/>
          <a:p>
            <a:r>
              <a:rPr lang="en-US" b="1" dirty="0"/>
              <a:t>GREEN HOUSE MONITORING &amp; CONTROLLING</a:t>
            </a:r>
            <a:br>
              <a:rPr lang="en-US" b="1" dirty="0"/>
            </a:b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IN" dirty="0" smtClean="0"/>
              <a:t>LDR SENSOR:</a:t>
            </a:r>
            <a:endParaRPr lang="en-IN" dirty="0"/>
          </a:p>
        </p:txBody>
      </p:sp>
      <p:sp>
        <p:nvSpPr>
          <p:cNvPr id="3" name="Content Placeholder 2"/>
          <p:cNvSpPr>
            <a:spLocks noGrp="1"/>
          </p:cNvSpPr>
          <p:nvPr>
            <p:ph sz="quarter" idx="1"/>
          </p:nvPr>
        </p:nvSpPr>
        <p:spPr/>
        <p:txBody>
          <a:bodyPr/>
          <a:lstStyle/>
          <a:p>
            <a:r>
              <a:rPr lang="en-IN" dirty="0"/>
              <a:t>A </a:t>
            </a:r>
            <a:r>
              <a:rPr lang="en-IN" b="1" dirty="0"/>
              <a:t>light dependent </a:t>
            </a:r>
            <a:r>
              <a:rPr lang="en-IN" b="1" dirty="0">
                <a:hlinkClick r:id="rId2" tooltip="Types of resistor"/>
              </a:rPr>
              <a:t>resistor</a:t>
            </a:r>
            <a:r>
              <a:rPr lang="en-IN" dirty="0"/>
              <a:t> works on the principle of photo conductivity. Photo conductivity is an optical phenomenon in which the materials conductivity is increased when light is absorbed by the material.</a:t>
            </a:r>
          </a:p>
        </p:txBody>
      </p:sp>
      <p:pic>
        <p:nvPicPr>
          <p:cNvPr id="4" name="Picture 3"/>
          <p:cNvPicPr>
            <a:picLocks noChangeAspect="1"/>
          </p:cNvPicPr>
          <p:nvPr/>
        </p:nvPicPr>
        <p:blipFill>
          <a:blip r:embed="rId3"/>
          <a:stretch>
            <a:fillRect/>
          </a:stretch>
        </p:blipFill>
        <p:spPr>
          <a:xfrm>
            <a:off x="3124200" y="3962400"/>
            <a:ext cx="2057400" cy="1905000"/>
          </a:xfrm>
          <a:prstGeom prst="rect">
            <a:avLst/>
          </a:prstGeom>
        </p:spPr>
      </p:pic>
    </p:spTree>
    <p:extLst>
      <p:ext uri="{BB962C8B-B14F-4D97-AF65-F5344CB8AC3E}">
        <p14:creationId xmlns:p14="http://schemas.microsoft.com/office/powerpoint/2010/main" val="222127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IN" dirty="0" smtClean="0"/>
              <a:t>HUMIDITY SENSORS:</a:t>
            </a:r>
            <a:endParaRPr lang="en-IN" dirty="0"/>
          </a:p>
        </p:txBody>
      </p:sp>
      <p:sp>
        <p:nvSpPr>
          <p:cNvPr id="3" name="Content Placeholder 2"/>
          <p:cNvSpPr>
            <a:spLocks noGrp="1"/>
          </p:cNvSpPr>
          <p:nvPr>
            <p:ph sz="quarter" idx="1"/>
          </p:nvPr>
        </p:nvSpPr>
        <p:spPr/>
        <p:txBody>
          <a:bodyPr/>
          <a:lstStyle/>
          <a:p>
            <a:r>
              <a:rPr lang="en-IN" b="1" dirty="0"/>
              <a:t>H</a:t>
            </a:r>
            <a:r>
              <a:rPr lang="en-IN" b="1" dirty="0" smtClean="0"/>
              <a:t>umidity </a:t>
            </a:r>
            <a:r>
              <a:rPr lang="en-IN" b="1" dirty="0"/>
              <a:t>sensors</a:t>
            </a:r>
            <a:r>
              <a:rPr lang="en-IN" dirty="0"/>
              <a:t> are employed to provide an indication of the moisture levels in the environment</a:t>
            </a:r>
            <a:r>
              <a:rPr lang="en-IN" dirty="0" smtClean="0"/>
              <a:t>.</a:t>
            </a:r>
          </a:p>
          <a:p>
            <a:r>
              <a:rPr lang="en-IN" dirty="0"/>
              <a:t>Most humidity sensors are relative humidity </a:t>
            </a:r>
            <a:r>
              <a:rPr lang="en-IN" dirty="0" smtClean="0"/>
              <a:t>sensors.</a:t>
            </a:r>
            <a:endParaRPr lang="en-IN" dirty="0"/>
          </a:p>
        </p:txBody>
      </p:sp>
      <p:pic>
        <p:nvPicPr>
          <p:cNvPr id="4" name="Picture 3"/>
          <p:cNvPicPr>
            <a:picLocks noChangeAspect="1"/>
          </p:cNvPicPr>
          <p:nvPr/>
        </p:nvPicPr>
        <p:blipFill>
          <a:blip r:embed="rId2"/>
          <a:stretch>
            <a:fillRect/>
          </a:stretch>
        </p:blipFill>
        <p:spPr>
          <a:xfrm>
            <a:off x="2438400" y="3600450"/>
            <a:ext cx="3810000" cy="2419350"/>
          </a:xfrm>
          <a:prstGeom prst="rect">
            <a:avLst/>
          </a:prstGeom>
        </p:spPr>
      </p:pic>
    </p:spTree>
    <p:extLst>
      <p:ext uri="{BB962C8B-B14F-4D97-AF65-F5344CB8AC3E}">
        <p14:creationId xmlns:p14="http://schemas.microsoft.com/office/powerpoint/2010/main" val="4264737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IN" dirty="0" smtClean="0"/>
              <a:t>Soil Sensors:</a:t>
            </a:r>
            <a:endParaRPr lang="en-IN" dirty="0"/>
          </a:p>
        </p:txBody>
      </p:sp>
      <p:sp>
        <p:nvSpPr>
          <p:cNvPr id="3" name="Content Placeholder 2"/>
          <p:cNvSpPr>
            <a:spLocks noGrp="1"/>
          </p:cNvSpPr>
          <p:nvPr>
            <p:ph sz="quarter" idx="1"/>
          </p:nvPr>
        </p:nvSpPr>
        <p:spPr/>
        <p:txBody>
          <a:bodyPr/>
          <a:lstStyle/>
          <a:p>
            <a:r>
              <a:rPr lang="en-IN" b="1" dirty="0"/>
              <a:t>Soil moisture sensors</a:t>
            </a:r>
            <a:r>
              <a:rPr lang="en-IN" dirty="0"/>
              <a:t> measure the volumetric </a:t>
            </a:r>
            <a:r>
              <a:rPr lang="en-IN" dirty="0">
                <a:hlinkClick r:id="rId2" tooltip="Water content"/>
              </a:rPr>
              <a:t>water content</a:t>
            </a:r>
            <a:r>
              <a:rPr lang="en-IN" dirty="0"/>
              <a:t> in </a:t>
            </a:r>
            <a:r>
              <a:rPr lang="en-IN" dirty="0">
                <a:hlinkClick r:id="rId3" tooltip="Soil"/>
              </a:rPr>
              <a:t>soil</a:t>
            </a:r>
            <a:r>
              <a:rPr lang="en-IN" dirty="0" smtClean="0"/>
              <a:t>.</a:t>
            </a:r>
          </a:p>
          <a:p>
            <a:r>
              <a:rPr lang="en-IN" dirty="0"/>
              <a:t>Measuring soil moisture is important for </a:t>
            </a:r>
            <a:r>
              <a:rPr lang="en-IN" dirty="0">
                <a:hlinkClick r:id="rId4" tooltip="Agriculture"/>
              </a:rPr>
              <a:t>agricultural</a:t>
            </a:r>
            <a:r>
              <a:rPr lang="en-IN" dirty="0"/>
              <a:t> applications to help farmers manage their </a:t>
            </a:r>
            <a:r>
              <a:rPr lang="en-IN" dirty="0">
                <a:hlinkClick r:id="rId5" tooltip="Irrigation system"/>
              </a:rPr>
              <a:t>irrigation systems</a:t>
            </a:r>
            <a:r>
              <a:rPr lang="en-IN" dirty="0"/>
              <a:t> more efficiently. Knowing the exact soil moisture conditions on their fields, not only are farmers able to generally use less water to grow a crop, they are also able to increase yields and the quality of the crop by improved management of soil moisture during critical plant growth stages.</a:t>
            </a:r>
          </a:p>
        </p:txBody>
      </p:sp>
    </p:spTree>
    <p:extLst>
      <p:ext uri="{BB962C8B-B14F-4D97-AF65-F5344CB8AC3E}">
        <p14:creationId xmlns:p14="http://schemas.microsoft.com/office/powerpoint/2010/main" val="44594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IN" dirty="0" smtClean="0"/>
              <a:t>LCD DISPLAY:</a:t>
            </a:r>
            <a:endParaRPr lang="en-IN" dirty="0"/>
          </a:p>
        </p:txBody>
      </p:sp>
      <p:sp>
        <p:nvSpPr>
          <p:cNvPr id="3" name="Content Placeholder 2"/>
          <p:cNvSpPr>
            <a:spLocks noGrp="1"/>
          </p:cNvSpPr>
          <p:nvPr>
            <p:ph sz="quarter" idx="1"/>
          </p:nvPr>
        </p:nvSpPr>
        <p:spPr/>
        <p:txBody>
          <a:bodyPr/>
          <a:lstStyle/>
          <a:p>
            <a:r>
              <a:rPr lang="en-US" dirty="0" smtClean="0"/>
              <a:t>Liquid </a:t>
            </a:r>
            <a:r>
              <a:rPr lang="en-US" dirty="0"/>
              <a:t>Crystal Display also called as LCD is very helpful in providing user interface as well as for debugging </a:t>
            </a:r>
            <a:r>
              <a:rPr lang="en-US" dirty="0" smtClean="0"/>
              <a:t>purpose</a:t>
            </a:r>
          </a:p>
          <a:p>
            <a:r>
              <a:rPr lang="en-US" dirty="0" smtClean="0"/>
              <a:t>Whereas </a:t>
            </a:r>
            <a:r>
              <a:rPr lang="en-US" dirty="0"/>
              <a:t>D0 to D7th bit is the Data lines, RS, RW and EN pins are the control pins and remaining pins are +5V, -5V and GND to provide </a:t>
            </a:r>
            <a:r>
              <a:rPr lang="en-US" dirty="0" smtClean="0"/>
              <a:t>supply.</a:t>
            </a:r>
          </a:p>
          <a:p>
            <a:endParaRPr lang="en-IN" dirty="0"/>
          </a:p>
        </p:txBody>
      </p:sp>
      <p:pic>
        <p:nvPicPr>
          <p:cNvPr id="7" name="Picture 6"/>
          <p:cNvPicPr>
            <a:picLocks noChangeAspect="1"/>
          </p:cNvPicPr>
          <p:nvPr/>
        </p:nvPicPr>
        <p:blipFill>
          <a:blip r:embed="rId2"/>
          <a:stretch>
            <a:fillRect/>
          </a:stretch>
        </p:blipFill>
        <p:spPr>
          <a:xfrm>
            <a:off x="3200400" y="4267200"/>
            <a:ext cx="2409524" cy="1095238"/>
          </a:xfrm>
          <a:prstGeom prst="rect">
            <a:avLst/>
          </a:prstGeom>
        </p:spPr>
      </p:pic>
    </p:spTree>
    <p:extLst>
      <p:ext uri="{BB962C8B-B14F-4D97-AF65-F5344CB8AC3E}">
        <p14:creationId xmlns:p14="http://schemas.microsoft.com/office/powerpoint/2010/main" val="249921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Power Supply</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2133600"/>
            <a:ext cx="6629400" cy="1371600"/>
          </a:xfrm>
        </p:spPr>
      </p:pic>
    </p:spTree>
    <p:extLst>
      <p:ext uri="{BB962C8B-B14F-4D97-AF65-F5344CB8AC3E}">
        <p14:creationId xmlns:p14="http://schemas.microsoft.com/office/powerpoint/2010/main" val="237155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IN" dirty="0" smtClean="0"/>
              <a:t>                     MAX232</a:t>
            </a:r>
            <a:endParaRPr lang="en-IN" dirty="0"/>
          </a:p>
        </p:txBody>
      </p:sp>
      <p:sp>
        <p:nvSpPr>
          <p:cNvPr id="3" name="Content Placeholder 2"/>
          <p:cNvSpPr>
            <a:spLocks noGrp="1"/>
          </p:cNvSpPr>
          <p:nvPr>
            <p:ph sz="quarter" idx="1"/>
          </p:nvPr>
        </p:nvSpPr>
        <p:spPr/>
        <p:txBody>
          <a:bodyPr/>
          <a:lstStyle/>
          <a:p>
            <a:r>
              <a:rPr lang="en-US" dirty="0"/>
              <a:t> Standard serial interfacing of microcontroller (TTL) with PC or any  </a:t>
            </a:r>
            <a:r>
              <a:rPr lang="en-US" u="sng" dirty="0">
                <a:hlinkClick r:id="rId2"/>
              </a:rPr>
              <a:t>RS232C</a:t>
            </a:r>
            <a:r>
              <a:rPr lang="en-US" dirty="0"/>
              <a:t> Standard device , requires TTL to RS232 Level converter . A </a:t>
            </a:r>
            <a:r>
              <a:rPr lang="en-US" u="sng" dirty="0">
                <a:hlinkClick r:id="rId3"/>
              </a:rPr>
              <a:t>MAX232</a:t>
            </a:r>
            <a:r>
              <a:rPr lang="en-US" dirty="0"/>
              <a:t> is used for this purpose. It provides 2-channel RS232C port and requires external 10uF capacitors. </a:t>
            </a:r>
            <a:endParaRPr lang="en-US" dirty="0" smtClean="0"/>
          </a:p>
          <a:p>
            <a:endParaRPr lang="en-IN"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0200" y="3886200"/>
            <a:ext cx="3962400" cy="2209800"/>
          </a:xfrm>
          <a:prstGeom prst="rect">
            <a:avLst/>
          </a:prstGeom>
        </p:spPr>
      </p:pic>
    </p:spTree>
    <p:extLst>
      <p:ext uri="{BB962C8B-B14F-4D97-AF65-F5344CB8AC3E}">
        <p14:creationId xmlns:p14="http://schemas.microsoft.com/office/powerpoint/2010/main" val="380409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IN" dirty="0" smtClean="0"/>
              <a:t>GSM Module:</a:t>
            </a:r>
            <a:endParaRPr lang="en-IN" dirty="0"/>
          </a:p>
        </p:txBody>
      </p:sp>
      <p:sp>
        <p:nvSpPr>
          <p:cNvPr id="3" name="Content Placeholder 2"/>
          <p:cNvSpPr>
            <a:spLocks noGrp="1"/>
          </p:cNvSpPr>
          <p:nvPr>
            <p:ph sz="quarter" idx="1"/>
          </p:nvPr>
        </p:nvSpPr>
        <p:spPr/>
        <p:txBody>
          <a:bodyPr/>
          <a:lstStyle/>
          <a:p>
            <a:r>
              <a:rPr lang="en-IN" dirty="0" smtClean="0"/>
              <a:t>Global </a:t>
            </a:r>
            <a:r>
              <a:rPr lang="en-IN" dirty="0"/>
              <a:t>S</a:t>
            </a:r>
            <a:r>
              <a:rPr lang="en-IN" dirty="0" smtClean="0"/>
              <a:t>ystem for Mobile Communication is a open digital cellular technology used to transmit mobile voice and data service at a speed of 9.6kbits together with the transmission on messages.</a:t>
            </a:r>
          </a:p>
          <a:p>
            <a:endParaRPr lang="en-IN" dirty="0"/>
          </a:p>
        </p:txBody>
      </p:sp>
    </p:spTree>
    <p:extLst>
      <p:ext uri="{BB962C8B-B14F-4D97-AF65-F5344CB8AC3E}">
        <p14:creationId xmlns:p14="http://schemas.microsoft.com/office/powerpoint/2010/main" val="371764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SOFTWARE </a:t>
            </a:r>
            <a:r>
              <a:rPr lang="en-US" sz="2800" b="1" dirty="0" smtClean="0"/>
              <a:t>COMPONENTS </a:t>
            </a:r>
            <a:r>
              <a:rPr lang="en-US" sz="2800" b="1" dirty="0"/>
              <a:t>FOR IMPLEMENTATION OF THE FUNCTION MODULE</a:t>
            </a:r>
            <a:r>
              <a:rPr lang="en-US" sz="2800" dirty="0"/>
              <a:t/>
            </a:r>
            <a:br>
              <a:rPr lang="en-US" sz="2800" dirty="0"/>
            </a:br>
            <a:endParaRPr lang="en-US" sz="2800" dirty="0"/>
          </a:p>
        </p:txBody>
      </p:sp>
      <p:sp>
        <p:nvSpPr>
          <p:cNvPr id="3" name="Content Placeholder 2"/>
          <p:cNvSpPr>
            <a:spLocks noGrp="1"/>
          </p:cNvSpPr>
          <p:nvPr>
            <p:ph sz="quarter" idx="1"/>
          </p:nvPr>
        </p:nvSpPr>
        <p:spPr/>
        <p:txBody>
          <a:bodyPr>
            <a:normAutofit/>
          </a:bodyPr>
          <a:lstStyle/>
          <a:p>
            <a:pPr>
              <a:buNone/>
            </a:pPr>
            <a:r>
              <a:rPr lang="en-US" sz="2000" b="1" dirty="0" smtClean="0">
                <a:latin typeface="Times New Roman" pitchFamily="18" charset="0"/>
                <a:cs typeface="Times New Roman" pitchFamily="18" charset="0"/>
              </a:rPr>
              <a:t>FOR </a:t>
            </a:r>
            <a:r>
              <a:rPr lang="en-US" sz="2000" b="1" dirty="0">
                <a:latin typeface="Times New Roman" pitchFamily="18" charset="0"/>
                <a:cs typeface="Times New Roman" pitchFamily="18" charset="0"/>
              </a:rPr>
              <a:t>LPC </a:t>
            </a:r>
            <a:r>
              <a:rPr lang="en-US" sz="2000" b="1" dirty="0" smtClean="0">
                <a:latin typeface="Times New Roman" pitchFamily="18" charset="0"/>
                <a:cs typeface="Times New Roman" pitchFamily="18" charset="0"/>
              </a:rPr>
              <a:t>2031 </a:t>
            </a:r>
            <a:r>
              <a:rPr lang="en-US" sz="2000" b="1" dirty="0">
                <a:latin typeface="Times New Roman" pitchFamily="18" charset="0"/>
                <a:cs typeface="Times New Roman" pitchFamily="18" charset="0"/>
              </a:rPr>
              <a:t>BASED:</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The KEIL MDK-ARM is a complete software development environment for ARM7 (LPC </a:t>
            </a:r>
            <a:r>
              <a:rPr lang="en-US" sz="2000" dirty="0" smtClean="0">
                <a:latin typeface="Times New Roman" pitchFamily="18" charset="0"/>
                <a:cs typeface="Times New Roman" pitchFamily="18" charset="0"/>
              </a:rPr>
              <a:t>2031)</a:t>
            </a:r>
            <a:r>
              <a:rPr lang="en-US" sz="2000" dirty="0">
                <a:latin typeface="Times New Roman" pitchFamily="18" charset="0"/>
                <a:cs typeface="Times New Roman" pitchFamily="18" charset="0"/>
              </a:rPr>
              <a:t> and </a:t>
            </a:r>
            <a:r>
              <a:rPr lang="en-US" sz="2000" dirty="0" smtClean="0">
                <a:latin typeface="Times New Roman" pitchFamily="18" charset="0"/>
                <a:cs typeface="Times New Roman" pitchFamily="18" charset="0"/>
              </a:rPr>
              <a:t>ARM7</a:t>
            </a:r>
            <a:r>
              <a:rPr lang="en-US" sz="2000" dirty="0">
                <a:latin typeface="Times New Roman" pitchFamily="18" charset="0"/>
                <a:cs typeface="Times New Roman" pitchFamily="18" charset="0"/>
              </a:rPr>
              <a:t> processor-based devices.</a:t>
            </a:r>
          </a:p>
          <a:p>
            <a:pPr lvl="0"/>
            <a:r>
              <a:rPr lang="en-US" sz="2000" dirty="0">
                <a:latin typeface="Times New Roman" pitchFamily="18" charset="0"/>
                <a:cs typeface="Times New Roman" pitchFamily="18" charset="0"/>
              </a:rPr>
              <a:t>Flash the device using FLASH MAGIC, a free software utility sponsored by NXP.</a:t>
            </a:r>
          </a:p>
          <a:p>
            <a:pPr>
              <a:buNone/>
            </a:pPr>
            <a:r>
              <a:rPr lang="en-US" sz="2000" dirty="0">
                <a:latin typeface="Times New Roman" pitchFamily="18" charset="0"/>
                <a:cs typeface="Times New Roman" pitchFamily="18" charset="0"/>
              </a:rPr>
              <a:t> </a:t>
            </a:r>
          </a:p>
          <a:p>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LANGUAGE:</a:t>
            </a:r>
            <a:endParaRPr lang="en-US" dirty="0"/>
          </a:p>
        </p:txBody>
      </p:sp>
      <p:sp>
        <p:nvSpPr>
          <p:cNvPr id="3" name="Content Placeholder 2"/>
          <p:cNvSpPr>
            <a:spLocks noGrp="1"/>
          </p:cNvSpPr>
          <p:nvPr>
            <p:ph sz="quarter" idx="1"/>
          </p:nvPr>
        </p:nvSpPr>
        <p:spPr/>
        <p:txBody>
          <a:bodyPr>
            <a:normAutofit/>
          </a:bodyPr>
          <a:lstStyle/>
          <a:p>
            <a:pPr>
              <a:buNone/>
            </a:pPr>
            <a:r>
              <a:rPr lang="en-US" b="1" dirty="0"/>
              <a:t> </a:t>
            </a:r>
            <a:endParaRPr lang="en-US" dirty="0" smtClean="0"/>
          </a:p>
          <a:p>
            <a:pPr lvl="0"/>
            <a:r>
              <a:rPr lang="en-US" sz="2400" dirty="0" smtClean="0">
                <a:latin typeface="Times New Roman" pitchFamily="18" charset="0"/>
                <a:cs typeface="Times New Roman" pitchFamily="18" charset="0"/>
              </a:rPr>
              <a:t>All editions provide a complete Embedded C/C++ development environment and KEIL                                    includes extensive middleware libraries.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PLATFORM:</a:t>
            </a:r>
            <a:r>
              <a:rPr lang="en-US" dirty="0" smtClean="0"/>
              <a:t/>
            </a:r>
            <a:br>
              <a:rPr lang="en-US" dirty="0" smtClean="0"/>
            </a:br>
            <a:endParaRPr lang="en-US" dirty="0"/>
          </a:p>
        </p:txBody>
      </p:sp>
      <p:sp>
        <p:nvSpPr>
          <p:cNvPr id="4" name="Content Placeholder 3"/>
          <p:cNvSpPr>
            <a:spLocks noGrp="1"/>
          </p:cNvSpPr>
          <p:nvPr>
            <p:ph sz="quarter" idx="1"/>
          </p:nvPr>
        </p:nvSpPr>
        <p:spPr/>
        <p:txBody>
          <a:bodyPr/>
          <a:lstStyle/>
          <a:p>
            <a:r>
              <a:rPr lang="en-IN" dirty="0" smtClean="0"/>
              <a:t>Windows XP</a:t>
            </a:r>
          </a:p>
          <a:p>
            <a:r>
              <a:rPr lang="en-IN" b="1" dirty="0"/>
              <a:t>Windows XP</a:t>
            </a:r>
            <a:r>
              <a:rPr lang="en-IN" dirty="0"/>
              <a:t> (stylised as </a:t>
            </a:r>
            <a:r>
              <a:rPr lang="en-IN" b="1" dirty="0" err="1"/>
              <a:t>Windows</a:t>
            </a:r>
            <a:r>
              <a:rPr lang="en-IN" b="1" baseline="30000" dirty="0" err="1"/>
              <a:t>xp</a:t>
            </a:r>
            <a:r>
              <a:rPr lang="en-IN" dirty="0"/>
              <a:t>; codenamed </a:t>
            </a:r>
            <a:r>
              <a:rPr lang="en-IN" b="1" dirty="0"/>
              <a:t>Whistler</a:t>
            </a:r>
            <a:r>
              <a:rPr lang="en-IN" dirty="0" smtClean="0"/>
              <a:t>)</a:t>
            </a:r>
            <a:r>
              <a:rPr lang="en-IN" dirty="0"/>
              <a:t> is a </a:t>
            </a:r>
            <a:r>
              <a:rPr lang="en-IN" dirty="0">
                <a:hlinkClick r:id="rId2" tooltip="Personal computer"/>
              </a:rPr>
              <a:t>personal computer</a:t>
            </a:r>
            <a:r>
              <a:rPr lang="en-IN" dirty="0"/>
              <a:t> </a:t>
            </a:r>
            <a:r>
              <a:rPr lang="en-IN" dirty="0">
                <a:hlinkClick r:id="rId3" tooltip="Operating system"/>
              </a:rPr>
              <a:t>operating system</a:t>
            </a:r>
            <a:r>
              <a:rPr lang="en-IN" dirty="0"/>
              <a:t> that was produced by </a:t>
            </a:r>
            <a:r>
              <a:rPr lang="en-IN" dirty="0">
                <a:hlinkClick r:id="rId4" tooltip="Microsoft"/>
              </a:rPr>
              <a:t>Microsoft</a:t>
            </a:r>
            <a:r>
              <a:rPr lang="en-IN" dirty="0"/>
              <a:t> as part of the </a:t>
            </a:r>
            <a:r>
              <a:rPr lang="en-IN" dirty="0">
                <a:hlinkClick r:id="rId5" tooltip="Windows NT"/>
              </a:rPr>
              <a:t>Windows NT</a:t>
            </a:r>
            <a:r>
              <a:rPr lang="en-IN" dirty="0"/>
              <a:t> family of </a:t>
            </a:r>
            <a:r>
              <a:rPr lang="en-IN" dirty="0" smtClean="0"/>
              <a:t>operating </a:t>
            </a:r>
            <a:r>
              <a:rPr lang="en-IN" dirty="0"/>
              <a:t>systems. </a:t>
            </a:r>
            <a:endParaRPr lang="en-IN" dirty="0" smtClean="0"/>
          </a:p>
          <a:p>
            <a:r>
              <a:rPr lang="en-IN" dirty="0"/>
              <a:t>Windows XP was originally bundled with </a:t>
            </a:r>
            <a:r>
              <a:rPr lang="en-IN" dirty="0">
                <a:hlinkClick r:id="rId6" tooltip="Internet Explorer 6"/>
              </a:rPr>
              <a:t>Internet Explorer 6</a:t>
            </a:r>
            <a:r>
              <a:rPr lang="en-IN" dirty="0"/>
              <a:t>, </a:t>
            </a:r>
            <a:r>
              <a:rPr lang="en-IN" dirty="0">
                <a:hlinkClick r:id="rId7" tooltip="Outlook Express"/>
              </a:rPr>
              <a:t>Outlook Express</a:t>
            </a:r>
            <a:r>
              <a:rPr lang="en-IN" dirty="0"/>
              <a:t> 6, </a:t>
            </a:r>
            <a:r>
              <a:rPr lang="en-IN" dirty="0">
                <a:hlinkClick r:id="rId8" tooltip="Windows Messenger"/>
              </a:rPr>
              <a:t>Windows Messenger</a:t>
            </a:r>
            <a:r>
              <a:rPr lang="en-IN" dirty="0"/>
              <a:t>, and </a:t>
            </a:r>
            <a:r>
              <a:rPr lang="en-IN" dirty="0">
                <a:hlinkClick r:id="rId9" tooltip="MSN Explorer"/>
              </a:rPr>
              <a:t>MSN Explorer</a:t>
            </a:r>
            <a:r>
              <a:rPr lang="en-IN" dirty="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758952"/>
          </a:xfrm>
        </p:spPr>
        <p:txBody>
          <a:bodyPr>
            <a:normAutofit fontScale="90000"/>
          </a:bodyPr>
          <a:lstStyle/>
          <a:p>
            <a:pPr algn="l"/>
            <a:r>
              <a:rPr lang="en-US" b="1" dirty="0"/>
              <a:t>ABSTRACT</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objective of this project is to design a simple, easy to install, microcontroller-based circuit to monitor and record the values of temperature, humidity, soil moisture and sunlight of the natural environment that are continuously modified and controlled in order optimize them to achieve maximum plant growth and yield.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latin typeface="Times New Roman" pitchFamily="18" charset="0"/>
                <a:cs typeface="Times New Roman" pitchFamily="18" charset="0"/>
              </a:rPr>
              <a:t>ADVANTAGES:</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This makes the proposed system to be an economical, portable and a low maintenance solution for greenhouse applications, </a:t>
            </a:r>
          </a:p>
          <a:p>
            <a:pPr>
              <a:buNone/>
            </a:pPr>
            <a:r>
              <a:rPr lang="en-US" dirty="0">
                <a:latin typeface="Times New Roman" pitchFamily="18" charset="0"/>
                <a:cs typeface="Times New Roman" pitchFamily="18" charset="0"/>
              </a:rPr>
              <a:t>2. especially in rural areas and for small scale agriculturists.</a:t>
            </a:r>
          </a:p>
          <a:p>
            <a:pPr>
              <a:buNone/>
            </a:pPr>
            <a:r>
              <a:rPr lang="en-US" dirty="0">
                <a:latin typeface="Times New Roman" pitchFamily="18" charset="0"/>
                <a:cs typeface="Times New Roman" pitchFamily="18" charset="0"/>
              </a:rPr>
              <a:t>3. As it is automatic the  manual maintenance  is not required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95600"/>
            <a:ext cx="7772400" cy="1143000"/>
          </a:xfrm>
        </p:spPr>
        <p:txBody>
          <a:bodyPr/>
          <a:lstStyle/>
          <a:p>
            <a:r>
              <a:rPr lang="en-IN" dirty="0" smtClean="0"/>
              <a:t>                  THANK YOU</a:t>
            </a:r>
            <a:endParaRPr lang="en-IN" dirty="0"/>
          </a:p>
        </p:txBody>
      </p:sp>
    </p:spTree>
    <p:extLst>
      <p:ext uri="{BB962C8B-B14F-4D97-AF65-F5344CB8AC3E}">
        <p14:creationId xmlns:p14="http://schemas.microsoft.com/office/powerpoint/2010/main" val="192142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IN" dirty="0" smtClean="0"/>
              <a:t>BASE FOR THE PROJECT</a:t>
            </a:r>
            <a:endParaRPr lang="en-IN" dirty="0"/>
          </a:p>
        </p:txBody>
      </p:sp>
      <p:sp>
        <p:nvSpPr>
          <p:cNvPr id="3" name="Content Placeholder 2"/>
          <p:cNvSpPr>
            <a:spLocks noGrp="1"/>
          </p:cNvSpPr>
          <p:nvPr>
            <p:ph sz="quarter" idx="1"/>
          </p:nvPr>
        </p:nvSpPr>
        <p:spPr/>
        <p:txBody>
          <a:bodyPr/>
          <a:lstStyle/>
          <a:p>
            <a:r>
              <a:rPr lang="en-IN" dirty="0" smtClean="0"/>
              <a:t>We have used a LPC2103 IC which can perform millions of operations in a millisecond. It is quick, consumes less power and cost efficient.</a:t>
            </a:r>
          </a:p>
          <a:p>
            <a:r>
              <a:rPr lang="en-IN" dirty="0" smtClean="0"/>
              <a:t>We have used GSM module instead of ZigBee technology because it has the limitations of short </a:t>
            </a:r>
            <a:r>
              <a:rPr lang="en-IN" dirty="0"/>
              <a:t>range, low complexity, and low data speed. </a:t>
            </a:r>
            <a:endParaRPr lang="en-IN" dirty="0" smtClean="0"/>
          </a:p>
          <a:p>
            <a:endParaRPr lang="en-IN" dirty="0"/>
          </a:p>
        </p:txBody>
      </p:sp>
    </p:spTree>
    <p:extLst>
      <p:ext uri="{BB962C8B-B14F-4D97-AF65-F5344CB8AC3E}">
        <p14:creationId xmlns:p14="http://schemas.microsoft.com/office/powerpoint/2010/main" val="201684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BLOCK DIAGRAM:</a:t>
            </a:r>
            <a:endParaRPr lang="en-US" sz="4000" b="1" dirty="0"/>
          </a:p>
        </p:txBody>
      </p:sp>
      <p:pic>
        <p:nvPicPr>
          <p:cNvPr id="4" name="Content Placeholder 3"/>
          <p:cNvPicPr>
            <a:picLocks noGrp="1" noChangeAspect="1"/>
          </p:cNvPicPr>
          <p:nvPr>
            <p:ph sz="quarter" idx="1"/>
          </p:nvPr>
        </p:nvPicPr>
        <p:blipFill>
          <a:blip r:embed="rId2"/>
          <a:stretch>
            <a:fillRect/>
          </a:stretch>
        </p:blipFill>
        <p:spPr>
          <a:xfrm>
            <a:off x="1447800" y="2438400"/>
            <a:ext cx="5895238" cy="3761905"/>
          </a:xfrm>
          <a:prstGeom prst="rect">
            <a:avLst/>
          </a:prstGeom>
        </p:spPr>
      </p:pic>
      <p:grpSp>
        <p:nvGrpSpPr>
          <p:cNvPr id="6" name="Group 4"/>
          <p:cNvGrpSpPr>
            <a:grpSpLocks/>
          </p:cNvGrpSpPr>
          <p:nvPr/>
        </p:nvGrpSpPr>
        <p:grpSpPr bwMode="auto">
          <a:xfrm>
            <a:off x="3895725" y="1822450"/>
            <a:ext cx="1362075" cy="734277"/>
            <a:chOff x="4875" y="2437"/>
            <a:chExt cx="2085" cy="1365"/>
          </a:xfrm>
        </p:grpSpPr>
        <p:sp>
          <p:nvSpPr>
            <p:cNvPr id="7" name="Rectangle 6"/>
            <p:cNvSpPr>
              <a:spLocks noChangeArrowheads="1"/>
            </p:cNvSpPr>
            <p:nvPr/>
          </p:nvSpPr>
          <p:spPr bwMode="auto">
            <a:xfrm>
              <a:off x="4875" y="2437"/>
              <a:ext cx="208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GSM</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5"/>
            <p:cNvSpPr>
              <a:spLocks noChangeShapeType="1"/>
            </p:cNvSpPr>
            <p:nvPr/>
          </p:nvSpPr>
          <p:spPr bwMode="auto">
            <a:xfrm flipV="1">
              <a:off x="5955" y="3142"/>
              <a:ext cx="0" cy="6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2"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HARDWARE </a:t>
            </a:r>
            <a:r>
              <a:rPr lang="en-US" sz="2800" b="1" dirty="0" smtClean="0"/>
              <a:t>COMPONENTS </a:t>
            </a:r>
            <a:r>
              <a:rPr lang="en-US" sz="2800" b="1" dirty="0"/>
              <a:t>FOR IMPLEMENTATION OF THE FUNCTION MODULE</a:t>
            </a:r>
            <a:r>
              <a:rPr lang="en-US" sz="2800" dirty="0"/>
              <a:t/>
            </a:r>
            <a:br>
              <a:rPr lang="en-US" sz="2800" dirty="0"/>
            </a:br>
            <a:endParaRPr lang="en-US" sz="2800" dirty="0"/>
          </a:p>
        </p:txBody>
      </p:sp>
      <p:sp>
        <p:nvSpPr>
          <p:cNvPr id="3" name="Content Placeholder 2"/>
          <p:cNvSpPr>
            <a:spLocks noGrp="1"/>
          </p:cNvSpPr>
          <p:nvPr>
            <p:ph sz="quarter" idx="1"/>
          </p:nvPr>
        </p:nvSpPr>
        <p:spPr/>
        <p:txBody>
          <a:bodyPr>
            <a:normAutofit/>
          </a:bodyPr>
          <a:lstStyle/>
          <a:p>
            <a:pPr lvl="0"/>
            <a:r>
              <a:rPr lang="en-US" sz="2400" dirty="0">
                <a:latin typeface="Times New Roman" pitchFamily="18" charset="0"/>
                <a:cs typeface="Times New Roman" pitchFamily="18" charset="0"/>
              </a:rPr>
              <a:t>CONTROLLER (ARM LPC </a:t>
            </a:r>
            <a:r>
              <a:rPr lang="en-US" sz="2400" dirty="0" smtClean="0">
                <a:latin typeface="Times New Roman" pitchFamily="18" charset="0"/>
                <a:cs typeface="Times New Roman" pitchFamily="18" charset="0"/>
              </a:rPr>
              <a:t>2103).</a:t>
            </a:r>
            <a:endParaRPr lang="en-US" sz="2400" dirty="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GSM MODULES</a:t>
            </a:r>
            <a:r>
              <a:rPr lang="en-US" sz="2400" dirty="0">
                <a:latin typeface="Times New Roman" pitchFamily="18" charset="0"/>
                <a:cs typeface="Times New Roman" pitchFamily="18" charset="0"/>
              </a:rPr>
              <a:t>.</a:t>
            </a:r>
          </a:p>
          <a:p>
            <a:pPr lvl="0"/>
            <a:r>
              <a:rPr lang="en-US" sz="2400" dirty="0">
                <a:latin typeface="Times New Roman" pitchFamily="18" charset="0"/>
                <a:cs typeface="Times New Roman" pitchFamily="18" charset="0"/>
              </a:rPr>
              <a:t>SOILSENSOR.</a:t>
            </a:r>
          </a:p>
          <a:p>
            <a:pPr lvl="0"/>
            <a:r>
              <a:rPr lang="en-US" sz="2400" dirty="0">
                <a:latin typeface="Times New Roman" pitchFamily="18" charset="0"/>
                <a:cs typeface="Times New Roman" pitchFamily="18" charset="0"/>
              </a:rPr>
              <a:t>TEMPERATURE SENSOR.</a:t>
            </a:r>
          </a:p>
          <a:p>
            <a:pPr lvl="0"/>
            <a:r>
              <a:rPr lang="en-US" sz="2400" dirty="0">
                <a:latin typeface="Times New Roman" pitchFamily="18" charset="0"/>
                <a:cs typeface="Times New Roman" pitchFamily="18" charset="0"/>
              </a:rPr>
              <a:t>HUMIDITY SENSOR.</a:t>
            </a:r>
          </a:p>
          <a:p>
            <a:pPr lvl="0"/>
            <a:r>
              <a:rPr lang="en-US" sz="2400" dirty="0">
                <a:latin typeface="Times New Roman" pitchFamily="18" charset="0"/>
                <a:cs typeface="Times New Roman" pitchFamily="18" charset="0"/>
              </a:rPr>
              <a:t>RELAY DRIVER CIRCUIT</a:t>
            </a:r>
          </a:p>
          <a:p>
            <a:pPr lvl="0"/>
            <a:r>
              <a:rPr lang="en-US" sz="2400" dirty="0">
                <a:latin typeface="Times New Roman" pitchFamily="18" charset="0"/>
                <a:cs typeface="Times New Roman" pitchFamily="18" charset="0"/>
              </a:rPr>
              <a:t>POWER SUPPLY UNIT</a:t>
            </a:r>
          </a:p>
          <a:p>
            <a:pPr lvl="0"/>
            <a:r>
              <a:rPr lang="en-US" sz="2400" dirty="0">
                <a:latin typeface="Times New Roman" pitchFamily="18" charset="0"/>
                <a:cs typeface="Times New Roman" pitchFamily="18" charset="0"/>
              </a:rPr>
              <a:t>MAX 232 IC.</a:t>
            </a:r>
          </a:p>
          <a:p>
            <a:pPr lvl="0"/>
            <a:r>
              <a:rPr lang="en-US" sz="2400" dirty="0">
                <a:latin typeface="Times New Roman" pitchFamily="18" charset="0"/>
                <a:cs typeface="Times New Roman" pitchFamily="18" charset="0"/>
              </a:rPr>
              <a:t>MISCELLINOIUS COMPONENTS.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ARM PROCESSOR PIN DIAGRAM:</a:t>
            </a:r>
            <a:endParaRPr lang="en-IN" dirty="0"/>
          </a:p>
        </p:txBody>
      </p:sp>
      <p:pic>
        <p:nvPicPr>
          <p:cNvPr id="4" name="Content Placeholder 3"/>
          <p:cNvPicPr>
            <a:picLocks noGrp="1" noChangeAspect="1"/>
          </p:cNvPicPr>
          <p:nvPr>
            <p:ph sz="quarter" idx="1"/>
          </p:nvPr>
        </p:nvPicPr>
        <p:blipFill>
          <a:blip r:embed="rId2"/>
          <a:stretch>
            <a:fillRect/>
          </a:stretch>
        </p:blipFill>
        <p:spPr>
          <a:xfrm>
            <a:off x="457200" y="1600200"/>
            <a:ext cx="7391400" cy="4800600"/>
          </a:xfrm>
          <a:prstGeom prst="rect">
            <a:avLst/>
          </a:prstGeom>
        </p:spPr>
      </p:pic>
    </p:spTree>
    <p:extLst>
      <p:ext uri="{BB962C8B-B14F-4D97-AF65-F5344CB8AC3E}">
        <p14:creationId xmlns:p14="http://schemas.microsoft.com/office/powerpoint/2010/main" val="66034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LPC2103</a:t>
            </a:r>
            <a:endParaRPr lang="en-IN" dirty="0"/>
          </a:p>
        </p:txBody>
      </p:sp>
      <p:sp>
        <p:nvSpPr>
          <p:cNvPr id="3" name="Content Placeholder 2"/>
          <p:cNvSpPr>
            <a:spLocks noGrp="1"/>
          </p:cNvSpPr>
          <p:nvPr>
            <p:ph sz="quarter" idx="1"/>
          </p:nvPr>
        </p:nvSpPr>
        <p:spPr/>
        <p:txBody>
          <a:bodyPr/>
          <a:lstStyle/>
          <a:p>
            <a:pPr lvl="0"/>
            <a:r>
              <a:rPr lang="en-US" dirty="0"/>
              <a:t>16-bit/32-bit ARM7TDMI-S microcontroller in a tiny LQFP48 package. </a:t>
            </a:r>
            <a:endParaRPr lang="en-IN" dirty="0"/>
          </a:p>
          <a:p>
            <a:r>
              <a:rPr lang="en-IN" dirty="0" smtClean="0"/>
              <a:t>It has 2 serial ports and power consumption is only 3.3V</a:t>
            </a:r>
          </a:p>
          <a:p>
            <a:r>
              <a:rPr lang="en-IN" dirty="0" smtClean="0"/>
              <a:t>It has both </a:t>
            </a:r>
            <a:r>
              <a:rPr lang="en-IN" dirty="0" err="1" smtClean="0"/>
              <a:t>Vonnewmann</a:t>
            </a:r>
            <a:r>
              <a:rPr lang="en-IN" dirty="0" smtClean="0"/>
              <a:t> and </a:t>
            </a:r>
            <a:r>
              <a:rPr lang="en-IN" dirty="0" err="1" smtClean="0"/>
              <a:t>Harward</a:t>
            </a:r>
            <a:r>
              <a:rPr lang="en-IN" dirty="0" smtClean="0"/>
              <a:t> architecture</a:t>
            </a:r>
          </a:p>
          <a:p>
            <a:pPr lvl="0"/>
            <a:r>
              <a:rPr lang="en-US" dirty="0"/>
              <a:t>Low power Real-Time Clock (RTC) with independent power and dedicated 32 kHz clock input. </a:t>
            </a:r>
            <a:endParaRPr lang="en-IN" dirty="0"/>
          </a:p>
          <a:p>
            <a:pPr lvl="0"/>
            <a:r>
              <a:rPr lang="en-US" dirty="0"/>
              <a:t>Power saving modes include Idle mode, Power-down mode with RTC active, and Power-down mode. </a:t>
            </a:r>
            <a:endParaRPr lang="en-IN" dirty="0"/>
          </a:p>
          <a:p>
            <a:pPr marL="0" indent="0">
              <a:buNone/>
            </a:pPr>
            <a:endParaRPr lang="en-IN" dirty="0"/>
          </a:p>
        </p:txBody>
      </p:sp>
    </p:spTree>
    <p:extLst>
      <p:ext uri="{BB962C8B-B14F-4D97-AF65-F5344CB8AC3E}">
        <p14:creationId xmlns:p14="http://schemas.microsoft.com/office/powerpoint/2010/main" val="17881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LPC2103 FEATURES:</a:t>
            </a:r>
            <a:endParaRPr lang="en-IN" dirty="0"/>
          </a:p>
        </p:txBody>
      </p:sp>
      <p:sp>
        <p:nvSpPr>
          <p:cNvPr id="3" name="Content Placeholder 2"/>
          <p:cNvSpPr>
            <a:spLocks noGrp="1"/>
          </p:cNvSpPr>
          <p:nvPr>
            <p:ph sz="quarter" idx="1"/>
          </p:nvPr>
        </p:nvSpPr>
        <p:spPr/>
        <p:txBody>
          <a:bodyPr/>
          <a:lstStyle/>
          <a:p>
            <a:r>
              <a:rPr lang="en-IN" dirty="0" smtClean="0"/>
              <a:t>It has 8kb to 32kb RAM and 32kb to 50kb ROM</a:t>
            </a:r>
          </a:p>
          <a:p>
            <a:r>
              <a:rPr lang="en-IN" dirty="0" smtClean="0"/>
              <a:t>It has 16 interrupts</a:t>
            </a:r>
          </a:p>
          <a:p>
            <a:r>
              <a:rPr lang="en-IN" dirty="0" smtClean="0"/>
              <a:t>It works on RISC processing</a:t>
            </a:r>
            <a:endParaRPr lang="en-IN" dirty="0"/>
          </a:p>
        </p:txBody>
      </p:sp>
    </p:spTree>
    <p:extLst>
      <p:ext uri="{BB962C8B-B14F-4D97-AF65-F5344CB8AC3E}">
        <p14:creationId xmlns:p14="http://schemas.microsoft.com/office/powerpoint/2010/main" val="407429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TEMPERATURE SENSOR:</a:t>
            </a:r>
            <a:endParaRPr lang="en-IN" dirty="0"/>
          </a:p>
        </p:txBody>
      </p:sp>
      <p:sp>
        <p:nvSpPr>
          <p:cNvPr id="3" name="Content Placeholder 2"/>
          <p:cNvSpPr>
            <a:spLocks noGrp="1"/>
          </p:cNvSpPr>
          <p:nvPr>
            <p:ph sz="quarter" idx="1"/>
          </p:nvPr>
        </p:nvSpPr>
        <p:spPr/>
        <p:txBody>
          <a:bodyPr/>
          <a:lstStyle/>
          <a:p>
            <a:r>
              <a:rPr lang="en-US" dirty="0"/>
              <a:t>The LM35/LM34 has an output of 10 mV/°F with a typical nonlinearity of only ±0.35°F over a −50 to +300°F temperature range, and is accurate to within ±0.4°F typically at </a:t>
            </a:r>
            <a:r>
              <a:rPr lang="en-US" dirty="0" smtClean="0"/>
              <a:t>room </a:t>
            </a:r>
            <a:r>
              <a:rPr lang="en-US" dirty="0"/>
              <a:t>temperature (77°F). </a:t>
            </a:r>
            <a:endParaRPr lang="en-US" dirty="0" smtClean="0"/>
          </a:p>
          <a:p>
            <a:r>
              <a:rPr lang="en-US" dirty="0"/>
              <a:t>Low cost and high accuracy are maintained by performing trimming and calibration procedures at the wafer </a:t>
            </a:r>
            <a:r>
              <a:rPr lang="en-US" dirty="0" smtClean="0"/>
              <a:t>level.</a:t>
            </a:r>
          </a:p>
          <a:p>
            <a:r>
              <a:rPr lang="en-US" dirty="0"/>
              <a:t>With less than 70 </a:t>
            </a:r>
            <a:r>
              <a:rPr lang="en-US" dirty="0" err="1"/>
              <a:t>μA</a:t>
            </a:r>
            <a:r>
              <a:rPr lang="en-US" dirty="0"/>
              <a:t> of current drain, the LM34 sensor has very little self-heating</a:t>
            </a:r>
            <a:endParaRPr lang="en-IN" dirty="0"/>
          </a:p>
        </p:txBody>
      </p:sp>
    </p:spTree>
    <p:extLst>
      <p:ext uri="{BB962C8B-B14F-4D97-AF65-F5344CB8AC3E}">
        <p14:creationId xmlns:p14="http://schemas.microsoft.com/office/powerpoint/2010/main" val="202785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889</TotalTime>
  <Words>543</Words>
  <Application>Microsoft Office PowerPoint</Application>
  <PresentationFormat>On-screen Show (4:3)</PresentationFormat>
  <Paragraphs>69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Franklin Gothic Book</vt:lpstr>
      <vt:lpstr>Perpetua</vt:lpstr>
      <vt:lpstr>Times New Roman</vt:lpstr>
      <vt:lpstr>Wingdings 2</vt:lpstr>
      <vt:lpstr>Equity</vt:lpstr>
      <vt:lpstr>GREEN HOUSE MONITORING &amp; CONTROLLING </vt:lpstr>
      <vt:lpstr>ABSTRACT </vt:lpstr>
      <vt:lpstr>BASE FOR THE PROJECT</vt:lpstr>
      <vt:lpstr>BLOCK DIAGRAM:</vt:lpstr>
      <vt:lpstr>HARDWARE COMPONENTS FOR IMPLEMENTATION OF THE FUNCTION MODULE </vt:lpstr>
      <vt:lpstr>ARM PROCESSOR PIN DIAGRAM:</vt:lpstr>
      <vt:lpstr>FEATURES OF LPC2103</vt:lpstr>
      <vt:lpstr>LPC2103 FEATURES:</vt:lpstr>
      <vt:lpstr>TEMPERATURE SENSOR:</vt:lpstr>
      <vt:lpstr>LDR SENSOR:</vt:lpstr>
      <vt:lpstr>HUMIDITY SENSORS:</vt:lpstr>
      <vt:lpstr>Soil Sensors:</vt:lpstr>
      <vt:lpstr>LCD DISPLAY:</vt:lpstr>
      <vt:lpstr>Power Supply</vt:lpstr>
      <vt:lpstr>                     MAX232</vt:lpstr>
      <vt:lpstr>GSM Module:</vt:lpstr>
      <vt:lpstr>SOFTWARE COMPONENTS FOR IMPLEMENTATION OF THE FUNCTION MODULE </vt:lpstr>
      <vt:lpstr>LANGUAGE:</vt:lpstr>
      <vt:lpstr>PLATFORM: </vt:lpstr>
      <vt:lpstr>ADVANTAGES: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HOUSE MONITORING &amp; CONTROLLING </dc:title>
  <dc:creator>ss</dc:creator>
  <cp:lastModifiedBy>GORIGE PRAJWAL</cp:lastModifiedBy>
  <cp:revision>24</cp:revision>
  <dcterms:created xsi:type="dcterms:W3CDTF">2016-02-29T08:10:31Z</dcterms:created>
  <dcterms:modified xsi:type="dcterms:W3CDTF">2016-04-12T05:08:22Z</dcterms:modified>
</cp:coreProperties>
</file>