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81" r:id="rId4"/>
    <p:sldId id="259" r:id="rId5"/>
    <p:sldId id="260" r:id="rId6"/>
    <p:sldId id="261" r:id="rId7"/>
    <p:sldId id="262" r:id="rId8"/>
    <p:sldId id="263" r:id="rId9"/>
    <p:sldId id="264" r:id="rId10"/>
    <p:sldId id="265" r:id="rId11"/>
    <p:sldId id="286" r:id="rId12"/>
    <p:sldId id="287" r:id="rId13"/>
    <p:sldId id="288" r:id="rId14"/>
    <p:sldId id="289" r:id="rId15"/>
    <p:sldId id="266" r:id="rId16"/>
    <p:sldId id="290" r:id="rId17"/>
    <p:sldId id="291" r:id="rId18"/>
    <p:sldId id="292" r:id="rId19"/>
    <p:sldId id="293" r:id="rId20"/>
    <p:sldId id="268" r:id="rId21"/>
    <p:sldId id="285" r:id="rId22"/>
    <p:sldId id="269" r:id="rId23"/>
    <p:sldId id="270" r:id="rId24"/>
    <p:sldId id="282" r:id="rId25"/>
    <p:sldId id="283" r:id="rId26"/>
    <p:sldId id="271" r:id="rId27"/>
    <p:sldId id="272" r:id="rId28"/>
    <p:sldId id="273" r:id="rId29"/>
    <p:sldId id="276" r:id="rId30"/>
    <p:sldId id="277" r:id="rId31"/>
    <p:sldId id="278" r:id="rId32"/>
    <p:sldId id="279" r:id="rId33"/>
    <p:sldId id="28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F16ECD-E028-4372-8134-15F6579FE7DA}"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301312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F16ECD-E028-4372-8134-15F6579FE7DA}"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180166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F16ECD-E028-4372-8134-15F6579FE7DA}"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8985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F16ECD-E028-4372-8134-15F6579FE7DA}"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2348577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F16ECD-E028-4372-8134-15F6579FE7DA}"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28927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F16ECD-E028-4372-8134-15F6579FE7DA}"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975763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F16ECD-E028-4372-8134-15F6579FE7DA}"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28328583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F16ECD-E028-4372-8134-15F6579FE7DA}"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3058174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F16ECD-E028-4372-8134-15F6579FE7DA}"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285378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F16ECD-E028-4372-8134-15F6579FE7DA}"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757621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F16ECD-E028-4372-8134-15F6579FE7DA}" type="datetimeFigureOut">
              <a:rPr lang="en-IN" smtClean="0"/>
              <a:t>04-11-2022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1076511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F16ECD-E028-4372-8134-15F6579FE7DA}" type="datetimeFigureOut">
              <a:rPr lang="en-IN" smtClean="0"/>
              <a:t>04-11-2022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3954825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F16ECD-E028-4372-8134-15F6579FE7DA}" type="datetimeFigureOut">
              <a:rPr lang="en-IN" smtClean="0"/>
              <a:t>04-11-2022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276446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F16ECD-E028-4372-8134-15F6579FE7DA}" type="datetimeFigureOut">
              <a:rPr lang="en-IN" smtClean="0"/>
              <a:t>04-11-2022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573130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F16ECD-E028-4372-8134-15F6579FE7DA}" type="datetimeFigureOut">
              <a:rPr lang="en-IN" smtClean="0"/>
              <a:t>04-11-2022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3525018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E42810-9DE5-4FEC-9E9E-822726CA5A47}" type="slidenum">
              <a:rPr lang="en-IN" smtClean="0"/>
              <a:t>‹#›</a:t>
            </a:fld>
            <a:endParaRPr lang="en-IN"/>
          </a:p>
        </p:txBody>
      </p:sp>
      <p:sp>
        <p:nvSpPr>
          <p:cNvPr id="5" name="Date Placeholder 4"/>
          <p:cNvSpPr>
            <a:spLocks noGrp="1"/>
          </p:cNvSpPr>
          <p:nvPr>
            <p:ph type="dt" sz="half" idx="10"/>
          </p:nvPr>
        </p:nvSpPr>
        <p:spPr/>
        <p:txBody>
          <a:bodyPr/>
          <a:lstStyle/>
          <a:p>
            <a:fld id="{8FF16ECD-E028-4372-8134-15F6579FE7DA}" type="datetimeFigureOut">
              <a:rPr lang="en-IN" smtClean="0"/>
              <a:t>04-11-2022</a:t>
            </a:fld>
            <a:endParaRPr lang="en-IN"/>
          </a:p>
        </p:txBody>
      </p:sp>
    </p:spTree>
    <p:extLst>
      <p:ext uri="{BB962C8B-B14F-4D97-AF65-F5344CB8AC3E}">
        <p14:creationId xmlns:p14="http://schemas.microsoft.com/office/powerpoint/2010/main" val="1002260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FF16ECD-E028-4372-8134-15F6579FE7DA}" type="datetimeFigureOut">
              <a:rPr lang="en-IN" smtClean="0"/>
              <a:t>04-11-2022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E42810-9DE5-4FEC-9E9E-822726CA5A47}" type="slidenum">
              <a:rPr lang="en-IN" smtClean="0"/>
              <a:t>‹#›</a:t>
            </a:fld>
            <a:endParaRPr lang="en-IN"/>
          </a:p>
        </p:txBody>
      </p:sp>
    </p:spTree>
    <p:extLst>
      <p:ext uri="{BB962C8B-B14F-4D97-AF65-F5344CB8AC3E}">
        <p14:creationId xmlns:p14="http://schemas.microsoft.com/office/powerpoint/2010/main" val="222678152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technofaq.org/posts/2020/06/top-8-reasons-to-buy-electric-cars/"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1F2FDC-A8C4-533D-7F28-3F83F14E94C7}"/>
              </a:ext>
            </a:extLst>
          </p:cNvPr>
          <p:cNvSpPr>
            <a:spLocks noGrp="1"/>
          </p:cNvSpPr>
          <p:nvPr>
            <p:ph type="title"/>
          </p:nvPr>
        </p:nvSpPr>
        <p:spPr>
          <a:xfrm>
            <a:off x="838200" y="921358"/>
            <a:ext cx="10515600" cy="1325563"/>
          </a:xfrm>
        </p:spPr>
        <p:txBody>
          <a:bodyPr>
            <a:normAutofit/>
          </a:bodyPr>
          <a:lstStyle/>
          <a:p>
            <a:r>
              <a:rPr lang="en-IN" sz="2500" b="1" dirty="0">
                <a:effectLst/>
                <a:latin typeface="Calibri" panose="020F0502020204030204" pitchFamily="34" charset="0"/>
                <a:ea typeface="Calibri" panose="020F0502020204030204" pitchFamily="34" charset="0"/>
                <a:cs typeface="Times New Roman" panose="02020603050405020304" pitchFamily="18" charset="0"/>
              </a:rPr>
              <a:t>CAR PRICE PREDICTION PROJECT</a:t>
            </a:r>
            <a:endParaRPr lang="en-IN" sz="2500" b="1" dirty="0"/>
          </a:p>
        </p:txBody>
      </p:sp>
      <p:sp>
        <p:nvSpPr>
          <p:cNvPr id="5" name="Content Placeholder 4">
            <a:extLst>
              <a:ext uri="{FF2B5EF4-FFF2-40B4-BE49-F238E27FC236}">
                <a16:creationId xmlns:a16="http://schemas.microsoft.com/office/drawing/2014/main" id="{9C0E2997-C4F3-08C0-326F-E98DC1416E1F}"/>
              </a:ext>
            </a:extLst>
          </p:cNvPr>
          <p:cNvSpPr>
            <a:spLocks noGrp="1"/>
          </p:cNvSpPr>
          <p:nvPr>
            <p:ph idx="1"/>
          </p:nvPr>
        </p:nvSpPr>
        <p:spPr>
          <a:xfrm>
            <a:off x="6747164" y="4419599"/>
            <a:ext cx="4606636" cy="1757363"/>
          </a:xfrm>
        </p:spPr>
        <p:txBody>
          <a:bodyPr>
            <a:normAutofit/>
          </a:bodyPr>
          <a:lstStyle/>
          <a:p>
            <a:pPr marL="0" indent="0" algn="ctr">
              <a:lnSpc>
                <a:spcPct val="107000"/>
              </a:lnSpc>
              <a:spcAft>
                <a:spcPts val="800"/>
              </a:spcAft>
              <a:buNone/>
            </a:pPr>
            <a:r>
              <a:rPr lang="en-IN" sz="2400" b="1" dirty="0">
                <a:effectLst/>
                <a:latin typeface="Calibri" panose="020F0502020204030204" pitchFamily="34" charset="0"/>
                <a:ea typeface="Calibri" panose="020F0502020204030204" pitchFamily="34" charset="0"/>
                <a:cs typeface="Times New Roman" panose="02020603050405020304" pitchFamily="18" charset="0"/>
              </a:rPr>
              <a:t>Submitted by:</a:t>
            </a:r>
          </a:p>
          <a:p>
            <a:pPr marL="0" indent="0" algn="ctr">
              <a:lnSpc>
                <a:spcPct val="107000"/>
              </a:lnSpc>
              <a:spcAft>
                <a:spcPts val="800"/>
              </a:spcAft>
              <a:buNone/>
            </a:pPr>
            <a:r>
              <a:rPr lang="en-IN" sz="2400" b="1" dirty="0">
                <a:effectLst/>
                <a:latin typeface="Calibri" panose="020F0502020204030204" pitchFamily="34" charset="0"/>
                <a:ea typeface="Calibri" panose="020F0502020204030204" pitchFamily="34" charset="0"/>
                <a:cs typeface="Times New Roman" panose="02020603050405020304" pitchFamily="18" charset="0"/>
              </a:rPr>
              <a:t>CHETHANA M</a:t>
            </a:r>
          </a:p>
        </p:txBody>
      </p:sp>
      <p:pic>
        <p:nvPicPr>
          <p:cNvPr id="6" name="Picture 5">
            <a:extLst>
              <a:ext uri="{FF2B5EF4-FFF2-40B4-BE49-F238E27FC236}">
                <a16:creationId xmlns:a16="http://schemas.microsoft.com/office/drawing/2014/main" id="{A563092B-9A97-0CCA-66DE-6F33F7714568}"/>
              </a:ext>
            </a:extLst>
          </p:cNvPr>
          <p:cNvPicPr>
            <a:picLocks noChangeAspect="1"/>
          </p:cNvPicPr>
          <p:nvPr/>
        </p:nvPicPr>
        <p:blipFill>
          <a:blip r:embed="rId2"/>
          <a:stretch>
            <a:fillRect/>
          </a:stretch>
        </p:blipFill>
        <p:spPr>
          <a:xfrm>
            <a:off x="479251" y="4223471"/>
            <a:ext cx="2932430" cy="2133785"/>
          </a:xfrm>
          <a:prstGeom prst="rect">
            <a:avLst/>
          </a:prstGeom>
        </p:spPr>
      </p:pic>
      <p:sp>
        <p:nvSpPr>
          <p:cNvPr id="8" name="TextBox 7">
            <a:extLst>
              <a:ext uri="{FF2B5EF4-FFF2-40B4-BE49-F238E27FC236}">
                <a16:creationId xmlns:a16="http://schemas.microsoft.com/office/drawing/2014/main" id="{6A199027-99E4-CC6D-673B-761C0258F5A2}"/>
              </a:ext>
            </a:extLst>
          </p:cNvPr>
          <p:cNvSpPr txBox="1"/>
          <p:nvPr/>
        </p:nvSpPr>
        <p:spPr>
          <a:xfrm>
            <a:off x="838199" y="4184073"/>
            <a:ext cx="5146965" cy="830997"/>
          </a:xfrm>
          <a:prstGeom prst="rect">
            <a:avLst/>
          </a:prstGeom>
          <a:noFill/>
        </p:spPr>
        <p:txBody>
          <a:bodyPr wrap="square" rtlCol="0">
            <a:spAutoFit/>
          </a:bodyPr>
          <a:lstStyle/>
          <a:p>
            <a:r>
              <a:rPr lang="en-IN" sz="2400" b="1" dirty="0">
                <a:latin typeface="Calibri" panose="020F0502020204030204" pitchFamily="34" charset="0"/>
                <a:cs typeface="Times New Roman" panose="02020603050405020304" pitchFamily="18" charset="0"/>
              </a:rPr>
              <a:t>Submitted</a:t>
            </a:r>
            <a:r>
              <a:rPr lang="en-IN" dirty="0"/>
              <a:t> </a:t>
            </a:r>
            <a:r>
              <a:rPr lang="en-IN" sz="2400" b="1" dirty="0">
                <a:latin typeface="Calibri" panose="020F0502020204030204" pitchFamily="34" charset="0"/>
                <a:cs typeface="Times New Roman" panose="02020603050405020304" pitchFamily="18" charset="0"/>
              </a:rPr>
              <a:t>to :</a:t>
            </a:r>
          </a:p>
          <a:p>
            <a:r>
              <a:rPr lang="en-IN" sz="2400" b="1" dirty="0">
                <a:latin typeface="Calibri" panose="020F0502020204030204" pitchFamily="34" charset="0"/>
                <a:cs typeface="Times New Roman" panose="02020603050405020304" pitchFamily="18" charset="0"/>
              </a:rPr>
              <a:t>Mohd Kashif, Flip Robo Technologies</a:t>
            </a:r>
          </a:p>
        </p:txBody>
      </p:sp>
      <p:pic>
        <p:nvPicPr>
          <p:cNvPr id="3" name="Picture 2">
            <a:extLst>
              <a:ext uri="{FF2B5EF4-FFF2-40B4-BE49-F238E27FC236}">
                <a16:creationId xmlns:a16="http://schemas.microsoft.com/office/drawing/2014/main" id="{18C58F4F-7E09-BF3F-E608-0041A3EF02D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096000" y="1187306"/>
            <a:ext cx="4279178" cy="2145953"/>
          </a:xfrm>
          <a:prstGeom prst="rect">
            <a:avLst/>
          </a:prstGeom>
        </p:spPr>
      </p:pic>
    </p:spTree>
    <p:extLst>
      <p:ext uri="{BB962C8B-B14F-4D97-AF65-F5344CB8AC3E}">
        <p14:creationId xmlns:p14="http://schemas.microsoft.com/office/powerpoint/2010/main" val="410127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CE3B6-8549-5449-764A-41111799D8D6}"/>
              </a:ext>
            </a:extLst>
          </p:cNvPr>
          <p:cNvSpPr>
            <a:spLocks noGrp="1"/>
          </p:cNvSpPr>
          <p:nvPr>
            <p:ph type="title"/>
          </p:nvPr>
        </p:nvSpPr>
        <p:spPr/>
        <p:txBody>
          <a:bodyPr/>
          <a:lstStyle/>
          <a:p>
            <a:r>
              <a:rPr lang="en-IN" dirty="0"/>
              <a:t>Data Visualization</a:t>
            </a:r>
          </a:p>
        </p:txBody>
      </p:sp>
      <p:sp>
        <p:nvSpPr>
          <p:cNvPr id="3" name="Content Placeholder 2">
            <a:extLst>
              <a:ext uri="{FF2B5EF4-FFF2-40B4-BE49-F238E27FC236}">
                <a16:creationId xmlns:a16="http://schemas.microsoft.com/office/drawing/2014/main" id="{D9AB7791-C5AD-26A4-0F1D-9ED12E6BAEC1}"/>
              </a:ext>
            </a:extLst>
          </p:cNvPr>
          <p:cNvSpPr>
            <a:spLocks noGrp="1"/>
          </p:cNvSpPr>
          <p:nvPr>
            <p:ph idx="1"/>
          </p:nvPr>
        </p:nvSpPr>
        <p:spPr>
          <a:xfrm>
            <a:off x="677334" y="1537855"/>
            <a:ext cx="8596668" cy="4503507"/>
          </a:xfrm>
        </p:spPr>
        <p:txBody>
          <a:bodyPr/>
          <a:lstStyle/>
          <a:p>
            <a:r>
              <a:rPr lang="en-IN" dirty="0">
                <a:latin typeface="Times New Roman" panose="02020603050405020304" pitchFamily="18" charset="0"/>
                <a:cs typeface="Times New Roman" panose="02020603050405020304" pitchFamily="18" charset="0"/>
              </a:rPr>
              <a:t>Let us look into few example graphs to know about the characteristics of variables in the dataset.</a:t>
            </a:r>
          </a:p>
        </p:txBody>
      </p:sp>
      <p:sp>
        <p:nvSpPr>
          <p:cNvPr id="6" name="TextBox 5">
            <a:extLst>
              <a:ext uri="{FF2B5EF4-FFF2-40B4-BE49-F238E27FC236}">
                <a16:creationId xmlns:a16="http://schemas.microsoft.com/office/drawing/2014/main" id="{32A26B89-9D70-1E31-836E-64FE68C9A177}"/>
              </a:ext>
            </a:extLst>
          </p:cNvPr>
          <p:cNvSpPr txBox="1"/>
          <p:nvPr/>
        </p:nvSpPr>
        <p:spPr>
          <a:xfrm>
            <a:off x="1011383" y="5680365"/>
            <a:ext cx="8262620" cy="670440"/>
          </a:xfrm>
          <a:prstGeom prst="rect">
            <a:avLst/>
          </a:prstGeom>
          <a:noFill/>
        </p:spPr>
        <p:txBody>
          <a:bodyPr wrap="square" rtlCol="0">
            <a:spAutoFit/>
          </a:bodyPr>
          <a:lstStyle/>
          <a:p>
            <a:pPr algn="just">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From the plot above we can observe that Highest number of cars are from Maruthi and Hyundai brands.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EB6A39B1-83DE-7A38-E89C-B53218B3AC5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8982" y="2189018"/>
            <a:ext cx="8894618" cy="3206013"/>
          </a:xfrm>
          <a:prstGeom prst="rect">
            <a:avLst/>
          </a:prstGeom>
          <a:noFill/>
          <a:ln>
            <a:noFill/>
          </a:ln>
        </p:spPr>
      </p:pic>
    </p:spTree>
    <p:extLst>
      <p:ext uri="{BB962C8B-B14F-4D97-AF65-F5344CB8AC3E}">
        <p14:creationId xmlns:p14="http://schemas.microsoft.com/office/powerpoint/2010/main" val="3060424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7D1B15-717D-2112-5D22-C892892E2FA4}"/>
              </a:ext>
            </a:extLst>
          </p:cNvPr>
          <p:cNvSpPr>
            <a:spLocks noGrp="1"/>
          </p:cNvSpPr>
          <p:nvPr>
            <p:ph idx="1"/>
          </p:nvPr>
        </p:nvSpPr>
        <p:spPr>
          <a:xfrm>
            <a:off x="474085" y="3962400"/>
            <a:ext cx="5261697" cy="969818"/>
          </a:xfrm>
        </p:spPr>
        <p:txBody>
          <a:bodyPr/>
          <a:lstStyle/>
          <a:p>
            <a:pPr marL="0" indent="0">
              <a:buNone/>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Above plot shows us the distribution of Price, it is understandable that most of the cars price ranges from 3 to 7 lakhs.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40182F72-8BD1-F5DB-A8C6-4CFC1CBBDA5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4085" y="710910"/>
            <a:ext cx="4887624" cy="3154507"/>
          </a:xfrm>
          <a:prstGeom prst="rect">
            <a:avLst/>
          </a:prstGeom>
          <a:noFill/>
          <a:ln>
            <a:noFill/>
          </a:ln>
        </p:spPr>
      </p:pic>
      <p:pic>
        <p:nvPicPr>
          <p:cNvPr id="5" name="Picture 4">
            <a:extLst>
              <a:ext uri="{FF2B5EF4-FFF2-40B4-BE49-F238E27FC236}">
                <a16:creationId xmlns:a16="http://schemas.microsoft.com/office/drawing/2014/main" id="{D60019B4-3422-A4CE-C0E4-2C59F7C6A92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710910"/>
            <a:ext cx="4887624" cy="3154507"/>
          </a:xfrm>
          <a:prstGeom prst="rect">
            <a:avLst/>
          </a:prstGeom>
          <a:noFill/>
          <a:ln>
            <a:noFill/>
          </a:ln>
        </p:spPr>
      </p:pic>
      <p:sp>
        <p:nvSpPr>
          <p:cNvPr id="6" name="TextBox 5">
            <a:extLst>
              <a:ext uri="{FF2B5EF4-FFF2-40B4-BE49-F238E27FC236}">
                <a16:creationId xmlns:a16="http://schemas.microsoft.com/office/drawing/2014/main" id="{45F5FCA9-C736-78C4-061E-CFA1BBE57DEC}"/>
              </a:ext>
            </a:extLst>
          </p:cNvPr>
          <p:cNvSpPr txBox="1"/>
          <p:nvPr/>
        </p:nvSpPr>
        <p:spPr>
          <a:xfrm>
            <a:off x="6782937" y="3865417"/>
            <a:ext cx="4435523" cy="1200329"/>
          </a:xfrm>
          <a:prstGeom prst="rect">
            <a:avLst/>
          </a:prstGeom>
          <a:noFill/>
        </p:spPr>
        <p:txBody>
          <a:bodyPr wrap="square" rtlCol="0">
            <a:spAutoFit/>
          </a:bodyPr>
          <a:lstStyle/>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 can see from the above data that 4271 cars are of Manual operation and only 963 cars are Automatic</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2888848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7D1B15-717D-2112-5D22-C892892E2FA4}"/>
              </a:ext>
            </a:extLst>
          </p:cNvPr>
          <p:cNvSpPr>
            <a:spLocks noGrp="1"/>
          </p:cNvSpPr>
          <p:nvPr>
            <p:ph idx="1"/>
          </p:nvPr>
        </p:nvSpPr>
        <p:spPr>
          <a:xfrm>
            <a:off x="474085" y="3962400"/>
            <a:ext cx="5261697" cy="969818"/>
          </a:xfrm>
        </p:spPr>
        <p:txBody>
          <a:bodyPr/>
          <a:lstStyle/>
          <a:p>
            <a:pPr marL="0" indent="0">
              <a:buNone/>
            </a:pPr>
            <a:r>
              <a:rPr lang="en-IN" sz="1800" dirty="0">
                <a:solidFill>
                  <a:srgbClr val="000000"/>
                </a:solidFill>
                <a:effectLst/>
                <a:latin typeface="Times New Roman" panose="02020603050405020304" pitchFamily="18" charset="0"/>
                <a:ea typeface="Calibri" panose="020F0502020204030204" pitchFamily="34" charset="0"/>
              </a:rPr>
              <a:t>From the above plot it is clear that maximum number of cars driven Kms falls between 0 to 100000</a:t>
            </a:r>
            <a:r>
              <a:rPr lang="en-IN" dirty="0">
                <a:effectLst/>
              </a:rPr>
              <a:t>.</a:t>
            </a:r>
            <a:endParaRPr lang="en-IN" dirty="0"/>
          </a:p>
        </p:txBody>
      </p:sp>
      <p:sp>
        <p:nvSpPr>
          <p:cNvPr id="6" name="TextBox 5">
            <a:extLst>
              <a:ext uri="{FF2B5EF4-FFF2-40B4-BE49-F238E27FC236}">
                <a16:creationId xmlns:a16="http://schemas.microsoft.com/office/drawing/2014/main" id="{45F5FCA9-C736-78C4-061E-CFA1BBE57DEC}"/>
              </a:ext>
            </a:extLst>
          </p:cNvPr>
          <p:cNvSpPr txBox="1"/>
          <p:nvPr/>
        </p:nvSpPr>
        <p:spPr>
          <a:xfrm>
            <a:off x="6782937" y="3865417"/>
            <a:ext cx="4435523" cy="966803"/>
          </a:xfrm>
          <a:prstGeom prst="rect">
            <a:avLst/>
          </a:prstGeom>
          <a:noFill/>
        </p:spPr>
        <p:txBody>
          <a:bodyPr wrap="square" rtlCol="0">
            <a:spAutoFit/>
          </a:bodyPr>
          <a:lstStyle/>
          <a:p>
            <a:pPr>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Most of the cars in the dataset are manufactured in the years 2017 to 2021 as we can observe in the above plot.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D49CC7A1-DDB1-4983-5ED7-D115F8B64E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351" y="641871"/>
            <a:ext cx="4675923" cy="3223546"/>
          </a:xfrm>
          <a:prstGeom prst="rect">
            <a:avLst/>
          </a:prstGeom>
          <a:noFill/>
          <a:ln>
            <a:noFill/>
          </a:ln>
        </p:spPr>
      </p:pic>
      <p:pic>
        <p:nvPicPr>
          <p:cNvPr id="7" name="Picture 6">
            <a:extLst>
              <a:ext uri="{FF2B5EF4-FFF2-40B4-BE49-F238E27FC236}">
                <a16:creationId xmlns:a16="http://schemas.microsoft.com/office/drawing/2014/main" id="{1F43CA00-AE2D-FD7D-A096-4A67B0100F6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5728" y="641871"/>
            <a:ext cx="4826756" cy="3223546"/>
          </a:xfrm>
          <a:prstGeom prst="rect">
            <a:avLst/>
          </a:prstGeom>
          <a:noFill/>
          <a:ln>
            <a:noFill/>
          </a:ln>
        </p:spPr>
      </p:pic>
    </p:spTree>
    <p:extLst>
      <p:ext uri="{BB962C8B-B14F-4D97-AF65-F5344CB8AC3E}">
        <p14:creationId xmlns:p14="http://schemas.microsoft.com/office/powerpoint/2010/main" val="2622617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7D1B15-717D-2112-5D22-C892892E2FA4}"/>
              </a:ext>
            </a:extLst>
          </p:cNvPr>
          <p:cNvSpPr>
            <a:spLocks noGrp="1"/>
          </p:cNvSpPr>
          <p:nvPr>
            <p:ph idx="1"/>
          </p:nvPr>
        </p:nvSpPr>
        <p:spPr>
          <a:xfrm>
            <a:off x="474085" y="3962400"/>
            <a:ext cx="8997461" cy="1319284"/>
          </a:xfrm>
        </p:spPr>
        <p:txBody>
          <a:bodyPr>
            <a:normAutofit/>
          </a:bodyPr>
          <a:lstStyle/>
          <a:p>
            <a:pPr marL="0" indent="0">
              <a:buNone/>
            </a:pPr>
            <a:r>
              <a:rPr lang="en-IN" sz="1800" dirty="0">
                <a:solidFill>
                  <a:srgbClr val="000000"/>
                </a:solidFill>
                <a:effectLst/>
                <a:latin typeface="Times New Roman" panose="02020603050405020304" pitchFamily="18" charset="0"/>
                <a:ea typeface="Calibri" panose="020F0502020204030204" pitchFamily="34" charset="0"/>
              </a:rPr>
              <a:t>Data consists of 954 and 952 cars details which belongs to Gurgaon and Noida, 842 cars from New Delhi, 824 cars from Bengaluru, 483 cars from Mumbai, 465 cars from Hyderabad, 436 cars from Chennai and 278 cars from Ahmedabad</a:t>
            </a:r>
            <a:endParaRPr lang="en-IN" dirty="0"/>
          </a:p>
        </p:txBody>
      </p:sp>
      <p:pic>
        <p:nvPicPr>
          <p:cNvPr id="4" name="Picture 3">
            <a:extLst>
              <a:ext uri="{FF2B5EF4-FFF2-40B4-BE49-F238E27FC236}">
                <a16:creationId xmlns:a16="http://schemas.microsoft.com/office/drawing/2014/main" id="{DC2CFDC3-5044-4DD3-6DF2-6F8B742856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0225" y="980620"/>
            <a:ext cx="8763900" cy="2981780"/>
          </a:xfrm>
          <a:prstGeom prst="rect">
            <a:avLst/>
          </a:prstGeom>
          <a:noFill/>
          <a:ln>
            <a:noFill/>
          </a:ln>
        </p:spPr>
      </p:pic>
    </p:spTree>
    <p:extLst>
      <p:ext uri="{BB962C8B-B14F-4D97-AF65-F5344CB8AC3E}">
        <p14:creationId xmlns:p14="http://schemas.microsoft.com/office/powerpoint/2010/main" val="3801146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7D1B15-717D-2112-5D22-C892892E2FA4}"/>
              </a:ext>
            </a:extLst>
          </p:cNvPr>
          <p:cNvSpPr>
            <a:spLocks noGrp="1"/>
          </p:cNvSpPr>
          <p:nvPr>
            <p:ph idx="1"/>
          </p:nvPr>
        </p:nvSpPr>
        <p:spPr>
          <a:xfrm>
            <a:off x="474085" y="3962400"/>
            <a:ext cx="5261697" cy="969818"/>
          </a:xfrm>
        </p:spPr>
        <p:txBody>
          <a:bodyPr/>
          <a:lstStyle/>
          <a:p>
            <a:pPr marL="0" indent="0">
              <a:buNone/>
            </a:pPr>
            <a:r>
              <a:rPr lang="en-IN" sz="1800" dirty="0">
                <a:solidFill>
                  <a:srgbClr val="000000"/>
                </a:solidFill>
                <a:effectLst/>
                <a:latin typeface="Times New Roman" panose="02020603050405020304" pitchFamily="18" charset="0"/>
                <a:ea typeface="Calibri" panose="020F0502020204030204" pitchFamily="34" charset="0"/>
              </a:rPr>
              <a:t>As we can observe from the above plot and data 4402 cars are Petrol cars and 832 are Diesel cars.</a:t>
            </a:r>
            <a:endParaRPr lang="en-IN" dirty="0"/>
          </a:p>
        </p:txBody>
      </p:sp>
      <p:sp>
        <p:nvSpPr>
          <p:cNvPr id="6" name="TextBox 5">
            <a:extLst>
              <a:ext uri="{FF2B5EF4-FFF2-40B4-BE49-F238E27FC236}">
                <a16:creationId xmlns:a16="http://schemas.microsoft.com/office/drawing/2014/main" id="{45F5FCA9-C736-78C4-061E-CFA1BBE57DEC}"/>
              </a:ext>
            </a:extLst>
          </p:cNvPr>
          <p:cNvSpPr txBox="1"/>
          <p:nvPr/>
        </p:nvSpPr>
        <p:spPr>
          <a:xfrm>
            <a:off x="6782937" y="3865417"/>
            <a:ext cx="4435523" cy="966803"/>
          </a:xfrm>
          <a:prstGeom prst="rect">
            <a:avLst/>
          </a:prstGeom>
          <a:noFill/>
        </p:spPr>
        <p:txBody>
          <a:bodyPr wrap="square" rtlCol="0">
            <a:spAutoFit/>
          </a:bodyPr>
          <a:lstStyle/>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data has 3851 cars from 1st owner, 1090 cars from 2nd and only 75 cars from 3rd owner</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p:txBody>
      </p:sp>
      <p:pic>
        <p:nvPicPr>
          <p:cNvPr id="4" name="Picture 3">
            <a:extLst>
              <a:ext uri="{FF2B5EF4-FFF2-40B4-BE49-F238E27FC236}">
                <a16:creationId xmlns:a16="http://schemas.microsoft.com/office/drawing/2014/main" id="{62EAE850-7794-7C39-DCA2-38167D0C4B6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9983" y="727169"/>
            <a:ext cx="4826756" cy="3138247"/>
          </a:xfrm>
          <a:prstGeom prst="rect">
            <a:avLst/>
          </a:prstGeom>
          <a:noFill/>
          <a:ln>
            <a:noFill/>
          </a:ln>
        </p:spPr>
      </p:pic>
      <p:pic>
        <p:nvPicPr>
          <p:cNvPr id="5" name="Picture 4">
            <a:extLst>
              <a:ext uri="{FF2B5EF4-FFF2-40B4-BE49-F238E27FC236}">
                <a16:creationId xmlns:a16="http://schemas.microsoft.com/office/drawing/2014/main" id="{494DF4DE-1A97-9823-8B7F-55A79DA23EA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98383" y="727169"/>
            <a:ext cx="5203634" cy="3138246"/>
          </a:xfrm>
          <a:prstGeom prst="rect">
            <a:avLst/>
          </a:prstGeom>
          <a:noFill/>
          <a:ln>
            <a:noFill/>
          </a:ln>
        </p:spPr>
      </p:pic>
    </p:spTree>
    <p:extLst>
      <p:ext uri="{BB962C8B-B14F-4D97-AF65-F5344CB8AC3E}">
        <p14:creationId xmlns:p14="http://schemas.microsoft.com/office/powerpoint/2010/main" val="3325782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11B36D-7DE2-C3C3-8946-C2699AF68F7B}"/>
              </a:ext>
            </a:extLst>
          </p:cNvPr>
          <p:cNvSpPr txBox="1"/>
          <p:nvPr/>
        </p:nvSpPr>
        <p:spPr>
          <a:xfrm>
            <a:off x="534821" y="4080680"/>
            <a:ext cx="8336224" cy="670440"/>
          </a:xfrm>
          <a:prstGeom prst="rect">
            <a:avLst/>
          </a:prstGeom>
          <a:noFill/>
        </p:spPr>
        <p:txBody>
          <a:bodyPr wrap="square" rtlCol="0">
            <a:spAutoFit/>
          </a:bodyPr>
          <a:lstStyle/>
          <a:p>
            <a:pPr>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From the above plot we can observe that the price is high for those cars whose driven Km is less and as the driven Km increases the price decreases.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9BD0E09-11E1-E8C7-936A-866E9EC1259C}"/>
              </a:ext>
            </a:extLst>
          </p:cNvPr>
          <p:cNvSpPr txBox="1"/>
          <p:nvPr/>
        </p:nvSpPr>
        <p:spPr>
          <a:xfrm>
            <a:off x="928690" y="290945"/>
            <a:ext cx="5763055"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Bivariate analysis :</a:t>
            </a:r>
          </a:p>
        </p:txBody>
      </p:sp>
      <p:pic>
        <p:nvPicPr>
          <p:cNvPr id="2" name="Picture 1">
            <a:extLst>
              <a:ext uri="{FF2B5EF4-FFF2-40B4-BE49-F238E27FC236}">
                <a16:creationId xmlns:a16="http://schemas.microsoft.com/office/drawing/2014/main" id="{99531A3E-25DA-4110-A0B2-9FD4A2B9F81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4820" y="918641"/>
            <a:ext cx="7258051" cy="3162039"/>
          </a:xfrm>
          <a:prstGeom prst="rect">
            <a:avLst/>
          </a:prstGeom>
          <a:noFill/>
          <a:ln>
            <a:noFill/>
          </a:ln>
        </p:spPr>
      </p:pic>
    </p:spTree>
    <p:extLst>
      <p:ext uri="{BB962C8B-B14F-4D97-AF65-F5344CB8AC3E}">
        <p14:creationId xmlns:p14="http://schemas.microsoft.com/office/powerpoint/2010/main" val="1259291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11B36D-7DE2-C3C3-8946-C2699AF68F7B}"/>
              </a:ext>
            </a:extLst>
          </p:cNvPr>
          <p:cNvSpPr txBox="1"/>
          <p:nvPr/>
        </p:nvSpPr>
        <p:spPr>
          <a:xfrm>
            <a:off x="534820" y="4080680"/>
            <a:ext cx="8049621" cy="374077"/>
          </a:xfrm>
          <a:prstGeom prst="rect">
            <a:avLst/>
          </a:prstGeom>
          <a:noFill/>
        </p:spPr>
        <p:txBody>
          <a:bodyPr wrap="square" rtlCol="0">
            <a:spAutoFit/>
          </a:bodyPr>
          <a:lstStyle/>
          <a:p>
            <a:pPr>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price is reaching high for those cars in Noida and Gurgaon.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F9E9F230-927C-D8AE-48B1-53E8A218821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2218" y="919614"/>
            <a:ext cx="8377191" cy="2901729"/>
          </a:xfrm>
          <a:prstGeom prst="rect">
            <a:avLst/>
          </a:prstGeom>
          <a:noFill/>
          <a:ln>
            <a:noFill/>
          </a:ln>
        </p:spPr>
      </p:pic>
    </p:spTree>
    <p:extLst>
      <p:ext uri="{BB962C8B-B14F-4D97-AF65-F5344CB8AC3E}">
        <p14:creationId xmlns:p14="http://schemas.microsoft.com/office/powerpoint/2010/main" val="2180815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11B36D-7DE2-C3C3-8946-C2699AF68F7B}"/>
              </a:ext>
            </a:extLst>
          </p:cNvPr>
          <p:cNvSpPr txBox="1"/>
          <p:nvPr/>
        </p:nvSpPr>
        <p:spPr>
          <a:xfrm>
            <a:off x="534820" y="4080680"/>
            <a:ext cx="9482637" cy="670440"/>
          </a:xfrm>
          <a:prstGeom prst="rect">
            <a:avLst/>
          </a:prstGeom>
          <a:noFill/>
        </p:spPr>
        <p:txBody>
          <a:bodyPr wrap="square" rtlCol="0">
            <a:spAutoFit/>
          </a:bodyPr>
          <a:lstStyle/>
          <a:p>
            <a:pPr>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From the above plot we can observe that the price is increasing for the cars which are manufactured in the recent years, the older cars' price is lesser.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06218F8C-28BB-85BA-D267-ABCDD308A79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744" y="908676"/>
            <a:ext cx="9048859" cy="2923605"/>
          </a:xfrm>
          <a:prstGeom prst="rect">
            <a:avLst/>
          </a:prstGeom>
          <a:noFill/>
          <a:ln>
            <a:noFill/>
          </a:ln>
        </p:spPr>
      </p:pic>
    </p:spTree>
    <p:extLst>
      <p:ext uri="{BB962C8B-B14F-4D97-AF65-F5344CB8AC3E}">
        <p14:creationId xmlns:p14="http://schemas.microsoft.com/office/powerpoint/2010/main" val="2309370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11B36D-7DE2-C3C3-8946-C2699AF68F7B}"/>
              </a:ext>
            </a:extLst>
          </p:cNvPr>
          <p:cNvSpPr txBox="1"/>
          <p:nvPr/>
        </p:nvSpPr>
        <p:spPr>
          <a:xfrm>
            <a:off x="534820" y="4080680"/>
            <a:ext cx="4607329" cy="966803"/>
          </a:xfrm>
          <a:prstGeom prst="rect">
            <a:avLst/>
          </a:prstGeom>
          <a:noFill/>
        </p:spPr>
        <p:txBody>
          <a:bodyPr wrap="square" rtlCol="0">
            <a:spAutoFit/>
          </a:bodyPr>
          <a:lstStyle/>
          <a:p>
            <a:pPr>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can see that the min and max price is higher for the cars which have automatic operations compared to manual cars.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EC4C9139-F706-B869-7A62-D48C4C2AD18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3412" y="910420"/>
            <a:ext cx="4607328" cy="2747180"/>
          </a:xfrm>
          <a:prstGeom prst="rect">
            <a:avLst/>
          </a:prstGeom>
          <a:noFill/>
          <a:ln>
            <a:noFill/>
          </a:ln>
        </p:spPr>
      </p:pic>
      <p:pic>
        <p:nvPicPr>
          <p:cNvPr id="6" name="Picture 5">
            <a:extLst>
              <a:ext uri="{FF2B5EF4-FFF2-40B4-BE49-F238E27FC236}">
                <a16:creationId xmlns:a16="http://schemas.microsoft.com/office/drawing/2014/main" id="{D238EBD8-EBB5-A970-ED6C-07BB94F0DBE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910420"/>
            <a:ext cx="4607328" cy="2747180"/>
          </a:xfrm>
          <a:prstGeom prst="rect">
            <a:avLst/>
          </a:prstGeom>
          <a:noFill/>
          <a:ln>
            <a:noFill/>
          </a:ln>
        </p:spPr>
      </p:pic>
      <p:sp>
        <p:nvSpPr>
          <p:cNvPr id="7" name="TextBox 6">
            <a:extLst>
              <a:ext uri="{FF2B5EF4-FFF2-40B4-BE49-F238E27FC236}">
                <a16:creationId xmlns:a16="http://schemas.microsoft.com/office/drawing/2014/main" id="{198DD67C-F57C-7C75-65D7-A78D882EE7D3}"/>
              </a:ext>
            </a:extLst>
          </p:cNvPr>
          <p:cNvSpPr txBox="1"/>
          <p:nvPr/>
        </p:nvSpPr>
        <p:spPr>
          <a:xfrm>
            <a:off x="6687403" y="3916907"/>
            <a:ext cx="4969777" cy="966803"/>
          </a:xfrm>
          <a:prstGeom prst="rect">
            <a:avLst/>
          </a:prstGeom>
          <a:noFill/>
        </p:spPr>
        <p:txBody>
          <a:bodyPr wrap="square" rtlCol="0">
            <a:spAutoFit/>
          </a:bodyPr>
          <a:lstStyle/>
          <a:p>
            <a:pPr>
              <a:lnSpc>
                <a:spcPct val="107000"/>
              </a:lnSpc>
              <a:spcAft>
                <a:spcPts val="800"/>
              </a:spcAft>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can observe from the above plot that the price is higher for those cars which are sold from 1st owner than that of 2nd and owners.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9563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17DCC-A3CF-826C-57A0-533347604836}"/>
              </a:ext>
            </a:extLst>
          </p:cNvPr>
          <p:cNvSpPr>
            <a:spLocks noGrp="1"/>
          </p:cNvSpPr>
          <p:nvPr>
            <p:ph type="title"/>
          </p:nvPr>
        </p:nvSpPr>
        <p:spPr>
          <a:xfrm>
            <a:off x="677334" y="609600"/>
            <a:ext cx="8596668" cy="858982"/>
          </a:xfrm>
        </p:spPr>
        <p:txBody>
          <a:bodyPr/>
          <a:lstStyle/>
          <a:p>
            <a:r>
              <a:rPr lang="en-IN" dirty="0"/>
              <a:t>Treating missing data :</a:t>
            </a:r>
          </a:p>
        </p:txBody>
      </p:sp>
      <p:sp>
        <p:nvSpPr>
          <p:cNvPr id="6" name="TextBox 5">
            <a:extLst>
              <a:ext uri="{FF2B5EF4-FFF2-40B4-BE49-F238E27FC236}">
                <a16:creationId xmlns:a16="http://schemas.microsoft.com/office/drawing/2014/main" id="{3AACB630-D1E6-A2B8-FBC2-43DB5B641275}"/>
              </a:ext>
            </a:extLst>
          </p:cNvPr>
          <p:cNvSpPr txBox="1"/>
          <p:nvPr/>
        </p:nvSpPr>
        <p:spPr>
          <a:xfrm>
            <a:off x="1246909" y="4562979"/>
            <a:ext cx="9642764" cy="670440"/>
          </a:xfrm>
          <a:prstGeom prst="rect">
            <a:avLst/>
          </a:prstGeom>
          <a:noFill/>
        </p:spPr>
        <p:txBody>
          <a:bodyPr wrap="square" rtlCol="0">
            <a:spAutoFit/>
          </a:bodyPr>
          <a:lstStyle/>
          <a:p>
            <a:pPr>
              <a:lnSpc>
                <a:spcPct val="107000"/>
              </a:lnSpc>
              <a:spcAft>
                <a:spcPts val="800"/>
              </a:spcAf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here are some missing values in the Owner column, we can now handle these missing values by simple imputer as shown above.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Car_Price_Prediction_Project - Jupyter Notebook and 2 more pages - Person 1 - Microsoft​ Edge">
            <a:extLst>
              <a:ext uri="{FF2B5EF4-FFF2-40B4-BE49-F238E27FC236}">
                <a16:creationId xmlns:a16="http://schemas.microsoft.com/office/drawing/2014/main" id="{1F7CE5BF-47C3-E567-D52A-9FC1BCC722C4}"/>
              </a:ext>
            </a:extLst>
          </p:cNvPr>
          <p:cNvPicPr>
            <a:picLocks noChangeAspect="1"/>
          </p:cNvPicPr>
          <p:nvPr/>
        </p:nvPicPr>
        <p:blipFill rotWithShape="1">
          <a:blip r:embed="rId2">
            <a:extLst>
              <a:ext uri="{28A0092B-C50C-407E-A947-70E740481C1C}">
                <a14:useLocalDpi xmlns:a14="http://schemas.microsoft.com/office/drawing/2010/main" val="0"/>
              </a:ext>
            </a:extLst>
          </a:blip>
          <a:srcRect l="9241" t="25429" r="43354" b="24666"/>
          <a:stretch/>
        </p:blipFill>
        <p:spPr bwMode="auto">
          <a:xfrm>
            <a:off x="873812" y="1468582"/>
            <a:ext cx="6973651" cy="309439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06279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7441ED-D9C4-E603-D7AF-668302398205}"/>
              </a:ext>
            </a:extLst>
          </p:cNvPr>
          <p:cNvSpPr>
            <a:spLocks noGrp="1"/>
          </p:cNvSpPr>
          <p:nvPr>
            <p:ph type="title"/>
          </p:nvPr>
        </p:nvSpPr>
        <p:spPr>
          <a:xfrm>
            <a:off x="677334" y="124691"/>
            <a:ext cx="8596668" cy="1320800"/>
          </a:xfrm>
        </p:spPr>
        <p:txBody>
          <a:bodyPr/>
          <a:lstStyle/>
          <a:p>
            <a:pPr algn="ctr"/>
            <a:r>
              <a:rPr lang="en-IN" dirty="0"/>
              <a:t>Introduction</a:t>
            </a:r>
          </a:p>
        </p:txBody>
      </p:sp>
      <p:sp>
        <p:nvSpPr>
          <p:cNvPr id="5" name="Content Placeholder 4">
            <a:extLst>
              <a:ext uri="{FF2B5EF4-FFF2-40B4-BE49-F238E27FC236}">
                <a16:creationId xmlns:a16="http://schemas.microsoft.com/office/drawing/2014/main" id="{77DE2CCF-D7A9-40E5-B4F0-275723B93F9C}"/>
              </a:ext>
            </a:extLst>
          </p:cNvPr>
          <p:cNvSpPr>
            <a:spLocks noGrp="1"/>
          </p:cNvSpPr>
          <p:nvPr>
            <p:ph idx="1"/>
          </p:nvPr>
        </p:nvSpPr>
        <p:spPr>
          <a:xfrm>
            <a:off x="677333" y="785090"/>
            <a:ext cx="11085175" cy="6072909"/>
          </a:xfrm>
        </p:spPr>
        <p:txBody>
          <a:bodyPr>
            <a:normAutofit/>
          </a:bodyPr>
          <a:lstStyle/>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project contains two phase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Font typeface="+mj-lt"/>
              <a:buAutoNum type="arabicPeriod"/>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Data Collection Phase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Here I have scraped 5,231 used cars data. Data of used cars is scraped the from Cars24 website. Using Selenium the data is scraped from the website for different locations like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Bengaluru, Hyderabad, New Delhi, Noida, Gurgaon, Ahmedabad,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Chennai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Mumbai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number of columns for data is limited to be 10, it includes columns like Brand, model, variant, manufacturing year, driven kilometers, Automatic/Manual, fuel, number of owners, location and at last target variable Price of the car. Few Brands that are included in the data are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Maruti, Hyundai, Nissan, Tata, Renault, Honda, Toyota, Kia, Mahindra, Skoda, Ford, Volkswagen, Mg, Datsun, Jeep, Mercedes Benz, Audi, Fiat, Bmw.</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Font typeface="+mj-lt"/>
              <a:buAutoNum type="arabicPeriod"/>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Model Building Phase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After collecting the data, machine learning model is built. Before model building all the data pre-processing steps are done. Different models with different hyper parameters are built and then the best model is selected. In the model building phase following steps are included</a:t>
            </a: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Data Cleaning, Exploratory Data Analysis</a:t>
            </a: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Data Pre-processing, Model Building, Model Evaluation, Selecting the best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67778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17DCC-A3CF-826C-57A0-533347604836}"/>
              </a:ext>
            </a:extLst>
          </p:cNvPr>
          <p:cNvSpPr>
            <a:spLocks noGrp="1"/>
          </p:cNvSpPr>
          <p:nvPr>
            <p:ph type="title"/>
          </p:nvPr>
        </p:nvSpPr>
        <p:spPr>
          <a:xfrm>
            <a:off x="677334" y="609600"/>
            <a:ext cx="8596668" cy="858982"/>
          </a:xfrm>
        </p:spPr>
        <p:txBody>
          <a:bodyPr/>
          <a:lstStyle/>
          <a:p>
            <a:r>
              <a:rPr lang="en-IN" dirty="0"/>
              <a:t>Treating Object type Data in the dataset</a:t>
            </a:r>
          </a:p>
        </p:txBody>
      </p:sp>
      <p:sp>
        <p:nvSpPr>
          <p:cNvPr id="6" name="TextBox 5">
            <a:extLst>
              <a:ext uri="{FF2B5EF4-FFF2-40B4-BE49-F238E27FC236}">
                <a16:creationId xmlns:a16="http://schemas.microsoft.com/office/drawing/2014/main" id="{3AACB630-D1E6-A2B8-FBC2-43DB5B641275}"/>
              </a:ext>
            </a:extLst>
          </p:cNvPr>
          <p:cNvSpPr txBox="1"/>
          <p:nvPr/>
        </p:nvSpPr>
        <p:spPr>
          <a:xfrm>
            <a:off x="796533" y="5204752"/>
            <a:ext cx="9642764" cy="646331"/>
          </a:xfrm>
          <a:prstGeom prst="rect">
            <a:avLst/>
          </a:prstGeom>
          <a:noFill/>
        </p:spPr>
        <p:txBody>
          <a:bodyPr wrap="square" rtlCol="0">
            <a:spAutoFit/>
          </a:bodyPr>
          <a:lstStyle/>
          <a:p>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Hence all the data in dataset is encoded and we are left with integer type data in all the variables using Label encoder.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Car_Price_Prediction_Project - Jupyter Notebook and 2 more pages - Person 1 - Microsoft​ Edge">
            <a:extLst>
              <a:ext uri="{FF2B5EF4-FFF2-40B4-BE49-F238E27FC236}">
                <a16:creationId xmlns:a16="http://schemas.microsoft.com/office/drawing/2014/main" id="{B44BD1B5-626A-45DD-28C4-1530F74C2CCE}"/>
              </a:ext>
            </a:extLst>
          </p:cNvPr>
          <p:cNvPicPr>
            <a:picLocks noChangeAspect="1"/>
          </p:cNvPicPr>
          <p:nvPr/>
        </p:nvPicPr>
        <p:blipFill rotWithShape="1">
          <a:blip r:embed="rId2">
            <a:extLst>
              <a:ext uri="{28A0092B-C50C-407E-A947-70E740481C1C}">
                <a14:useLocalDpi xmlns:a14="http://schemas.microsoft.com/office/drawing/2010/main" val="0"/>
              </a:ext>
            </a:extLst>
          </a:blip>
          <a:srcRect l="7529" t="29880" r="45237" b="3052"/>
          <a:stretch/>
        </p:blipFill>
        <p:spPr bwMode="auto">
          <a:xfrm>
            <a:off x="914399" y="1468582"/>
            <a:ext cx="8147713" cy="358109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56069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DB16A-FCED-70B6-3A31-20C0EE5ABA6C}"/>
              </a:ext>
            </a:extLst>
          </p:cNvPr>
          <p:cNvSpPr>
            <a:spLocks noGrp="1"/>
          </p:cNvSpPr>
          <p:nvPr>
            <p:ph type="title"/>
          </p:nvPr>
        </p:nvSpPr>
        <p:spPr>
          <a:xfrm>
            <a:off x="677333" y="609600"/>
            <a:ext cx="9256375" cy="872836"/>
          </a:xfrm>
        </p:spPr>
        <p:txBody>
          <a:bodyPr/>
          <a:lstStyle/>
          <a:p>
            <a:r>
              <a:rPr lang="en-IN" dirty="0"/>
              <a:t>Key Observations :</a:t>
            </a:r>
          </a:p>
        </p:txBody>
      </p:sp>
      <p:sp>
        <p:nvSpPr>
          <p:cNvPr id="3" name="TextBox 2">
            <a:extLst>
              <a:ext uri="{FF2B5EF4-FFF2-40B4-BE49-F238E27FC236}">
                <a16:creationId xmlns:a16="http://schemas.microsoft.com/office/drawing/2014/main" id="{D0D70555-12B4-5558-966E-9155B0559904}"/>
              </a:ext>
            </a:extLst>
          </p:cNvPr>
          <p:cNvSpPr txBox="1"/>
          <p:nvPr/>
        </p:nvSpPr>
        <p:spPr>
          <a:xfrm>
            <a:off x="677332" y="1482436"/>
            <a:ext cx="9478049" cy="3948517"/>
          </a:xfrm>
          <a:prstGeom prst="rect">
            <a:avLst/>
          </a:prstGeom>
          <a:noFill/>
        </p:spPr>
        <p:txBody>
          <a:bodyPr wrap="square" rtlCol="0">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Mean &gt; median (50th percentile) in the columns Model, Km, Price hence the data in these columns are skewed</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can observe that there is a huge gap between 75th percentile and max in the columns Brand, Model, Variant, Km, Owner, Price and hence the data in these columns has outliers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the columns Brand, Model, Variant, Km, Man_year, Price we can observe that there is a high gap between mean and std, hence the data is highly spreaded.</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Price has a better correlation with Man_year, it have has a good correlation with Brand and Model</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Price has least correlation with Fuel</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Man_year has negative correlation with Km</a:t>
            </a:r>
            <a:endParaRPr lang="en-IN"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rPr>
              <a:t>Brand has a better correlation with Variant compared to others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5014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0D336-617A-87B8-A1B3-8256E25AB444}"/>
              </a:ext>
            </a:extLst>
          </p:cNvPr>
          <p:cNvSpPr>
            <a:spLocks noGrp="1"/>
          </p:cNvSpPr>
          <p:nvPr>
            <p:ph type="title"/>
          </p:nvPr>
        </p:nvSpPr>
        <p:spPr/>
        <p:txBody>
          <a:bodyPr/>
          <a:lstStyle/>
          <a:p>
            <a:r>
              <a:rPr lang="en-IN" dirty="0"/>
              <a:t>Removing Outliers</a:t>
            </a:r>
          </a:p>
        </p:txBody>
      </p:sp>
      <p:sp>
        <p:nvSpPr>
          <p:cNvPr id="6" name="TextBox 5">
            <a:extLst>
              <a:ext uri="{FF2B5EF4-FFF2-40B4-BE49-F238E27FC236}">
                <a16:creationId xmlns:a16="http://schemas.microsoft.com/office/drawing/2014/main" id="{8F46F8C2-E478-64F6-83B1-B8260D7FA6FD}"/>
              </a:ext>
            </a:extLst>
          </p:cNvPr>
          <p:cNvSpPr txBox="1"/>
          <p:nvPr/>
        </p:nvSpPr>
        <p:spPr>
          <a:xfrm>
            <a:off x="1039091" y="5292436"/>
            <a:ext cx="8880764" cy="1200329"/>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Hence the outliers are removed from the dataset using z-score method.</a:t>
            </a:r>
          </a:p>
          <a:p>
            <a:r>
              <a:rPr lang="en-IN" dirty="0">
                <a:latin typeface="Times New Roman" panose="02020603050405020304" pitchFamily="18" charset="0"/>
                <a:cs typeface="Times New Roman" panose="02020603050405020304" pitchFamily="18" charset="0"/>
              </a:rPr>
              <a:t>New dataset is created once after removing outliers, in the new dataset there are 5160 rows and 10 columns. The % of data lost while removing outliers is 1.4% which is less than 10% and tells that it is appropriate to remove the outliers using z-score method.</a:t>
            </a:r>
          </a:p>
        </p:txBody>
      </p:sp>
      <p:pic>
        <p:nvPicPr>
          <p:cNvPr id="5" name="Picture 4">
            <a:extLst>
              <a:ext uri="{FF2B5EF4-FFF2-40B4-BE49-F238E27FC236}">
                <a16:creationId xmlns:a16="http://schemas.microsoft.com/office/drawing/2014/main" id="{8B0F315A-A532-1A6C-51A4-AC8B7D141EC2}"/>
              </a:ext>
            </a:extLst>
          </p:cNvPr>
          <p:cNvPicPr>
            <a:picLocks noChangeAspect="1"/>
          </p:cNvPicPr>
          <p:nvPr/>
        </p:nvPicPr>
        <p:blipFill rotWithShape="1">
          <a:blip r:embed="rId2">
            <a:extLst>
              <a:ext uri="{28A0092B-C50C-407E-A947-70E740481C1C}">
                <a14:useLocalDpi xmlns:a14="http://schemas.microsoft.com/office/drawing/2010/main" val="0"/>
              </a:ext>
            </a:extLst>
          </a:blip>
          <a:srcRect l="8522" t="27168" r="38097" b="11376"/>
          <a:stretch/>
        </p:blipFill>
        <p:spPr>
          <a:xfrm>
            <a:off x="779782" y="1152477"/>
            <a:ext cx="8596667" cy="4033673"/>
          </a:xfrm>
          <a:prstGeom prst="rect">
            <a:avLst/>
          </a:prstGeom>
        </p:spPr>
      </p:pic>
    </p:spTree>
    <p:extLst>
      <p:ext uri="{BB962C8B-B14F-4D97-AF65-F5344CB8AC3E}">
        <p14:creationId xmlns:p14="http://schemas.microsoft.com/office/powerpoint/2010/main" val="1203918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DBBD3-DBDE-1EEA-DF71-9C21A3FF0FD3}"/>
              </a:ext>
            </a:extLst>
          </p:cNvPr>
          <p:cNvSpPr>
            <a:spLocks noGrp="1"/>
          </p:cNvSpPr>
          <p:nvPr>
            <p:ph type="title"/>
          </p:nvPr>
        </p:nvSpPr>
        <p:spPr/>
        <p:txBody>
          <a:bodyPr/>
          <a:lstStyle/>
          <a:p>
            <a:r>
              <a:rPr lang="en-IN" dirty="0"/>
              <a:t>Removing skewness of the data</a:t>
            </a:r>
          </a:p>
        </p:txBody>
      </p:sp>
      <p:pic>
        <p:nvPicPr>
          <p:cNvPr id="4" name="Picture 3">
            <a:extLst>
              <a:ext uri="{FF2B5EF4-FFF2-40B4-BE49-F238E27FC236}">
                <a16:creationId xmlns:a16="http://schemas.microsoft.com/office/drawing/2014/main" id="{47C7E03F-D216-9C18-B2DB-A5B12ECC3AA8}"/>
              </a:ext>
            </a:extLst>
          </p:cNvPr>
          <p:cNvPicPr>
            <a:picLocks noChangeAspect="1"/>
          </p:cNvPicPr>
          <p:nvPr/>
        </p:nvPicPr>
        <p:blipFill rotWithShape="1">
          <a:blip r:embed="rId2">
            <a:extLst>
              <a:ext uri="{28A0092B-C50C-407E-A947-70E740481C1C}">
                <a14:useLocalDpi xmlns:a14="http://schemas.microsoft.com/office/drawing/2010/main" val="0"/>
              </a:ext>
            </a:extLst>
          </a:blip>
          <a:srcRect l="13182" t="58338" r="36477" b="18021"/>
          <a:stretch/>
        </p:blipFill>
        <p:spPr>
          <a:xfrm>
            <a:off x="803563" y="1537855"/>
            <a:ext cx="6719455" cy="2410690"/>
          </a:xfrm>
          <a:prstGeom prst="rect">
            <a:avLst/>
          </a:prstGeom>
        </p:spPr>
      </p:pic>
      <p:sp>
        <p:nvSpPr>
          <p:cNvPr id="6" name="TextBox 5">
            <a:extLst>
              <a:ext uri="{FF2B5EF4-FFF2-40B4-BE49-F238E27FC236}">
                <a16:creationId xmlns:a16="http://schemas.microsoft.com/office/drawing/2014/main" id="{EC44ECF2-7926-81FA-1B74-6AC7DE56235E}"/>
              </a:ext>
            </a:extLst>
          </p:cNvPr>
          <p:cNvSpPr txBox="1"/>
          <p:nvPr/>
        </p:nvSpPr>
        <p:spPr>
          <a:xfrm>
            <a:off x="1130953" y="4197988"/>
            <a:ext cx="5117447"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Hence the skewness is removed from the data using PowerTransformer (yeo-</a:t>
            </a:r>
            <a:r>
              <a:rPr lang="en-IN" dirty="0" err="1">
                <a:latin typeface="Times New Roman" panose="02020603050405020304" pitchFamily="18" charset="0"/>
                <a:cs typeface="Times New Roman" panose="02020603050405020304" pitchFamily="18" charset="0"/>
              </a:rPr>
              <a:t>johnson</a:t>
            </a:r>
            <a:r>
              <a:rPr lang="en-IN" dirty="0">
                <a:latin typeface="Times New Roman" panose="02020603050405020304" pitchFamily="18" charset="0"/>
                <a:cs typeface="Times New Roman" panose="02020603050405020304" pitchFamily="18" charset="0"/>
              </a:rPr>
              <a:t>) method.</a:t>
            </a:r>
          </a:p>
        </p:txBody>
      </p:sp>
    </p:spTree>
    <p:extLst>
      <p:ext uri="{BB962C8B-B14F-4D97-AF65-F5344CB8AC3E}">
        <p14:creationId xmlns:p14="http://schemas.microsoft.com/office/powerpoint/2010/main" val="1016227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DBBD3-DBDE-1EEA-DF71-9C21A3FF0FD3}"/>
              </a:ext>
            </a:extLst>
          </p:cNvPr>
          <p:cNvSpPr>
            <a:spLocks noGrp="1"/>
          </p:cNvSpPr>
          <p:nvPr>
            <p:ph type="title"/>
          </p:nvPr>
        </p:nvSpPr>
        <p:spPr>
          <a:xfrm>
            <a:off x="677333" y="609600"/>
            <a:ext cx="9408775" cy="1320800"/>
          </a:xfrm>
        </p:spPr>
        <p:txBody>
          <a:bodyPr/>
          <a:lstStyle/>
          <a:p>
            <a:r>
              <a:rPr lang="en-IN" dirty="0"/>
              <a:t>Splitting x and y variables</a:t>
            </a:r>
          </a:p>
        </p:txBody>
      </p:sp>
      <p:pic>
        <p:nvPicPr>
          <p:cNvPr id="4" name="Picture 3">
            <a:extLst>
              <a:ext uri="{FF2B5EF4-FFF2-40B4-BE49-F238E27FC236}">
                <a16:creationId xmlns:a16="http://schemas.microsoft.com/office/drawing/2014/main" id="{B4AA5D70-A0AF-6EFB-C850-4CB220070F61}"/>
              </a:ext>
            </a:extLst>
          </p:cNvPr>
          <p:cNvPicPr>
            <a:picLocks noChangeAspect="1"/>
          </p:cNvPicPr>
          <p:nvPr/>
        </p:nvPicPr>
        <p:blipFill rotWithShape="1">
          <a:blip r:embed="rId2">
            <a:extLst>
              <a:ext uri="{28A0092B-C50C-407E-A947-70E740481C1C}">
                <a14:useLocalDpi xmlns:a14="http://schemas.microsoft.com/office/drawing/2010/main" val="0"/>
              </a:ext>
            </a:extLst>
          </a:blip>
          <a:srcRect l="8284" t="31858" r="42463" b="4723"/>
          <a:stretch/>
        </p:blipFill>
        <p:spPr>
          <a:xfrm>
            <a:off x="504967" y="1347716"/>
            <a:ext cx="9021170" cy="4766481"/>
          </a:xfrm>
          <a:prstGeom prst="rect">
            <a:avLst/>
          </a:prstGeom>
        </p:spPr>
      </p:pic>
    </p:spTree>
    <p:extLst>
      <p:ext uri="{BB962C8B-B14F-4D97-AF65-F5344CB8AC3E}">
        <p14:creationId xmlns:p14="http://schemas.microsoft.com/office/powerpoint/2010/main" val="1400809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DBBD3-DBDE-1EEA-DF71-9C21A3FF0FD3}"/>
              </a:ext>
            </a:extLst>
          </p:cNvPr>
          <p:cNvSpPr>
            <a:spLocks noGrp="1"/>
          </p:cNvSpPr>
          <p:nvPr>
            <p:ph type="title"/>
          </p:nvPr>
        </p:nvSpPr>
        <p:spPr>
          <a:xfrm>
            <a:off x="608061" y="193963"/>
            <a:ext cx="9408775" cy="1320800"/>
          </a:xfrm>
        </p:spPr>
        <p:txBody>
          <a:bodyPr>
            <a:normAutofit fontScale="90000"/>
          </a:bodyPr>
          <a:lstStyle/>
          <a:p>
            <a:r>
              <a:rPr lang="en-IN" dirty="0"/>
              <a:t>Checking multicollinearity in the data and dropping the variable which are creating multicollinearity</a:t>
            </a:r>
          </a:p>
        </p:txBody>
      </p:sp>
      <p:pic>
        <p:nvPicPr>
          <p:cNvPr id="4" name="Picture 3">
            <a:extLst>
              <a:ext uri="{FF2B5EF4-FFF2-40B4-BE49-F238E27FC236}">
                <a16:creationId xmlns:a16="http://schemas.microsoft.com/office/drawing/2014/main" id="{E6306E02-4701-4AC2-C8EC-9BAFC7DEC391}"/>
              </a:ext>
            </a:extLst>
          </p:cNvPr>
          <p:cNvPicPr>
            <a:picLocks noChangeAspect="1"/>
          </p:cNvPicPr>
          <p:nvPr/>
        </p:nvPicPr>
        <p:blipFill rotWithShape="1">
          <a:blip r:embed="rId2">
            <a:extLst>
              <a:ext uri="{28A0092B-C50C-407E-A947-70E740481C1C}">
                <a14:useLocalDpi xmlns:a14="http://schemas.microsoft.com/office/drawing/2010/main" val="0"/>
              </a:ext>
            </a:extLst>
          </a:blip>
          <a:srcRect l="13183" t="27168" r="26062" b="45467"/>
          <a:stretch/>
        </p:blipFill>
        <p:spPr>
          <a:xfrm>
            <a:off x="789707" y="1925783"/>
            <a:ext cx="8395857" cy="2410690"/>
          </a:xfrm>
          <a:prstGeom prst="rect">
            <a:avLst/>
          </a:prstGeom>
        </p:spPr>
      </p:pic>
      <p:sp>
        <p:nvSpPr>
          <p:cNvPr id="6" name="TextBox 5">
            <a:extLst>
              <a:ext uri="{FF2B5EF4-FFF2-40B4-BE49-F238E27FC236}">
                <a16:creationId xmlns:a16="http://schemas.microsoft.com/office/drawing/2014/main" id="{6DA2AFA5-2E54-5C76-9488-FB2C52249141}"/>
              </a:ext>
            </a:extLst>
          </p:cNvPr>
          <p:cNvSpPr txBox="1"/>
          <p:nvPr/>
        </p:nvSpPr>
        <p:spPr>
          <a:xfrm>
            <a:off x="969818" y="4696691"/>
            <a:ext cx="10252364" cy="961289"/>
          </a:xfrm>
          <a:prstGeom prst="rect">
            <a:avLst/>
          </a:prstGeom>
          <a:noFill/>
        </p:spPr>
        <p:txBody>
          <a:bodyPr wrap="square" rtlCol="0">
            <a:spAutoFit/>
          </a:bodyPr>
          <a:lstStyle/>
          <a:p>
            <a:pPr algn="just">
              <a:lnSpc>
                <a:spcPct val="107000"/>
              </a:lnSpc>
              <a:spcAft>
                <a:spcPts val="8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 we can observe from the above table Brand and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Man_year</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are creating multicollinearity in the data, from the correlation data we can observe that Brand is giving lesser contribution to Price than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Man_year</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hence we can drop off Brand at this stage.</a:t>
            </a:r>
            <a:endParaRPr lang="en-IN" dirty="0"/>
          </a:p>
        </p:txBody>
      </p:sp>
    </p:spTree>
    <p:extLst>
      <p:ext uri="{BB962C8B-B14F-4D97-AF65-F5344CB8AC3E}">
        <p14:creationId xmlns:p14="http://schemas.microsoft.com/office/powerpoint/2010/main" val="3364931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CDDCC-3D14-5416-37A9-EC38E0C1ADF5}"/>
              </a:ext>
            </a:extLst>
          </p:cNvPr>
          <p:cNvSpPr>
            <a:spLocks noGrp="1"/>
          </p:cNvSpPr>
          <p:nvPr>
            <p:ph type="title"/>
          </p:nvPr>
        </p:nvSpPr>
        <p:spPr/>
        <p:txBody>
          <a:bodyPr/>
          <a:lstStyle/>
          <a:p>
            <a:r>
              <a:rPr lang="en-IN" dirty="0"/>
              <a:t>Building multiple models using the above mentioned algorithms</a:t>
            </a:r>
          </a:p>
        </p:txBody>
      </p:sp>
      <p:sp>
        <p:nvSpPr>
          <p:cNvPr id="6" name="TextBox 5">
            <a:extLst>
              <a:ext uri="{FF2B5EF4-FFF2-40B4-BE49-F238E27FC236}">
                <a16:creationId xmlns:a16="http://schemas.microsoft.com/office/drawing/2014/main" id="{ED93B492-3762-5565-6A55-93778313BB88}"/>
              </a:ext>
            </a:extLst>
          </p:cNvPr>
          <p:cNvSpPr txBox="1"/>
          <p:nvPr/>
        </p:nvSpPr>
        <p:spPr>
          <a:xfrm>
            <a:off x="7035723" y="2438401"/>
            <a:ext cx="4476558"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Linear Regression : 46.22%</a:t>
            </a:r>
          </a:p>
          <a:p>
            <a:r>
              <a:rPr lang="en-US" dirty="0">
                <a:latin typeface="Times New Roman" panose="02020603050405020304" pitchFamily="18" charset="0"/>
                <a:cs typeface="Times New Roman" panose="02020603050405020304" pitchFamily="18" charset="0"/>
              </a:rPr>
              <a:t>Decision Tree Regressor : 100%</a:t>
            </a:r>
          </a:p>
          <a:p>
            <a:r>
              <a:rPr lang="en-US" dirty="0">
                <a:latin typeface="Times New Roman" panose="02020603050405020304" pitchFamily="18" charset="0"/>
                <a:cs typeface="Times New Roman" panose="02020603050405020304" pitchFamily="18" charset="0"/>
              </a:rPr>
              <a:t>Kneighbors Regressor : 93.1%</a:t>
            </a:r>
          </a:p>
          <a:p>
            <a:r>
              <a:rPr lang="en-IN" dirty="0">
                <a:latin typeface="Times New Roman" panose="02020603050405020304" pitchFamily="18" charset="0"/>
                <a:cs typeface="Times New Roman" panose="02020603050405020304" pitchFamily="18" charset="0"/>
              </a:rPr>
              <a:t>Lasso : 46.22%</a:t>
            </a:r>
          </a:p>
          <a:p>
            <a:r>
              <a:rPr lang="en-IN" dirty="0">
                <a:latin typeface="Times New Roman" panose="02020603050405020304" pitchFamily="18" charset="0"/>
                <a:cs typeface="Times New Roman" panose="02020603050405020304" pitchFamily="18" charset="0"/>
              </a:rPr>
              <a:t>Ridge : 46.22%</a:t>
            </a:r>
          </a:p>
          <a:p>
            <a:r>
              <a:rPr lang="en-IN" dirty="0">
                <a:latin typeface="Times New Roman" panose="02020603050405020304" pitchFamily="18" charset="0"/>
                <a:cs typeface="Times New Roman" panose="02020603050405020304" pitchFamily="18" charset="0"/>
              </a:rPr>
              <a:t>SVR : -6%</a:t>
            </a:r>
          </a:p>
        </p:txBody>
      </p:sp>
      <p:sp>
        <p:nvSpPr>
          <p:cNvPr id="7" name="TextBox 6">
            <a:extLst>
              <a:ext uri="{FF2B5EF4-FFF2-40B4-BE49-F238E27FC236}">
                <a16:creationId xmlns:a16="http://schemas.microsoft.com/office/drawing/2014/main" id="{1E3F1514-741A-358E-2B63-770ABBE58B20}"/>
              </a:ext>
            </a:extLst>
          </p:cNvPr>
          <p:cNvSpPr txBox="1"/>
          <p:nvPr/>
        </p:nvSpPr>
        <p:spPr>
          <a:xfrm>
            <a:off x="1080655" y="5583382"/>
            <a:ext cx="8908472"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From the above models we can consider that Decision tree regressor and KNeighbors regressor is giving us the best accuracy and r2 score.</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481A8C9-F8B5-31F1-9A42-D931AB085FF0}"/>
              </a:ext>
            </a:extLst>
          </p:cNvPr>
          <p:cNvPicPr>
            <a:picLocks noChangeAspect="1"/>
          </p:cNvPicPr>
          <p:nvPr/>
        </p:nvPicPr>
        <p:blipFill rotWithShape="1">
          <a:blip r:embed="rId2">
            <a:extLst>
              <a:ext uri="{28A0092B-C50C-407E-A947-70E740481C1C}">
                <a14:useLocalDpi xmlns:a14="http://schemas.microsoft.com/office/drawing/2010/main" val="0"/>
              </a:ext>
            </a:extLst>
          </a:blip>
          <a:srcRect l="8864" t="41423" r="38545" b="7045"/>
          <a:stretch/>
        </p:blipFill>
        <p:spPr>
          <a:xfrm>
            <a:off x="330027" y="1930400"/>
            <a:ext cx="6705696" cy="3382371"/>
          </a:xfrm>
          <a:prstGeom prst="rect">
            <a:avLst/>
          </a:prstGeom>
        </p:spPr>
      </p:pic>
    </p:spTree>
    <p:extLst>
      <p:ext uri="{BB962C8B-B14F-4D97-AF65-F5344CB8AC3E}">
        <p14:creationId xmlns:p14="http://schemas.microsoft.com/office/powerpoint/2010/main" val="3754452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6FDA0-4E3F-C1B2-EC4A-9E2B39D17149}"/>
              </a:ext>
            </a:extLst>
          </p:cNvPr>
          <p:cNvSpPr>
            <a:spLocks noGrp="1"/>
          </p:cNvSpPr>
          <p:nvPr>
            <p:ph type="title"/>
          </p:nvPr>
        </p:nvSpPr>
        <p:spPr>
          <a:xfrm>
            <a:off x="677334" y="609600"/>
            <a:ext cx="8596668" cy="845127"/>
          </a:xfrm>
        </p:spPr>
        <p:txBody>
          <a:bodyPr/>
          <a:lstStyle/>
          <a:p>
            <a:r>
              <a:rPr lang="en-IN" dirty="0"/>
              <a:t>Cross Validation :</a:t>
            </a:r>
          </a:p>
        </p:txBody>
      </p:sp>
      <p:sp>
        <p:nvSpPr>
          <p:cNvPr id="6" name="TextBox 5">
            <a:extLst>
              <a:ext uri="{FF2B5EF4-FFF2-40B4-BE49-F238E27FC236}">
                <a16:creationId xmlns:a16="http://schemas.microsoft.com/office/drawing/2014/main" id="{06E51311-EC66-5778-756C-752A8899DF97}"/>
              </a:ext>
            </a:extLst>
          </p:cNvPr>
          <p:cNvSpPr txBox="1"/>
          <p:nvPr/>
        </p:nvSpPr>
        <p:spPr>
          <a:xfrm>
            <a:off x="1468582" y="5209309"/>
            <a:ext cx="7523018" cy="646331"/>
          </a:xfrm>
          <a:prstGeom prst="rect">
            <a:avLst/>
          </a:prstGeom>
          <a:noFill/>
        </p:spPr>
        <p:txBody>
          <a:bodyPr wrap="square" rtlCol="0">
            <a:spAutoFit/>
          </a:bodyPr>
          <a:lstStyle/>
          <a:p>
            <a:r>
              <a:rPr lang="en-US" b="0" i="0" dirty="0">
                <a:solidFill>
                  <a:srgbClr val="000000"/>
                </a:solidFill>
                <a:effectLst/>
                <a:latin typeface="Helvetica Neue"/>
              </a:rPr>
              <a:t>With CV we can see that KNeighbors is giving best mean score of 85.9%</a:t>
            </a:r>
            <a:endParaRPr lang="en-IN" dirty="0"/>
          </a:p>
        </p:txBody>
      </p:sp>
      <p:pic>
        <p:nvPicPr>
          <p:cNvPr id="5" name="Picture 4">
            <a:extLst>
              <a:ext uri="{FF2B5EF4-FFF2-40B4-BE49-F238E27FC236}">
                <a16:creationId xmlns:a16="http://schemas.microsoft.com/office/drawing/2014/main" id="{5340723F-499B-8C24-043A-CBDE0CBE0A85}"/>
              </a:ext>
            </a:extLst>
          </p:cNvPr>
          <p:cNvPicPr>
            <a:picLocks noChangeAspect="1"/>
          </p:cNvPicPr>
          <p:nvPr/>
        </p:nvPicPr>
        <p:blipFill rotWithShape="1">
          <a:blip r:embed="rId2">
            <a:extLst>
              <a:ext uri="{28A0092B-C50C-407E-A947-70E740481C1C}">
                <a14:useLocalDpi xmlns:a14="http://schemas.microsoft.com/office/drawing/2010/main" val="0"/>
              </a:ext>
            </a:extLst>
          </a:blip>
          <a:srcRect l="9403" t="41423" r="50000" b="34041"/>
          <a:stretch/>
        </p:blipFill>
        <p:spPr>
          <a:xfrm>
            <a:off x="791569" y="1596787"/>
            <a:ext cx="7055893" cy="2702258"/>
          </a:xfrm>
          <a:prstGeom prst="rect">
            <a:avLst/>
          </a:prstGeom>
        </p:spPr>
      </p:pic>
    </p:spTree>
    <p:extLst>
      <p:ext uri="{BB962C8B-B14F-4D97-AF65-F5344CB8AC3E}">
        <p14:creationId xmlns:p14="http://schemas.microsoft.com/office/powerpoint/2010/main" val="331025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15441-D77B-327C-C2DE-2ABAA4840425}"/>
              </a:ext>
            </a:extLst>
          </p:cNvPr>
          <p:cNvSpPr>
            <a:spLocks noGrp="1"/>
          </p:cNvSpPr>
          <p:nvPr>
            <p:ph type="title"/>
          </p:nvPr>
        </p:nvSpPr>
        <p:spPr/>
        <p:txBody>
          <a:bodyPr/>
          <a:lstStyle/>
          <a:p>
            <a:r>
              <a:rPr lang="en-IN" dirty="0"/>
              <a:t>Parameter tuning for Kneighbors Regressor</a:t>
            </a:r>
          </a:p>
        </p:txBody>
      </p:sp>
      <p:sp>
        <p:nvSpPr>
          <p:cNvPr id="6" name="TextBox 5">
            <a:extLst>
              <a:ext uri="{FF2B5EF4-FFF2-40B4-BE49-F238E27FC236}">
                <a16:creationId xmlns:a16="http://schemas.microsoft.com/office/drawing/2014/main" id="{5A3B8D0F-298A-31BD-C7E8-E2447242B5A5}"/>
              </a:ext>
            </a:extLst>
          </p:cNvPr>
          <p:cNvSpPr txBox="1"/>
          <p:nvPr/>
        </p:nvSpPr>
        <p:spPr>
          <a:xfrm>
            <a:off x="457199" y="5403273"/>
            <a:ext cx="9933710" cy="923330"/>
          </a:xfrm>
          <a:prstGeom prst="rect">
            <a:avLst/>
          </a:prstGeom>
          <a:noFill/>
        </p:spPr>
        <p:txBody>
          <a:bodyPr wrap="square" rtlCol="0">
            <a:spAutoFit/>
          </a:bodyPr>
          <a:lstStyle/>
          <a:p>
            <a:r>
              <a:rPr lang="en-US" b="0" i="0" dirty="0">
                <a:solidFill>
                  <a:srgbClr val="000000"/>
                </a:solidFill>
                <a:effectLst/>
                <a:latin typeface="Helvetica Neue"/>
              </a:rPr>
              <a:t>KNeighbhors Regressor is giving the best score of 91.1% with brute as </a:t>
            </a:r>
            <a:r>
              <a:rPr lang="en-US" b="0" i="0" dirty="0" err="1">
                <a:solidFill>
                  <a:srgbClr val="000000"/>
                </a:solidFill>
                <a:effectLst/>
                <a:latin typeface="Helvetica Neue"/>
              </a:rPr>
              <a:t>algorith</a:t>
            </a:r>
            <a:r>
              <a:rPr lang="en-US" b="0" i="0" dirty="0">
                <a:solidFill>
                  <a:srgbClr val="000000"/>
                </a:solidFill>
                <a:effectLst/>
                <a:latin typeface="Helvetica Neue"/>
              </a:rPr>
              <a:t> and distance as weights, this is a better score compared to Decision tree regressor hence we can finalize this to be our best model.</a:t>
            </a:r>
            <a:endParaRPr lang="en-IN" dirty="0"/>
          </a:p>
        </p:txBody>
      </p:sp>
      <p:pic>
        <p:nvPicPr>
          <p:cNvPr id="5" name="Picture 4">
            <a:extLst>
              <a:ext uri="{FF2B5EF4-FFF2-40B4-BE49-F238E27FC236}">
                <a16:creationId xmlns:a16="http://schemas.microsoft.com/office/drawing/2014/main" id="{110F39BB-87DE-9BFC-FE72-F661EF7C8496}"/>
              </a:ext>
            </a:extLst>
          </p:cNvPr>
          <p:cNvPicPr>
            <a:picLocks noChangeAspect="1"/>
          </p:cNvPicPr>
          <p:nvPr/>
        </p:nvPicPr>
        <p:blipFill rotWithShape="1">
          <a:blip r:embed="rId2">
            <a:extLst>
              <a:ext uri="{28A0092B-C50C-407E-A947-70E740481C1C}">
                <a14:useLocalDpi xmlns:a14="http://schemas.microsoft.com/office/drawing/2010/main" val="0"/>
              </a:ext>
            </a:extLst>
          </a:blip>
          <a:srcRect l="13544" t="29571" r="22202" b="42566"/>
          <a:stretch/>
        </p:blipFill>
        <p:spPr>
          <a:xfrm>
            <a:off x="677334" y="1930399"/>
            <a:ext cx="9026224" cy="2997201"/>
          </a:xfrm>
          <a:prstGeom prst="rect">
            <a:avLst/>
          </a:prstGeom>
        </p:spPr>
      </p:pic>
    </p:spTree>
    <p:extLst>
      <p:ext uri="{BB962C8B-B14F-4D97-AF65-F5344CB8AC3E}">
        <p14:creationId xmlns:p14="http://schemas.microsoft.com/office/powerpoint/2010/main" val="156403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3CBF9-7714-E695-8730-A0F503D1C91F}"/>
              </a:ext>
            </a:extLst>
          </p:cNvPr>
          <p:cNvSpPr>
            <a:spLocks noGrp="1"/>
          </p:cNvSpPr>
          <p:nvPr>
            <p:ph type="title"/>
          </p:nvPr>
        </p:nvSpPr>
        <p:spPr/>
        <p:txBody>
          <a:bodyPr/>
          <a:lstStyle/>
          <a:p>
            <a:r>
              <a:rPr lang="en-IN" dirty="0"/>
              <a:t>Picking the Final model</a:t>
            </a:r>
          </a:p>
        </p:txBody>
      </p:sp>
      <p:sp>
        <p:nvSpPr>
          <p:cNvPr id="3" name="Content Placeholder 2">
            <a:extLst>
              <a:ext uri="{FF2B5EF4-FFF2-40B4-BE49-F238E27FC236}">
                <a16:creationId xmlns:a16="http://schemas.microsoft.com/office/drawing/2014/main" id="{6FE76FE9-6C8C-CC9F-A483-0AFF94DE37DC}"/>
              </a:ext>
            </a:extLst>
          </p:cNvPr>
          <p:cNvSpPr>
            <a:spLocks noGrp="1"/>
          </p:cNvSpPr>
          <p:nvPr>
            <p:ph idx="1"/>
          </p:nvPr>
        </p:nvSpPr>
        <p:spPr>
          <a:xfrm>
            <a:off x="677334" y="5126182"/>
            <a:ext cx="9685866" cy="915180"/>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We can finalize the Kneighbors Regressor as the final model which is giving 99.99% accuracy and 91.5 r2 score with algorithm = brute and weights = distance.</a:t>
            </a:r>
          </a:p>
        </p:txBody>
      </p:sp>
      <p:pic>
        <p:nvPicPr>
          <p:cNvPr id="6" name="Picture 5">
            <a:extLst>
              <a:ext uri="{FF2B5EF4-FFF2-40B4-BE49-F238E27FC236}">
                <a16:creationId xmlns:a16="http://schemas.microsoft.com/office/drawing/2014/main" id="{2F4BE570-A98D-C8D7-0421-AA07D1D04CC6}"/>
              </a:ext>
            </a:extLst>
          </p:cNvPr>
          <p:cNvPicPr>
            <a:picLocks noChangeAspect="1"/>
          </p:cNvPicPr>
          <p:nvPr/>
        </p:nvPicPr>
        <p:blipFill rotWithShape="1">
          <a:blip r:embed="rId2">
            <a:extLst>
              <a:ext uri="{28A0092B-C50C-407E-A947-70E740481C1C}">
                <a14:useLocalDpi xmlns:a14="http://schemas.microsoft.com/office/drawing/2010/main" val="0"/>
              </a:ext>
            </a:extLst>
          </a:blip>
          <a:srcRect l="13209" t="33729" r="32723" b="24142"/>
          <a:stretch/>
        </p:blipFill>
        <p:spPr>
          <a:xfrm>
            <a:off x="677333" y="1460310"/>
            <a:ext cx="8384779" cy="3467291"/>
          </a:xfrm>
          <a:prstGeom prst="rect">
            <a:avLst/>
          </a:prstGeom>
        </p:spPr>
      </p:pic>
    </p:spTree>
    <p:extLst>
      <p:ext uri="{BB962C8B-B14F-4D97-AF65-F5344CB8AC3E}">
        <p14:creationId xmlns:p14="http://schemas.microsoft.com/office/powerpoint/2010/main" val="1464631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7441ED-D9C4-E603-D7AF-668302398205}"/>
              </a:ext>
            </a:extLst>
          </p:cNvPr>
          <p:cNvSpPr>
            <a:spLocks noGrp="1"/>
          </p:cNvSpPr>
          <p:nvPr>
            <p:ph type="title"/>
          </p:nvPr>
        </p:nvSpPr>
        <p:spPr/>
        <p:txBody>
          <a:bodyPr/>
          <a:lstStyle/>
          <a:p>
            <a:pPr algn="ctr"/>
            <a:r>
              <a:rPr lang="en-IN" dirty="0"/>
              <a:t>Technical Goals</a:t>
            </a:r>
            <a:br>
              <a:rPr lang="en-IN" dirty="0"/>
            </a:br>
            <a:endParaRPr lang="en-IN" dirty="0"/>
          </a:p>
        </p:txBody>
      </p:sp>
      <p:sp>
        <p:nvSpPr>
          <p:cNvPr id="5" name="Content Placeholder 4">
            <a:extLst>
              <a:ext uri="{FF2B5EF4-FFF2-40B4-BE49-F238E27FC236}">
                <a16:creationId xmlns:a16="http://schemas.microsoft.com/office/drawing/2014/main" id="{77DE2CCF-D7A9-40E5-B4F0-275723B93F9C}"/>
              </a:ext>
            </a:extLst>
          </p:cNvPr>
          <p:cNvSpPr>
            <a:spLocks noGrp="1"/>
          </p:cNvSpPr>
          <p:nvPr>
            <p:ph idx="1"/>
          </p:nvPr>
        </p:nvSpPr>
        <p:spPr>
          <a:xfrm>
            <a:off x="677334" y="2036618"/>
            <a:ext cx="10600266" cy="2890983"/>
          </a:xfrm>
        </p:spPr>
        <p:txBody>
          <a:bodyPr>
            <a:norm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Which variables are important to predict the price of the used car?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How these variables are responsible to describe the price of the car?</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Our main aim today is to make a model which can be used to predict the price of the used car based on other variables. We are going to use Linear Regression, Decision Tree Regressor, K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Neighbors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Regressor, SVR, Lasso and Ridge to build the different models for this dataset and see which model gives us a good accuracy.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02985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7F992-3A27-0BA1-65DF-10EE1106404D}"/>
              </a:ext>
            </a:extLst>
          </p:cNvPr>
          <p:cNvSpPr>
            <a:spLocks noGrp="1"/>
          </p:cNvSpPr>
          <p:nvPr>
            <p:ph type="title"/>
          </p:nvPr>
        </p:nvSpPr>
        <p:spPr/>
        <p:txBody>
          <a:bodyPr/>
          <a:lstStyle/>
          <a:p>
            <a:r>
              <a:rPr lang="en-IN" dirty="0"/>
              <a:t>Saving the final model</a:t>
            </a:r>
          </a:p>
        </p:txBody>
      </p:sp>
      <p:pic>
        <p:nvPicPr>
          <p:cNvPr id="4" name="Picture 3">
            <a:extLst>
              <a:ext uri="{FF2B5EF4-FFF2-40B4-BE49-F238E27FC236}">
                <a16:creationId xmlns:a16="http://schemas.microsoft.com/office/drawing/2014/main" id="{351F781C-59A9-744B-684A-1AA8A86AFAE0}"/>
              </a:ext>
            </a:extLst>
          </p:cNvPr>
          <p:cNvPicPr>
            <a:picLocks noChangeAspect="1"/>
          </p:cNvPicPr>
          <p:nvPr/>
        </p:nvPicPr>
        <p:blipFill rotWithShape="1">
          <a:blip r:embed="rId2">
            <a:extLst>
              <a:ext uri="{28A0092B-C50C-407E-A947-70E740481C1C}">
                <a14:useLocalDpi xmlns:a14="http://schemas.microsoft.com/office/drawing/2010/main" val="0"/>
              </a:ext>
            </a:extLst>
          </a:blip>
          <a:srcRect l="12649" t="31442" r="22202" b="23644"/>
          <a:stretch/>
        </p:blipFill>
        <p:spPr>
          <a:xfrm>
            <a:off x="677333" y="1405719"/>
            <a:ext cx="9763203" cy="3684896"/>
          </a:xfrm>
          <a:prstGeom prst="rect">
            <a:avLst/>
          </a:prstGeom>
        </p:spPr>
      </p:pic>
    </p:spTree>
    <p:extLst>
      <p:ext uri="{BB962C8B-B14F-4D97-AF65-F5344CB8AC3E}">
        <p14:creationId xmlns:p14="http://schemas.microsoft.com/office/powerpoint/2010/main" val="10327437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62A21-0376-C41B-9120-0975DE20552C}"/>
              </a:ext>
            </a:extLst>
          </p:cNvPr>
          <p:cNvSpPr>
            <a:spLocks noGrp="1"/>
          </p:cNvSpPr>
          <p:nvPr>
            <p:ph type="title"/>
          </p:nvPr>
        </p:nvSpPr>
        <p:spPr/>
        <p:txBody>
          <a:bodyPr/>
          <a:lstStyle/>
          <a:p>
            <a:r>
              <a:rPr lang="en-IN" dirty="0"/>
              <a:t>Making prediction</a:t>
            </a:r>
          </a:p>
        </p:txBody>
      </p:sp>
      <p:pic>
        <p:nvPicPr>
          <p:cNvPr id="5" name="Picture 4">
            <a:extLst>
              <a:ext uri="{FF2B5EF4-FFF2-40B4-BE49-F238E27FC236}">
                <a16:creationId xmlns:a16="http://schemas.microsoft.com/office/drawing/2014/main" id="{E51B2477-FC65-9355-B287-FA3BC982BFBE}"/>
              </a:ext>
            </a:extLst>
          </p:cNvPr>
          <p:cNvPicPr>
            <a:picLocks noChangeAspect="1"/>
          </p:cNvPicPr>
          <p:nvPr/>
        </p:nvPicPr>
        <p:blipFill rotWithShape="1">
          <a:blip r:embed="rId2">
            <a:extLst>
              <a:ext uri="{28A0092B-C50C-407E-A947-70E740481C1C}">
                <a14:useLocalDpi xmlns:a14="http://schemas.microsoft.com/office/drawing/2010/main" val="0"/>
              </a:ext>
            </a:extLst>
          </a:blip>
          <a:srcRect l="12425" t="27168" r="30261" b="9713"/>
          <a:stretch/>
        </p:blipFill>
        <p:spPr>
          <a:xfrm>
            <a:off x="777921" y="1270000"/>
            <a:ext cx="8496081" cy="4142855"/>
          </a:xfrm>
          <a:prstGeom prst="rect">
            <a:avLst/>
          </a:prstGeom>
        </p:spPr>
      </p:pic>
    </p:spTree>
    <p:extLst>
      <p:ext uri="{BB962C8B-B14F-4D97-AF65-F5344CB8AC3E}">
        <p14:creationId xmlns:p14="http://schemas.microsoft.com/office/powerpoint/2010/main" val="21300910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ACFA7-2DBF-E966-5B32-C3E140A311F0}"/>
              </a:ext>
            </a:extLst>
          </p:cNvPr>
          <p:cNvSpPr>
            <a:spLocks noGrp="1"/>
          </p:cNvSpPr>
          <p:nvPr>
            <p:ph type="title"/>
          </p:nvPr>
        </p:nvSpPr>
        <p:spPr>
          <a:xfrm>
            <a:off x="677333" y="110836"/>
            <a:ext cx="8596668" cy="734291"/>
          </a:xfrm>
        </p:spPr>
        <p:txBody>
          <a:bodyPr/>
          <a:lstStyle/>
          <a:p>
            <a:r>
              <a:rPr lang="en-IN" dirty="0"/>
              <a:t>Conclusion</a:t>
            </a:r>
          </a:p>
        </p:txBody>
      </p:sp>
      <p:sp>
        <p:nvSpPr>
          <p:cNvPr id="3" name="Content Placeholder 2">
            <a:extLst>
              <a:ext uri="{FF2B5EF4-FFF2-40B4-BE49-F238E27FC236}">
                <a16:creationId xmlns:a16="http://schemas.microsoft.com/office/drawing/2014/main" id="{E977A6D9-DF59-79C6-1D97-410781A84E43}"/>
              </a:ext>
            </a:extLst>
          </p:cNvPr>
          <p:cNvSpPr>
            <a:spLocks noGrp="1"/>
          </p:cNvSpPr>
          <p:nvPr>
            <p:ph idx="1"/>
          </p:nvPr>
        </p:nvSpPr>
        <p:spPr>
          <a:xfrm>
            <a:off x="677333" y="651165"/>
            <a:ext cx="10226194" cy="5694217"/>
          </a:xfrm>
        </p:spPr>
        <p:txBody>
          <a:bodyPr>
            <a:normAutofit/>
          </a:bodyPr>
          <a:lstStyle/>
          <a:p>
            <a:pPr marL="457200" algn="just">
              <a:lnSpc>
                <a:spcPct val="107000"/>
              </a:lnSpc>
            </a:pPr>
            <a:r>
              <a:rPr lang="en-IN" sz="1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From the Exploratory Data Analysis, we could generate insight from the data. How each of the features relates to the target. Also, while training the model we could observe that KNeighbors Regressor was performing well with the accuracy 99.99%.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From the EDA we could also observe that target variable was highly dependent on Number or owners, fuel, manufactured year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Few variables like Location, Km had poor correlation with target variable.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Cleaning of the data included few techniques like removing outliers, treating skewed data, dropping the variables which were creating multicollinearity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While building the model we could observe that it is always good to build 4 to 5 models for the same train test data and compare the scores of the models then pick the best model instead of sticking onto single model.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As of now we could finalize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KNeighbors Regressor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with</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algorithm = brute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weights = distance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as the best model which is giving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99.99%</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accuracy score and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91.5</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r2 score which was best compared to other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12926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EA7039-5DB1-0B69-423A-609D019C3A29}"/>
              </a:ext>
            </a:extLst>
          </p:cNvPr>
          <p:cNvSpPr>
            <a:spLocks noGrp="1"/>
          </p:cNvSpPr>
          <p:nvPr>
            <p:ph idx="1"/>
          </p:nvPr>
        </p:nvSpPr>
        <p:spPr/>
        <p:txBody>
          <a:bodyPr>
            <a:normAutofit/>
          </a:bodyPr>
          <a:lstStyle/>
          <a:p>
            <a:pPr marL="0" indent="0">
              <a:buNone/>
            </a:pPr>
            <a:r>
              <a:rPr lang="en-IN" sz="9600" b="1" dirty="0"/>
              <a:t>THANK YOU </a:t>
            </a:r>
            <a:r>
              <a:rPr lang="en-IN" sz="9600" b="1" dirty="0">
                <a:sym typeface="Wingdings" panose="05000000000000000000" pitchFamily="2" charset="2"/>
              </a:rPr>
              <a:t></a:t>
            </a:r>
            <a:endParaRPr lang="en-IN" sz="9600" b="1" dirty="0"/>
          </a:p>
        </p:txBody>
      </p:sp>
    </p:spTree>
    <p:extLst>
      <p:ext uri="{BB962C8B-B14F-4D97-AF65-F5344CB8AC3E}">
        <p14:creationId xmlns:p14="http://schemas.microsoft.com/office/powerpoint/2010/main" val="3756854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07769-1300-56A7-A663-60D184B43508}"/>
              </a:ext>
            </a:extLst>
          </p:cNvPr>
          <p:cNvSpPr>
            <a:spLocks noGrp="1"/>
          </p:cNvSpPr>
          <p:nvPr>
            <p:ph type="title"/>
          </p:nvPr>
        </p:nvSpPr>
        <p:spPr/>
        <p:txBody>
          <a:bodyPr/>
          <a:lstStyle/>
          <a:p>
            <a:r>
              <a:rPr lang="en-IN" dirty="0"/>
              <a:t>Software required</a:t>
            </a:r>
          </a:p>
        </p:txBody>
      </p:sp>
      <p:sp>
        <p:nvSpPr>
          <p:cNvPr id="3" name="Content Placeholder 2">
            <a:extLst>
              <a:ext uri="{FF2B5EF4-FFF2-40B4-BE49-F238E27FC236}">
                <a16:creationId xmlns:a16="http://schemas.microsoft.com/office/drawing/2014/main" id="{16E3D3D3-6B93-6E4C-A66F-3DB0CFE8CF2C}"/>
              </a:ext>
            </a:extLst>
          </p:cNvPr>
          <p:cNvSpPr>
            <a:spLocks noGrp="1"/>
          </p:cNvSpPr>
          <p:nvPr>
            <p:ph idx="1"/>
          </p:nvPr>
        </p:nvSpPr>
        <p:spPr/>
        <p:txBody>
          <a:bodyPr/>
          <a:lstStyle/>
          <a:p>
            <a:r>
              <a:rPr lang="en-IN" dirty="0"/>
              <a:t>TOOLS USED</a:t>
            </a:r>
          </a:p>
          <a:p>
            <a:pPr marL="0" indent="0">
              <a:buNone/>
            </a:pPr>
            <a:r>
              <a:rPr lang="en-IN" dirty="0"/>
              <a:t>     Jupyter Notebook</a:t>
            </a:r>
          </a:p>
          <a:p>
            <a:r>
              <a:rPr lang="en-IN" dirty="0"/>
              <a:t>LIBRARY USED</a:t>
            </a:r>
          </a:p>
          <a:p>
            <a:pPr marL="0" indent="0">
              <a:buNone/>
            </a:pPr>
            <a:r>
              <a:rPr lang="en-IN" dirty="0"/>
              <a:t>     Analysing : Numpy, Pandas, Sci-kit Learn</a:t>
            </a:r>
          </a:p>
          <a:p>
            <a:pPr marL="0" indent="0">
              <a:buNone/>
            </a:pPr>
            <a:r>
              <a:rPr lang="en-IN" dirty="0"/>
              <a:t>     Visualization : Matplotlib, seaborn</a:t>
            </a:r>
          </a:p>
        </p:txBody>
      </p:sp>
      <p:pic>
        <p:nvPicPr>
          <p:cNvPr id="4" name="Picture 3">
            <a:extLst>
              <a:ext uri="{FF2B5EF4-FFF2-40B4-BE49-F238E27FC236}">
                <a16:creationId xmlns:a16="http://schemas.microsoft.com/office/drawing/2014/main" id="{5DF4A01C-0BA5-4C76-77CB-EA94621749C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54231" y="4447498"/>
            <a:ext cx="3923030" cy="2178685"/>
          </a:xfrm>
          <a:prstGeom prst="rect">
            <a:avLst/>
          </a:prstGeom>
          <a:noFill/>
          <a:ln>
            <a:noFill/>
          </a:ln>
        </p:spPr>
      </p:pic>
    </p:spTree>
    <p:extLst>
      <p:ext uri="{BB962C8B-B14F-4D97-AF65-F5344CB8AC3E}">
        <p14:creationId xmlns:p14="http://schemas.microsoft.com/office/powerpoint/2010/main" val="1749955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EDF1-3DDE-1635-C8C3-74E835793548}"/>
              </a:ext>
            </a:extLst>
          </p:cNvPr>
          <p:cNvSpPr>
            <a:spLocks noGrp="1"/>
          </p:cNvSpPr>
          <p:nvPr>
            <p:ph type="title"/>
          </p:nvPr>
        </p:nvSpPr>
        <p:spPr/>
        <p:txBody>
          <a:bodyPr/>
          <a:lstStyle/>
          <a:p>
            <a:r>
              <a:rPr lang="en-IN" dirty="0"/>
              <a:t>Linear Regression</a:t>
            </a:r>
          </a:p>
        </p:txBody>
      </p:sp>
      <p:sp>
        <p:nvSpPr>
          <p:cNvPr id="3" name="Content Placeholder 2">
            <a:extLst>
              <a:ext uri="{FF2B5EF4-FFF2-40B4-BE49-F238E27FC236}">
                <a16:creationId xmlns:a16="http://schemas.microsoft.com/office/drawing/2014/main" id="{B5616656-A301-B40B-59C6-78C8917D25CE}"/>
              </a:ext>
            </a:extLst>
          </p:cNvPr>
          <p:cNvSpPr>
            <a:spLocks noGrp="1"/>
          </p:cNvSpPr>
          <p:nvPr>
            <p:ph idx="1"/>
          </p:nvPr>
        </p:nvSpPr>
        <p:spPr>
          <a:xfrm>
            <a:off x="677333" y="1537855"/>
            <a:ext cx="9865976" cy="4503507"/>
          </a:xfrm>
        </p:spPr>
        <p:txBody>
          <a:bodyPr>
            <a:normAutofit/>
          </a:bodyPr>
          <a:lstStyle/>
          <a:p>
            <a:pPr marL="0" indent="0">
              <a:buNone/>
            </a:pPr>
            <a:r>
              <a:rPr lang="en-IN" dirty="0"/>
              <a:t>In this project we have used multiple algorithm to predict the price but ideally we will see what is Linear Regression.</a:t>
            </a:r>
          </a:p>
          <a:p>
            <a:pPr marL="0" indent="0">
              <a:buNone/>
            </a:pPr>
            <a:r>
              <a:rPr lang="en-US" dirty="0"/>
              <a:t>In statistics, linear regression is a linear approach for modelling the relationship between a scalar response and one or more explanatory variables (also known as dependent and independent variables). The case of one explanatory variable is called simple linear regression, for more than one, the process is called multiple linear regression.</a:t>
            </a:r>
          </a:p>
          <a:p>
            <a:pPr marL="0" indent="0">
              <a:buNone/>
            </a:pPr>
            <a:r>
              <a:rPr lang="en-US" dirty="0"/>
              <a:t>Apart from Linear Regression the other algorithms used in this project are :</a:t>
            </a:r>
          </a:p>
          <a:p>
            <a:pPr marL="342900" lvl="0" indent="-342900">
              <a:lnSpc>
                <a:spcPct val="107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Support vector Regressor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Decision Tree Regressor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KNeighbors Regressor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Ridge</a:t>
            </a:r>
          </a:p>
          <a:p>
            <a:pPr marL="342900" lvl="0" indent="-342900">
              <a:lnSpc>
                <a:spcPct val="107000"/>
              </a:lnSpc>
              <a:spcAft>
                <a:spcPts val="800"/>
              </a:spcAft>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Lasso</a:t>
            </a:r>
          </a:p>
        </p:txBody>
      </p:sp>
    </p:spTree>
    <p:extLst>
      <p:ext uri="{BB962C8B-B14F-4D97-AF65-F5344CB8AC3E}">
        <p14:creationId xmlns:p14="http://schemas.microsoft.com/office/powerpoint/2010/main" val="114415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86B5-F33C-EE7A-2F24-8E15D1FDE1F1}"/>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8E6B84CD-A889-6887-87F3-4724E6FB7A70}"/>
              </a:ext>
            </a:extLst>
          </p:cNvPr>
          <p:cNvSpPr>
            <a:spLocks noGrp="1"/>
          </p:cNvSpPr>
          <p:nvPr>
            <p:ph idx="1"/>
          </p:nvPr>
        </p:nvSpPr>
        <p:spPr>
          <a:xfrm>
            <a:off x="677334" y="1454727"/>
            <a:ext cx="8596668" cy="4586635"/>
          </a:xfrm>
        </p:spPr>
        <p:txBody>
          <a:bodyPr>
            <a:normAutofit/>
          </a:bodyPr>
          <a:lstStyle/>
          <a:p>
            <a:r>
              <a:rPr lang="en-IN" dirty="0"/>
              <a:t>Scraping the data from the websites</a:t>
            </a:r>
          </a:p>
          <a:p>
            <a:r>
              <a:rPr lang="en-IN" dirty="0"/>
              <a:t>Preparing a csv file of scraped data</a:t>
            </a:r>
          </a:p>
          <a:p>
            <a:r>
              <a:rPr lang="en-IN" dirty="0"/>
              <a:t>Importing the necessary libraries</a:t>
            </a:r>
          </a:p>
          <a:p>
            <a:r>
              <a:rPr lang="en-IN" dirty="0"/>
              <a:t>Importing the dataset</a:t>
            </a:r>
          </a:p>
          <a:p>
            <a:r>
              <a:rPr lang="en-IN" dirty="0"/>
              <a:t>Cleaning and analysing the dataset</a:t>
            </a:r>
          </a:p>
          <a:p>
            <a:r>
              <a:rPr lang="en-IN" dirty="0"/>
              <a:t>Building the models</a:t>
            </a:r>
          </a:p>
          <a:p>
            <a:r>
              <a:rPr lang="en-IN" dirty="0"/>
              <a:t>Cross Validation and Parameter tuning</a:t>
            </a:r>
          </a:p>
          <a:p>
            <a:r>
              <a:rPr lang="en-IN" dirty="0"/>
              <a:t>Comparing the scores of the models and picking the best model</a:t>
            </a:r>
          </a:p>
          <a:p>
            <a:r>
              <a:rPr lang="en-IN" dirty="0"/>
              <a:t>Saving the final model and making use of it for prediction</a:t>
            </a:r>
          </a:p>
        </p:txBody>
      </p:sp>
    </p:spTree>
    <p:extLst>
      <p:ext uri="{BB962C8B-B14F-4D97-AF65-F5344CB8AC3E}">
        <p14:creationId xmlns:p14="http://schemas.microsoft.com/office/powerpoint/2010/main" val="900401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353DA-282E-7C5A-8450-66D8E2772151}"/>
              </a:ext>
            </a:extLst>
          </p:cNvPr>
          <p:cNvSpPr>
            <a:spLocks noGrp="1"/>
          </p:cNvSpPr>
          <p:nvPr>
            <p:ph type="title"/>
          </p:nvPr>
        </p:nvSpPr>
        <p:spPr/>
        <p:txBody>
          <a:bodyPr/>
          <a:lstStyle/>
          <a:p>
            <a:r>
              <a:rPr lang="en-IN" dirty="0"/>
              <a:t>Importing the necessary libraries</a:t>
            </a:r>
          </a:p>
        </p:txBody>
      </p:sp>
      <p:pic>
        <p:nvPicPr>
          <p:cNvPr id="4" name="Picture 3">
            <a:extLst>
              <a:ext uri="{FF2B5EF4-FFF2-40B4-BE49-F238E27FC236}">
                <a16:creationId xmlns:a16="http://schemas.microsoft.com/office/drawing/2014/main" id="{DA078D34-EBF1-73C3-B931-F4832543DDC9}"/>
              </a:ext>
            </a:extLst>
          </p:cNvPr>
          <p:cNvPicPr>
            <a:picLocks noChangeAspect="1"/>
          </p:cNvPicPr>
          <p:nvPr/>
        </p:nvPicPr>
        <p:blipFill rotWithShape="1">
          <a:blip r:embed="rId2">
            <a:extLst>
              <a:ext uri="{28A0092B-C50C-407E-A947-70E740481C1C}">
                <a14:useLocalDpi xmlns:a14="http://schemas.microsoft.com/office/drawing/2010/main" val="0"/>
              </a:ext>
            </a:extLst>
          </a:blip>
          <a:srcRect l="9774" t="30264" r="39545" b="27168"/>
          <a:stretch/>
        </p:blipFill>
        <p:spPr>
          <a:xfrm>
            <a:off x="1191491" y="1427018"/>
            <a:ext cx="7675418" cy="4267200"/>
          </a:xfrm>
          <a:prstGeom prst="rect">
            <a:avLst/>
          </a:prstGeom>
        </p:spPr>
      </p:pic>
    </p:spTree>
    <p:extLst>
      <p:ext uri="{BB962C8B-B14F-4D97-AF65-F5344CB8AC3E}">
        <p14:creationId xmlns:p14="http://schemas.microsoft.com/office/powerpoint/2010/main" val="2922955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270A8-7459-6613-6C1D-58EA2FECB216}"/>
              </a:ext>
            </a:extLst>
          </p:cNvPr>
          <p:cNvSpPr>
            <a:spLocks noGrp="1"/>
          </p:cNvSpPr>
          <p:nvPr>
            <p:ph type="title"/>
          </p:nvPr>
        </p:nvSpPr>
        <p:spPr/>
        <p:txBody>
          <a:bodyPr/>
          <a:lstStyle/>
          <a:p>
            <a:r>
              <a:rPr lang="en-IN" dirty="0"/>
              <a:t>Read and explore the data</a:t>
            </a:r>
          </a:p>
        </p:txBody>
      </p:sp>
      <p:sp>
        <p:nvSpPr>
          <p:cNvPr id="10" name="TextBox 9">
            <a:extLst>
              <a:ext uri="{FF2B5EF4-FFF2-40B4-BE49-F238E27FC236}">
                <a16:creationId xmlns:a16="http://schemas.microsoft.com/office/drawing/2014/main" id="{FEB5ECF5-6D20-ECE7-0E53-1646741279BD}"/>
              </a:ext>
            </a:extLst>
          </p:cNvPr>
          <p:cNvSpPr txBox="1"/>
          <p:nvPr/>
        </p:nvSpPr>
        <p:spPr>
          <a:xfrm>
            <a:off x="1551709" y="6199908"/>
            <a:ext cx="53340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The dataset has 5234 rows and 10 columns</a:t>
            </a:r>
          </a:p>
        </p:txBody>
      </p:sp>
      <p:pic>
        <p:nvPicPr>
          <p:cNvPr id="4" name="Picture 3">
            <a:extLst>
              <a:ext uri="{FF2B5EF4-FFF2-40B4-BE49-F238E27FC236}">
                <a16:creationId xmlns:a16="http://schemas.microsoft.com/office/drawing/2014/main" id="{949CFF60-A5AE-C6E3-1BF0-21D98EDDB265}"/>
              </a:ext>
            </a:extLst>
          </p:cNvPr>
          <p:cNvPicPr>
            <a:picLocks noChangeAspect="1"/>
          </p:cNvPicPr>
          <p:nvPr/>
        </p:nvPicPr>
        <p:blipFill rotWithShape="1">
          <a:blip r:embed="rId2">
            <a:extLst>
              <a:ext uri="{28A0092B-C50C-407E-A947-70E740481C1C}">
                <a14:useLocalDpi xmlns:a14="http://schemas.microsoft.com/office/drawing/2010/main" val="0"/>
              </a:ext>
            </a:extLst>
          </a:blip>
          <a:srcRect l="10113" t="29841" r="12159" b="1768"/>
          <a:stretch/>
        </p:blipFill>
        <p:spPr>
          <a:xfrm>
            <a:off x="677333" y="1184562"/>
            <a:ext cx="10378593" cy="5015345"/>
          </a:xfrm>
          <a:prstGeom prst="rect">
            <a:avLst/>
          </a:prstGeom>
        </p:spPr>
      </p:pic>
    </p:spTree>
    <p:extLst>
      <p:ext uri="{BB962C8B-B14F-4D97-AF65-F5344CB8AC3E}">
        <p14:creationId xmlns:p14="http://schemas.microsoft.com/office/powerpoint/2010/main" val="1219212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0A020-EF71-9091-70CD-DCCAA852EF63}"/>
              </a:ext>
            </a:extLst>
          </p:cNvPr>
          <p:cNvSpPr>
            <a:spLocks noGrp="1"/>
          </p:cNvSpPr>
          <p:nvPr>
            <p:ph type="title"/>
          </p:nvPr>
        </p:nvSpPr>
        <p:spPr/>
        <p:txBody>
          <a:bodyPr/>
          <a:lstStyle/>
          <a:p>
            <a:r>
              <a:rPr lang="en-IN" dirty="0"/>
              <a:t>Cleaning and Analysing the data</a:t>
            </a:r>
          </a:p>
        </p:txBody>
      </p:sp>
      <p:sp>
        <p:nvSpPr>
          <p:cNvPr id="3" name="Content Placeholder 2">
            <a:extLst>
              <a:ext uri="{FF2B5EF4-FFF2-40B4-BE49-F238E27FC236}">
                <a16:creationId xmlns:a16="http://schemas.microsoft.com/office/drawing/2014/main" id="{A4EA2C51-B4D8-3C3C-A6E2-B7913D7FAFEA}"/>
              </a:ext>
            </a:extLst>
          </p:cNvPr>
          <p:cNvSpPr>
            <a:spLocks noGrp="1"/>
          </p:cNvSpPr>
          <p:nvPr>
            <p:ph idx="1"/>
          </p:nvPr>
        </p:nvSpPr>
        <p:spPr/>
        <p:txBody>
          <a:bodyPr>
            <a:normAutofit/>
          </a:bodyPr>
          <a:lstStyle/>
          <a:p>
            <a:r>
              <a:rPr lang="en-IN" sz="1800" dirty="0">
                <a:effectLst/>
                <a:latin typeface="Times New Roman" panose="02020603050405020304" pitchFamily="18" charset="0"/>
                <a:ea typeface="Calibri" panose="020F0502020204030204" pitchFamily="34" charset="0"/>
              </a:rPr>
              <a:t>There were some missing values in the dataset.</a:t>
            </a:r>
          </a:p>
          <a:p>
            <a:r>
              <a:rPr lang="en-IN" dirty="0">
                <a:latin typeface="Times New Roman" panose="02020603050405020304" pitchFamily="18" charset="0"/>
                <a:ea typeface="Calibri" panose="020F0502020204030204" pitchFamily="34" charset="0"/>
              </a:rPr>
              <a:t>O</a:t>
            </a:r>
            <a:r>
              <a:rPr lang="en-IN" sz="1800" dirty="0">
                <a:effectLst/>
                <a:latin typeface="Times New Roman" panose="02020603050405020304" pitchFamily="18" charset="0"/>
                <a:ea typeface="Calibri" panose="020F0502020204030204" pitchFamily="34" charset="0"/>
              </a:rPr>
              <a:t>utliers are present which will be removed using z-score method</a:t>
            </a:r>
          </a:p>
          <a:p>
            <a:r>
              <a:rPr lang="en-IN" dirty="0">
                <a:latin typeface="Times New Roman" panose="02020603050405020304" pitchFamily="18" charset="0"/>
              </a:rPr>
              <a:t>Data is skewed which can be treated using Powertransformation (</a:t>
            </a:r>
            <a:r>
              <a:rPr lang="en-IN" sz="1800" dirty="0">
                <a:effectLst/>
                <a:latin typeface="Times New Roman" panose="02020603050405020304" pitchFamily="18" charset="0"/>
                <a:ea typeface="Calibri" panose="020F0502020204030204" pitchFamily="34" charset="0"/>
              </a:rPr>
              <a:t>Yeo-Johnson)</a:t>
            </a:r>
            <a:r>
              <a:rPr lang="en-IN" dirty="0">
                <a:latin typeface="Times New Roman" panose="02020603050405020304" pitchFamily="18" charset="0"/>
              </a:rPr>
              <a:t> method.</a:t>
            </a:r>
          </a:p>
          <a:p>
            <a:r>
              <a:rPr lang="en-IN" sz="1800" dirty="0">
                <a:effectLst/>
                <a:latin typeface="Times New Roman" panose="02020603050405020304" pitchFamily="18" charset="0"/>
                <a:ea typeface="Calibri" panose="020F0502020204030204" pitchFamily="34" charset="0"/>
              </a:rPr>
              <a:t>Multicollinearity should be checked and drop the columns which were creating high multicollinearity in the dataset.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4953161"/>
      </p:ext>
    </p:extLst>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281</TotalTime>
  <Words>1753</Words>
  <Application>Microsoft Office PowerPoint</Application>
  <PresentationFormat>Widescreen</PresentationFormat>
  <Paragraphs>107</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Helvetica Neue</vt:lpstr>
      <vt:lpstr>Symbol</vt:lpstr>
      <vt:lpstr>Times New Roman</vt:lpstr>
      <vt:lpstr>Trebuchet MS</vt:lpstr>
      <vt:lpstr>Wingdings 3</vt:lpstr>
      <vt:lpstr>Facet</vt:lpstr>
      <vt:lpstr>CAR PRICE PREDICTION PROJECT</vt:lpstr>
      <vt:lpstr>Introduction</vt:lpstr>
      <vt:lpstr>Technical Goals </vt:lpstr>
      <vt:lpstr>Software required</vt:lpstr>
      <vt:lpstr>Linear Regression</vt:lpstr>
      <vt:lpstr>Implementation</vt:lpstr>
      <vt:lpstr>Importing the necessary libraries</vt:lpstr>
      <vt:lpstr>Read and explore the data</vt:lpstr>
      <vt:lpstr>Cleaning and Analysing the data</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Treating missing data :</vt:lpstr>
      <vt:lpstr>Treating Object type Data in the dataset</vt:lpstr>
      <vt:lpstr>Key Observations :</vt:lpstr>
      <vt:lpstr>Removing Outliers</vt:lpstr>
      <vt:lpstr>Removing skewness of the data</vt:lpstr>
      <vt:lpstr>Splitting x and y variables</vt:lpstr>
      <vt:lpstr>Checking multicollinearity in the data and dropping the variable which are creating multicollinearity</vt:lpstr>
      <vt:lpstr>Building multiple models using the above mentioned algorithms</vt:lpstr>
      <vt:lpstr>Cross Validation :</vt:lpstr>
      <vt:lpstr>Parameter tuning for Kneighbors Regressor</vt:lpstr>
      <vt:lpstr>Picking the Final model</vt:lpstr>
      <vt:lpstr>Saving the final model</vt:lpstr>
      <vt:lpstr>Making prediction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PROJECT</dc:title>
  <dc:creator>chethanac921@gmail.com</dc:creator>
  <cp:lastModifiedBy>chethanac921@gmail.com</cp:lastModifiedBy>
  <cp:revision>36</cp:revision>
  <dcterms:created xsi:type="dcterms:W3CDTF">2022-10-08T15:55:51Z</dcterms:created>
  <dcterms:modified xsi:type="dcterms:W3CDTF">2022-11-04T18:47:55Z</dcterms:modified>
</cp:coreProperties>
</file>