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24176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323147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5907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3485576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1524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1759400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990087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225777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2486519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F9FD9-4FA9-423A-9B4A-DE0F68F9E667}" type="datetimeFigureOut">
              <a:rPr lang="en-IN" smtClean="0"/>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11780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F9FD9-4FA9-423A-9B4A-DE0F68F9E66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1808789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F9FD9-4FA9-423A-9B4A-DE0F68F9E667}" type="datetimeFigureOut">
              <a:rPr lang="en-IN" smtClean="0"/>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2802966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F9FD9-4FA9-423A-9B4A-DE0F68F9E667}" type="datetimeFigureOut">
              <a:rPr lang="en-IN" smtClean="0"/>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835769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F9FD9-4FA9-423A-9B4A-DE0F68F9E667}" type="datetimeFigureOut">
              <a:rPr lang="en-IN" smtClean="0"/>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57200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F9FD9-4FA9-423A-9B4A-DE0F68F9E667}" type="datetimeFigureOut">
              <a:rPr lang="en-IN" smtClean="0"/>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0325F-7D1F-4B02-A30A-E8A6FED53284}" type="slidenum">
              <a:rPr lang="en-IN" smtClean="0"/>
              <a:t>‹#›</a:t>
            </a:fld>
            <a:endParaRPr lang="en-IN"/>
          </a:p>
        </p:txBody>
      </p:sp>
    </p:spTree>
    <p:extLst>
      <p:ext uri="{BB962C8B-B14F-4D97-AF65-F5344CB8AC3E}">
        <p14:creationId xmlns:p14="http://schemas.microsoft.com/office/powerpoint/2010/main" val="573633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0325F-7D1F-4B02-A30A-E8A6FED53284}" type="slidenum">
              <a:rPr lang="en-IN" smtClean="0"/>
              <a:t>‹#›</a:t>
            </a:fld>
            <a:endParaRPr lang="en-IN"/>
          </a:p>
        </p:txBody>
      </p:sp>
      <p:sp>
        <p:nvSpPr>
          <p:cNvPr id="5" name="Date Placeholder 4"/>
          <p:cNvSpPr>
            <a:spLocks noGrp="1"/>
          </p:cNvSpPr>
          <p:nvPr>
            <p:ph type="dt" sz="half" idx="10"/>
          </p:nvPr>
        </p:nvSpPr>
        <p:spPr/>
        <p:txBody>
          <a:bodyPr/>
          <a:lstStyle/>
          <a:p>
            <a:fld id="{D37F9FD9-4FA9-423A-9B4A-DE0F68F9E667}" type="datetimeFigureOut">
              <a:rPr lang="en-IN" smtClean="0"/>
              <a:t>27-09-2022</a:t>
            </a:fld>
            <a:endParaRPr lang="en-IN"/>
          </a:p>
        </p:txBody>
      </p:sp>
    </p:spTree>
    <p:extLst>
      <p:ext uri="{BB962C8B-B14F-4D97-AF65-F5344CB8AC3E}">
        <p14:creationId xmlns:p14="http://schemas.microsoft.com/office/powerpoint/2010/main" val="3282921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7F9FD9-4FA9-423A-9B4A-DE0F68F9E667}" type="datetimeFigureOut">
              <a:rPr lang="en-IN" smtClean="0"/>
              <a:t>27-09-2022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0325F-7D1F-4B02-A30A-E8A6FED53284}" type="slidenum">
              <a:rPr lang="en-IN" smtClean="0"/>
              <a:t>‹#›</a:t>
            </a:fld>
            <a:endParaRPr lang="en-IN"/>
          </a:p>
        </p:txBody>
      </p:sp>
    </p:spTree>
    <p:extLst>
      <p:ext uri="{BB962C8B-B14F-4D97-AF65-F5344CB8AC3E}">
        <p14:creationId xmlns:p14="http://schemas.microsoft.com/office/powerpoint/2010/main" val="7941480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localhost:8888/notebooks/Customer_retention_project.ipynb#The-upcoming-columns-is-to-discuss-about-the-negative-characteristics-of-the-e-retail-store's-website-or-Application"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CB18-D0E6-08F9-A335-1583422EF785}"/>
              </a:ext>
            </a:extLst>
          </p:cNvPr>
          <p:cNvSpPr>
            <a:spLocks noGrp="1"/>
          </p:cNvSpPr>
          <p:nvPr>
            <p:ph type="ctrTitle"/>
          </p:nvPr>
        </p:nvSpPr>
        <p:spPr/>
        <p:txBody>
          <a:bodyPr/>
          <a:lstStyle/>
          <a:p>
            <a:r>
              <a:rPr lang="en-IN" dirty="0"/>
              <a:t>Customer Retention Project</a:t>
            </a:r>
          </a:p>
        </p:txBody>
      </p:sp>
      <p:sp>
        <p:nvSpPr>
          <p:cNvPr id="3" name="Subtitle 2">
            <a:extLst>
              <a:ext uri="{FF2B5EF4-FFF2-40B4-BE49-F238E27FC236}">
                <a16:creationId xmlns:a16="http://schemas.microsoft.com/office/drawing/2014/main" id="{0FFFE327-E0E7-223A-C8F6-7A7CEB7D019D}"/>
              </a:ext>
            </a:extLst>
          </p:cNvPr>
          <p:cNvSpPr>
            <a:spLocks noGrp="1"/>
          </p:cNvSpPr>
          <p:nvPr>
            <p:ph type="subTitle" idx="1"/>
          </p:nvPr>
        </p:nvSpPr>
        <p:spPr/>
        <p:txBody>
          <a:bodyPr/>
          <a:lstStyle/>
          <a:p>
            <a:r>
              <a:rPr lang="en-IN" dirty="0">
                <a:hlinkClick r:id="rId2"/>
              </a:rPr>
              <a:t>E-retail factors for customer activation and retention: A case study from Indian e-commerce customers</a:t>
            </a:r>
            <a:endParaRPr lang="en-IN" dirty="0"/>
          </a:p>
        </p:txBody>
      </p:sp>
    </p:spTree>
    <p:extLst>
      <p:ext uri="{BB962C8B-B14F-4D97-AF65-F5344CB8AC3E}">
        <p14:creationId xmlns:p14="http://schemas.microsoft.com/office/powerpoint/2010/main" val="185387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3139321"/>
          </a:xfrm>
          <a:prstGeom prst="rect">
            <a:avLst/>
          </a:prstGeom>
          <a:noFill/>
        </p:spPr>
        <p:txBody>
          <a:bodyPr wrap="square" rtlCol="0">
            <a:spAutoFit/>
          </a:bodyPr>
          <a:lstStyle/>
          <a:p>
            <a:r>
              <a:rPr lang="en-US" b="1" dirty="0"/>
              <a:t>Column 12 :</a:t>
            </a:r>
          </a:p>
          <a:p>
            <a:r>
              <a:rPr lang="en-US" dirty="0"/>
              <a:t>The column '12 Which channel did you follow to arrive at your favorite online store for the first time?' tells us details about what inspired the customer to do online shopping for the first time, the data </a:t>
            </a:r>
            <a:r>
              <a:rPr lang="en-US" dirty="0" err="1"/>
              <a:t>data</a:t>
            </a:r>
            <a:r>
              <a:rPr lang="en-US" dirty="0"/>
              <a:t> here is categorized into 3 categories. </a:t>
            </a:r>
          </a:p>
          <a:p>
            <a:r>
              <a:rPr lang="en-US" dirty="0"/>
              <a:t>From the above count plot we can observe that maximum number od customers (230) shopped online for the first time through 'search Engine' and least (19) shopped online for the first time getting inspired by 'Display Advertises'</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3139321"/>
          </a:xfrm>
          <a:prstGeom prst="rect">
            <a:avLst/>
          </a:prstGeom>
          <a:noFill/>
        </p:spPr>
        <p:txBody>
          <a:bodyPr wrap="square" rtlCol="0">
            <a:spAutoFit/>
          </a:bodyPr>
          <a:lstStyle/>
          <a:p>
            <a:r>
              <a:rPr lang="en-US" b="1" dirty="0"/>
              <a:t>Column 13 :</a:t>
            </a:r>
          </a:p>
          <a:p>
            <a:r>
              <a:rPr lang="en-US" dirty="0"/>
              <a:t>The column '13 After first visit, how do you reach the online retail store?' tells us details about how the customers continued shopping after visiting the website first, this data is categorized into 5 different categories. </a:t>
            </a:r>
          </a:p>
          <a:p>
            <a:r>
              <a:rPr lang="en-US" dirty="0"/>
              <a:t>From the above count plot we can observe that maximum number of customers continued their shopping through Search engine (87) and Application (86) and least number of customers shopped through Social media(8)</a:t>
            </a:r>
          </a:p>
        </p:txBody>
      </p:sp>
      <p:pic>
        <p:nvPicPr>
          <p:cNvPr id="3" name="Picture 2">
            <a:extLst>
              <a:ext uri="{FF2B5EF4-FFF2-40B4-BE49-F238E27FC236}">
                <a16:creationId xmlns:a16="http://schemas.microsoft.com/office/drawing/2014/main" id="{5375757D-63B5-337E-BD8A-FB06922A19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782" y="3950063"/>
            <a:ext cx="5250872" cy="2644607"/>
          </a:xfrm>
          <a:prstGeom prst="rect">
            <a:avLst/>
          </a:prstGeom>
          <a:noFill/>
          <a:ln>
            <a:noFill/>
          </a:ln>
        </p:spPr>
      </p:pic>
      <p:pic>
        <p:nvPicPr>
          <p:cNvPr id="7" name="Picture 6">
            <a:extLst>
              <a:ext uri="{FF2B5EF4-FFF2-40B4-BE49-F238E27FC236}">
                <a16:creationId xmlns:a16="http://schemas.microsoft.com/office/drawing/2014/main" id="{C24F7AE1-3A02-C39B-1B71-A6109DDBF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6" y="3908248"/>
            <a:ext cx="5361709" cy="2686422"/>
          </a:xfrm>
          <a:prstGeom prst="rect">
            <a:avLst/>
          </a:prstGeom>
          <a:noFill/>
          <a:ln>
            <a:noFill/>
          </a:ln>
        </p:spPr>
      </p:pic>
    </p:spTree>
    <p:extLst>
      <p:ext uri="{BB962C8B-B14F-4D97-AF65-F5344CB8AC3E}">
        <p14:creationId xmlns:p14="http://schemas.microsoft.com/office/powerpoint/2010/main" val="195889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3693319"/>
          </a:xfrm>
          <a:prstGeom prst="rect">
            <a:avLst/>
          </a:prstGeom>
          <a:noFill/>
        </p:spPr>
        <p:txBody>
          <a:bodyPr wrap="square" rtlCol="0">
            <a:spAutoFit/>
          </a:bodyPr>
          <a:lstStyle/>
          <a:p>
            <a:r>
              <a:rPr lang="en-US" b="1" dirty="0"/>
              <a:t>Column 14 :</a:t>
            </a:r>
          </a:p>
          <a:p>
            <a:r>
              <a:rPr lang="en-US" dirty="0"/>
              <a:t>The column '14 How much time do you explore the e- retail store before making a purchase decision?' tells us details about how much time each customer spends on e-retail store before making a </a:t>
            </a:r>
            <a:r>
              <a:rPr lang="en-US" dirty="0" err="1"/>
              <a:t>decission</a:t>
            </a:r>
            <a:r>
              <a:rPr lang="en-US" dirty="0"/>
              <a:t> of shopping any online product, the data in this column is categorized into 5 different categories. </a:t>
            </a:r>
          </a:p>
          <a:p>
            <a:r>
              <a:rPr lang="en-US" dirty="0"/>
              <a:t>From the below count plot we can observe that maximum number customers (123) spend more than 15 minutes on the e-retail store before making a </a:t>
            </a:r>
            <a:r>
              <a:rPr lang="en-US" dirty="0" err="1"/>
              <a:t>choise</a:t>
            </a:r>
            <a:r>
              <a:rPr lang="en-US" dirty="0"/>
              <a:t> of shopping online and minimum number of customers fall in the category of spending 1-5 min (14) or less than 1 min (15)</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3139321"/>
          </a:xfrm>
          <a:prstGeom prst="rect">
            <a:avLst/>
          </a:prstGeom>
          <a:noFill/>
        </p:spPr>
        <p:txBody>
          <a:bodyPr wrap="square" rtlCol="0">
            <a:spAutoFit/>
          </a:bodyPr>
          <a:lstStyle/>
          <a:p>
            <a:r>
              <a:rPr lang="en-US" b="1" dirty="0"/>
              <a:t>Column 15 :</a:t>
            </a:r>
          </a:p>
          <a:p>
            <a:r>
              <a:rPr lang="en-US" dirty="0"/>
              <a:t>The column '15 What is your preferred payment Option?' tells us details about what method customers use for doing payment, the data in this is categorized into 3 different categories.</a:t>
            </a:r>
          </a:p>
          <a:p>
            <a:r>
              <a:rPr lang="en-US" dirty="0"/>
              <a:t>From the above </a:t>
            </a:r>
            <a:r>
              <a:rPr lang="en-US" dirty="0" err="1"/>
              <a:t>countplot</a:t>
            </a:r>
            <a:r>
              <a:rPr lang="en-US" dirty="0"/>
              <a:t> we can observe that maximum number of customers (148) do their payments through Credit/Debit cards and where as minimum number of customers (45) do payments using E-wallets (Paytm, </a:t>
            </a:r>
            <a:r>
              <a:rPr lang="en-US" dirty="0" err="1"/>
              <a:t>Freecharge</a:t>
            </a:r>
            <a:r>
              <a:rPr lang="en-US" dirty="0"/>
              <a:t> etc.) and COD is done by 76 customers</a:t>
            </a:r>
          </a:p>
        </p:txBody>
      </p:sp>
      <p:pic>
        <p:nvPicPr>
          <p:cNvPr id="2" name="Picture 1">
            <a:extLst>
              <a:ext uri="{FF2B5EF4-FFF2-40B4-BE49-F238E27FC236}">
                <a16:creationId xmlns:a16="http://schemas.microsoft.com/office/drawing/2014/main" id="{26BD7B39-604F-C277-4C01-38698F20B7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490" y="4384235"/>
            <a:ext cx="5731510" cy="2286635"/>
          </a:xfrm>
          <a:prstGeom prst="rect">
            <a:avLst/>
          </a:prstGeom>
          <a:noFill/>
          <a:ln>
            <a:noFill/>
          </a:ln>
        </p:spPr>
      </p:pic>
      <p:pic>
        <p:nvPicPr>
          <p:cNvPr id="6" name="Picture 5">
            <a:extLst>
              <a:ext uri="{FF2B5EF4-FFF2-40B4-BE49-F238E27FC236}">
                <a16:creationId xmlns:a16="http://schemas.microsoft.com/office/drawing/2014/main" id="{B9327DFC-6569-A9F7-6D04-FA1B370FDA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33292" y="3832049"/>
            <a:ext cx="5361708" cy="2775322"/>
          </a:xfrm>
          <a:prstGeom prst="rect">
            <a:avLst/>
          </a:prstGeom>
          <a:noFill/>
          <a:ln>
            <a:noFill/>
          </a:ln>
        </p:spPr>
      </p:pic>
    </p:spTree>
    <p:extLst>
      <p:ext uri="{BB962C8B-B14F-4D97-AF65-F5344CB8AC3E}">
        <p14:creationId xmlns:p14="http://schemas.microsoft.com/office/powerpoint/2010/main" val="3106278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3416320"/>
          </a:xfrm>
          <a:prstGeom prst="rect">
            <a:avLst/>
          </a:prstGeom>
          <a:noFill/>
        </p:spPr>
        <p:txBody>
          <a:bodyPr wrap="square" rtlCol="0">
            <a:spAutoFit/>
          </a:bodyPr>
          <a:lstStyle/>
          <a:p>
            <a:r>
              <a:rPr lang="en-US" b="1" dirty="0"/>
              <a:t>Column 16 :</a:t>
            </a:r>
          </a:p>
          <a:p>
            <a:r>
              <a:rPr lang="en-US" dirty="0"/>
              <a:t>The column '16 How frequently do you abandon (selecting an items and leaving without making payment) your shopping cart?' tells us details about how frequently customer leaves the cart without shopping after adding items in, the data in this is categorized in 4 categories. </a:t>
            </a:r>
          </a:p>
          <a:p>
            <a:r>
              <a:rPr lang="en-US" dirty="0"/>
              <a:t>From the above </a:t>
            </a:r>
            <a:r>
              <a:rPr lang="en-US" dirty="0" err="1"/>
              <a:t>countplot</a:t>
            </a:r>
            <a:r>
              <a:rPr lang="en-US" dirty="0"/>
              <a:t> we can observe that the maximum number of customers (171) leave the cart </a:t>
            </a:r>
            <a:r>
              <a:rPr lang="en-US" dirty="0" err="1"/>
              <a:t>unshopped</a:t>
            </a:r>
            <a:r>
              <a:rPr lang="en-US" dirty="0"/>
              <a:t> sometimes and least number of customers (35) leave the cart </a:t>
            </a:r>
            <a:r>
              <a:rPr lang="en-US" dirty="0" err="1"/>
              <a:t>unshopped</a:t>
            </a:r>
            <a:r>
              <a:rPr lang="en-US" dirty="0"/>
              <a:t> after adding items to cart very frequently.</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862322"/>
          </a:xfrm>
          <a:prstGeom prst="rect">
            <a:avLst/>
          </a:prstGeom>
          <a:noFill/>
        </p:spPr>
        <p:txBody>
          <a:bodyPr wrap="square" rtlCol="0">
            <a:spAutoFit/>
          </a:bodyPr>
          <a:lstStyle/>
          <a:p>
            <a:r>
              <a:rPr lang="en-US" b="1" dirty="0"/>
              <a:t>Column 17 :</a:t>
            </a:r>
          </a:p>
          <a:p>
            <a:r>
              <a:rPr lang="en-US" dirty="0"/>
              <a:t>The column '17 Why did you abandon the “Bag”, “Shopping Cart”?' tells us details about the reasons why customer is leaving the cart without shopping after adding items to cart</a:t>
            </a:r>
          </a:p>
          <a:p>
            <a:r>
              <a:rPr lang="en-US" dirty="0"/>
              <a:t>From the below </a:t>
            </a:r>
            <a:r>
              <a:rPr lang="en-US" dirty="0" err="1"/>
              <a:t>countplot</a:t>
            </a:r>
            <a:r>
              <a:rPr lang="en-US" dirty="0"/>
              <a:t> we can observe that 133 customers give reason that they got better alternative offer on the item for their </a:t>
            </a:r>
            <a:r>
              <a:rPr lang="en-US" dirty="0" err="1"/>
              <a:t>abondness</a:t>
            </a:r>
            <a:r>
              <a:rPr lang="en-US" dirty="0"/>
              <a:t>, 14 customers give reason that they had no preferred mode of payment for them to abandon.</a:t>
            </a:r>
          </a:p>
        </p:txBody>
      </p:sp>
      <p:pic>
        <p:nvPicPr>
          <p:cNvPr id="3" name="Picture 2">
            <a:extLst>
              <a:ext uri="{FF2B5EF4-FFF2-40B4-BE49-F238E27FC236}">
                <a16:creationId xmlns:a16="http://schemas.microsoft.com/office/drawing/2014/main" id="{EF6638CC-12AD-B404-7986-EA09C9F63E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781" y="4227063"/>
            <a:ext cx="5361707" cy="2581275"/>
          </a:xfrm>
          <a:prstGeom prst="rect">
            <a:avLst/>
          </a:prstGeom>
          <a:noFill/>
          <a:ln>
            <a:noFill/>
          </a:ln>
        </p:spPr>
      </p:pic>
      <p:pic>
        <p:nvPicPr>
          <p:cNvPr id="7" name="Picture 6">
            <a:extLst>
              <a:ext uri="{FF2B5EF4-FFF2-40B4-BE49-F238E27FC236}">
                <a16:creationId xmlns:a16="http://schemas.microsoft.com/office/drawing/2014/main" id="{9282B5BD-052B-7B70-E04A-521DDA7C6A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9059" y="4227064"/>
            <a:ext cx="5607196" cy="2433954"/>
          </a:xfrm>
          <a:prstGeom prst="rect">
            <a:avLst/>
          </a:prstGeom>
          <a:noFill/>
          <a:ln>
            <a:noFill/>
          </a:ln>
        </p:spPr>
      </p:pic>
    </p:spTree>
    <p:extLst>
      <p:ext uri="{BB962C8B-B14F-4D97-AF65-F5344CB8AC3E}">
        <p14:creationId xmlns:p14="http://schemas.microsoft.com/office/powerpoint/2010/main" val="86793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3416320"/>
          </a:xfrm>
          <a:prstGeom prst="rect">
            <a:avLst/>
          </a:prstGeom>
          <a:noFill/>
        </p:spPr>
        <p:txBody>
          <a:bodyPr wrap="square" rtlCol="0">
            <a:spAutoFit/>
          </a:bodyPr>
          <a:lstStyle/>
          <a:p>
            <a:r>
              <a:rPr lang="en-US" b="1" dirty="0"/>
              <a:t>Column 16 :</a:t>
            </a:r>
          </a:p>
          <a:p>
            <a:r>
              <a:rPr lang="en-US" dirty="0"/>
              <a:t>The column '16 How frequently do you abandon (selecting an items and leaving without making payment) your shopping cart?' tells us details about how frequently customer leaves the cart without shopping after adding items in, the data in this is categorized in 4 categories. </a:t>
            </a:r>
          </a:p>
          <a:p>
            <a:r>
              <a:rPr lang="en-US" dirty="0"/>
              <a:t>From the above </a:t>
            </a:r>
            <a:r>
              <a:rPr lang="en-US" dirty="0" err="1"/>
              <a:t>countplot</a:t>
            </a:r>
            <a:r>
              <a:rPr lang="en-US" dirty="0"/>
              <a:t> we can observe that the maximum number of customers (171) leave the cart </a:t>
            </a:r>
            <a:r>
              <a:rPr lang="en-US" dirty="0" err="1"/>
              <a:t>unshopped</a:t>
            </a:r>
            <a:r>
              <a:rPr lang="en-US" dirty="0"/>
              <a:t> sometimes and least number of customers (35) leave the cart </a:t>
            </a:r>
            <a:r>
              <a:rPr lang="en-US" dirty="0" err="1"/>
              <a:t>unshopped</a:t>
            </a:r>
            <a:r>
              <a:rPr lang="en-US" dirty="0"/>
              <a:t> after adding items to cart very frequently.</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862322"/>
          </a:xfrm>
          <a:prstGeom prst="rect">
            <a:avLst/>
          </a:prstGeom>
          <a:noFill/>
        </p:spPr>
        <p:txBody>
          <a:bodyPr wrap="square" rtlCol="0">
            <a:spAutoFit/>
          </a:bodyPr>
          <a:lstStyle/>
          <a:p>
            <a:r>
              <a:rPr lang="en-US" b="1" dirty="0"/>
              <a:t>Column 17 :</a:t>
            </a:r>
          </a:p>
          <a:p>
            <a:r>
              <a:rPr lang="en-US" dirty="0"/>
              <a:t>The column '17 Why did you abandon the “Bag”, “Shopping Cart”?' tells us details about the reasons why customer is leaving the cart without shopping after adding items to cart</a:t>
            </a:r>
          </a:p>
          <a:p>
            <a:r>
              <a:rPr lang="en-US" dirty="0"/>
              <a:t>From the below </a:t>
            </a:r>
            <a:r>
              <a:rPr lang="en-US" dirty="0" err="1"/>
              <a:t>countplot</a:t>
            </a:r>
            <a:r>
              <a:rPr lang="en-US" dirty="0"/>
              <a:t> we can observe that 133 customers give reason that they got better alternative offer on the item for their </a:t>
            </a:r>
            <a:r>
              <a:rPr lang="en-US" dirty="0" err="1"/>
              <a:t>abondness</a:t>
            </a:r>
            <a:r>
              <a:rPr lang="en-US" dirty="0"/>
              <a:t>, 14 customers give reason that they had no preferred mode of payment for them to abandon.</a:t>
            </a:r>
          </a:p>
        </p:txBody>
      </p:sp>
      <p:pic>
        <p:nvPicPr>
          <p:cNvPr id="3" name="Picture 2">
            <a:extLst>
              <a:ext uri="{FF2B5EF4-FFF2-40B4-BE49-F238E27FC236}">
                <a16:creationId xmlns:a16="http://schemas.microsoft.com/office/drawing/2014/main" id="{EF6638CC-12AD-B404-7986-EA09C9F63E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1781" y="4227063"/>
            <a:ext cx="5361707" cy="2581275"/>
          </a:xfrm>
          <a:prstGeom prst="rect">
            <a:avLst/>
          </a:prstGeom>
          <a:noFill/>
          <a:ln>
            <a:noFill/>
          </a:ln>
        </p:spPr>
      </p:pic>
      <p:pic>
        <p:nvPicPr>
          <p:cNvPr id="7" name="Picture 6">
            <a:extLst>
              <a:ext uri="{FF2B5EF4-FFF2-40B4-BE49-F238E27FC236}">
                <a16:creationId xmlns:a16="http://schemas.microsoft.com/office/drawing/2014/main" id="{9282B5BD-052B-7B70-E04A-521DDA7C6A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9059" y="4227064"/>
            <a:ext cx="5607196" cy="2433954"/>
          </a:xfrm>
          <a:prstGeom prst="rect">
            <a:avLst/>
          </a:prstGeom>
          <a:noFill/>
          <a:ln>
            <a:noFill/>
          </a:ln>
        </p:spPr>
      </p:pic>
    </p:spTree>
    <p:extLst>
      <p:ext uri="{BB962C8B-B14F-4D97-AF65-F5344CB8AC3E}">
        <p14:creationId xmlns:p14="http://schemas.microsoft.com/office/powerpoint/2010/main" val="42209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F1E8-21BF-1D25-C96A-9FF7615B82F3}"/>
              </a:ext>
            </a:extLst>
          </p:cNvPr>
          <p:cNvSpPr>
            <a:spLocks noGrp="1"/>
          </p:cNvSpPr>
          <p:nvPr>
            <p:ph type="title"/>
          </p:nvPr>
        </p:nvSpPr>
        <p:spPr/>
        <p:txBody>
          <a:bodyPr>
            <a:normAutofit fontScale="90000"/>
          </a:bodyPr>
          <a:lstStyle/>
          <a:p>
            <a:r>
              <a:rPr lang="en-US" sz="2400" dirty="0"/>
              <a:t>In the similar way the columns from 19 to 47 gives us details about customers feedbacks on different parameters, we can see the feedback response of each parameter by plotting </a:t>
            </a:r>
            <a:r>
              <a:rPr lang="en-US" sz="2400" dirty="0" err="1"/>
              <a:t>countplot</a:t>
            </a:r>
            <a:r>
              <a:rPr lang="en-US" sz="2400" dirty="0"/>
              <a:t>.</a:t>
            </a:r>
            <a:endParaRPr lang="en-IN" sz="2400" dirty="0"/>
          </a:p>
        </p:txBody>
      </p:sp>
      <p:sp>
        <p:nvSpPr>
          <p:cNvPr id="3" name="Content Placeholder 2">
            <a:extLst>
              <a:ext uri="{FF2B5EF4-FFF2-40B4-BE49-F238E27FC236}">
                <a16:creationId xmlns:a16="http://schemas.microsoft.com/office/drawing/2014/main" id="{C1B98199-47EE-5AA5-FA19-1A9229FF32ED}"/>
              </a:ext>
            </a:extLst>
          </p:cNvPr>
          <p:cNvSpPr>
            <a:spLocks noGrp="1"/>
          </p:cNvSpPr>
          <p:nvPr>
            <p:ph idx="1"/>
          </p:nvPr>
        </p:nvSpPr>
        <p:spPr>
          <a:xfrm>
            <a:off x="838200" y="1825625"/>
            <a:ext cx="5756564" cy="3505345"/>
          </a:xfrm>
        </p:spPr>
        <p:txBody>
          <a:bodyPr>
            <a:normAutofit fontScale="85000" lnSpcReduction="10000"/>
          </a:bodyPr>
          <a:lstStyle/>
          <a:p>
            <a:pPr marL="0" indent="0">
              <a:buNone/>
            </a:pPr>
            <a:r>
              <a:rPr lang="en-US" sz="1800" b="1" dirty="0"/>
              <a:t>Column 18 :</a:t>
            </a:r>
          </a:p>
          <a:p>
            <a:pPr marL="0" indent="0">
              <a:buNone/>
            </a:pPr>
            <a:r>
              <a:rPr lang="en-US" sz="1800" dirty="0"/>
              <a:t>The column '18 The content on the website must be easy to read and understand' tells us about customers opinion about content on website which tells them about the product. this data is </a:t>
            </a:r>
            <a:r>
              <a:rPr lang="en-US" sz="1800" dirty="0" err="1"/>
              <a:t>categorised</a:t>
            </a:r>
            <a:r>
              <a:rPr lang="en-US" sz="1800" dirty="0"/>
              <a:t> into 4 categories as show below</a:t>
            </a:r>
          </a:p>
          <a:p>
            <a:pPr marL="0" indent="0">
              <a:buNone/>
            </a:pPr>
            <a:r>
              <a:rPr lang="en-US" sz="1800" dirty="0"/>
              <a:t>1.	Strongly agree (5) - 164</a:t>
            </a:r>
          </a:p>
          <a:p>
            <a:pPr marL="0" indent="0">
              <a:buNone/>
            </a:pPr>
            <a:r>
              <a:rPr lang="en-US" sz="1800" dirty="0"/>
              <a:t>2.	Agree (4) - 80</a:t>
            </a:r>
          </a:p>
          <a:p>
            <a:pPr marL="0" indent="0">
              <a:buNone/>
            </a:pPr>
            <a:r>
              <a:rPr lang="en-US" sz="1800" dirty="0"/>
              <a:t>3.	Strongly disagree (1) - 18</a:t>
            </a:r>
          </a:p>
          <a:p>
            <a:pPr marL="0" indent="0">
              <a:buNone/>
            </a:pPr>
            <a:r>
              <a:rPr lang="en-US" sz="1800" dirty="0"/>
              <a:t>4.	Indifferent (3) - 7</a:t>
            </a:r>
          </a:p>
          <a:p>
            <a:pPr marL="0" indent="0">
              <a:buNone/>
            </a:pPr>
            <a:r>
              <a:rPr lang="en-US" sz="1800" dirty="0"/>
              <a:t>From the above count plot we can observe that 164 customers strongly agree that the product details on the website should be easy to read and understand</a:t>
            </a:r>
          </a:p>
        </p:txBody>
      </p:sp>
      <p:pic>
        <p:nvPicPr>
          <p:cNvPr id="5" name="Picture 4">
            <a:extLst>
              <a:ext uri="{FF2B5EF4-FFF2-40B4-BE49-F238E27FC236}">
                <a16:creationId xmlns:a16="http://schemas.microsoft.com/office/drawing/2014/main" id="{D4274751-D04B-4C9F-E487-E81AEA27CD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3036" y="1527030"/>
            <a:ext cx="5645727" cy="3432897"/>
          </a:xfrm>
          <a:prstGeom prst="rect">
            <a:avLst/>
          </a:prstGeom>
          <a:noFill/>
          <a:ln>
            <a:noFill/>
          </a:ln>
        </p:spPr>
      </p:pic>
      <p:sp>
        <p:nvSpPr>
          <p:cNvPr id="6" name="TextBox 5">
            <a:extLst>
              <a:ext uri="{FF2B5EF4-FFF2-40B4-BE49-F238E27FC236}">
                <a16:creationId xmlns:a16="http://schemas.microsoft.com/office/drawing/2014/main" id="{894D9A64-3F13-E387-7E51-02DFD18F90C7}"/>
              </a:ext>
            </a:extLst>
          </p:cNvPr>
          <p:cNvSpPr txBox="1"/>
          <p:nvPr/>
        </p:nvSpPr>
        <p:spPr>
          <a:xfrm>
            <a:off x="838200" y="5763491"/>
            <a:ext cx="11090563" cy="1200329"/>
          </a:xfrm>
          <a:prstGeom prst="rect">
            <a:avLst/>
          </a:prstGeom>
          <a:noFill/>
        </p:spPr>
        <p:txBody>
          <a:bodyPr wrap="square" rtlCol="0">
            <a:spAutoFit/>
          </a:bodyPr>
          <a:lstStyle/>
          <a:p>
            <a:r>
              <a:rPr lang="en-US" sz="1800" dirty="0"/>
              <a:t>In the similar way the columns from 19 to 47 gives us details about customers feedbacks on different parameters, we can see the feedback response of each parameter by plotting pie chart all together instead of studying them one by one</a:t>
            </a:r>
          </a:p>
          <a:p>
            <a:endParaRPr lang="en-IN" dirty="0"/>
          </a:p>
        </p:txBody>
      </p:sp>
    </p:spTree>
    <p:extLst>
      <p:ext uri="{BB962C8B-B14F-4D97-AF65-F5344CB8AC3E}">
        <p14:creationId xmlns:p14="http://schemas.microsoft.com/office/powerpoint/2010/main" val="351526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2031325"/>
          </a:xfrm>
          <a:prstGeom prst="rect">
            <a:avLst/>
          </a:prstGeom>
          <a:noFill/>
        </p:spPr>
        <p:txBody>
          <a:bodyPr wrap="square" rtlCol="0">
            <a:spAutoFit/>
          </a:bodyPr>
          <a:lstStyle/>
          <a:p>
            <a:r>
              <a:rPr lang="en-US" b="1" dirty="0"/>
              <a:t>Column 19 :</a:t>
            </a:r>
          </a:p>
          <a:p>
            <a:r>
              <a:rPr lang="en-US" dirty="0"/>
              <a:t>This column tells us about how satisfied customers are with the information on similar product which would be helpful for </a:t>
            </a:r>
            <a:r>
              <a:rPr lang="en-US" dirty="0" err="1"/>
              <a:t>comparision</a:t>
            </a:r>
            <a:r>
              <a:rPr lang="en-US" dirty="0"/>
              <a:t>, Most of the customers strongly agree with importance of information on similar products</a:t>
            </a:r>
          </a:p>
          <a:p>
            <a:r>
              <a:rPr lang="en-US" b="1" dirty="0"/>
              <a:t> </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031325"/>
          </a:xfrm>
          <a:prstGeom prst="rect">
            <a:avLst/>
          </a:prstGeom>
          <a:noFill/>
        </p:spPr>
        <p:txBody>
          <a:bodyPr wrap="square" rtlCol="0">
            <a:spAutoFit/>
          </a:bodyPr>
          <a:lstStyle/>
          <a:p>
            <a:r>
              <a:rPr lang="en-US" b="1" dirty="0"/>
              <a:t>Column 20 :</a:t>
            </a:r>
          </a:p>
          <a:p>
            <a:r>
              <a:rPr lang="en-US" dirty="0"/>
              <a:t> This column tells us about how strongly customers agree that the information on listed seller and product being offered is important for purchase decision, here most of the customers strongly agree that complete information of product is important to make decision for purchase</a:t>
            </a:r>
          </a:p>
        </p:txBody>
      </p:sp>
      <p:pic>
        <p:nvPicPr>
          <p:cNvPr id="2" name="Picture 1">
            <a:extLst>
              <a:ext uri="{FF2B5EF4-FFF2-40B4-BE49-F238E27FC236}">
                <a16:creationId xmlns:a16="http://schemas.microsoft.com/office/drawing/2014/main" id="{B3F38191-B69E-6917-6858-482CFFC9AB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114" y="2901825"/>
            <a:ext cx="5372100" cy="2862322"/>
          </a:xfrm>
          <a:prstGeom prst="rect">
            <a:avLst/>
          </a:prstGeom>
          <a:noFill/>
          <a:ln>
            <a:noFill/>
          </a:ln>
        </p:spPr>
      </p:pic>
      <p:pic>
        <p:nvPicPr>
          <p:cNvPr id="6" name="Picture 5">
            <a:extLst>
              <a:ext uri="{FF2B5EF4-FFF2-40B4-BE49-F238E27FC236}">
                <a16:creationId xmlns:a16="http://schemas.microsoft.com/office/drawing/2014/main" id="{9F45D1AC-3477-25DB-9C04-136DB0EB20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7" y="2901825"/>
            <a:ext cx="5314950" cy="2862322"/>
          </a:xfrm>
          <a:prstGeom prst="rect">
            <a:avLst/>
          </a:prstGeom>
          <a:noFill/>
          <a:ln>
            <a:noFill/>
          </a:ln>
        </p:spPr>
      </p:pic>
    </p:spTree>
    <p:extLst>
      <p:ext uri="{BB962C8B-B14F-4D97-AF65-F5344CB8AC3E}">
        <p14:creationId xmlns:p14="http://schemas.microsoft.com/office/powerpoint/2010/main" val="174845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477328"/>
          </a:xfrm>
          <a:prstGeom prst="rect">
            <a:avLst/>
          </a:prstGeom>
          <a:noFill/>
        </p:spPr>
        <p:txBody>
          <a:bodyPr wrap="square" rtlCol="0">
            <a:spAutoFit/>
          </a:bodyPr>
          <a:lstStyle/>
          <a:p>
            <a:r>
              <a:rPr lang="en-US" b="1" dirty="0"/>
              <a:t>Column 21 : </a:t>
            </a:r>
          </a:p>
          <a:p>
            <a:r>
              <a:rPr lang="en-US" dirty="0"/>
              <a:t>This column tells us about how important it is to give relevant information on listed products must be stated clearly, in this most of the customers agree for the aspect.</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477328"/>
          </a:xfrm>
          <a:prstGeom prst="rect">
            <a:avLst/>
          </a:prstGeom>
          <a:noFill/>
        </p:spPr>
        <p:txBody>
          <a:bodyPr wrap="square" rtlCol="0">
            <a:spAutoFit/>
          </a:bodyPr>
          <a:lstStyle/>
          <a:p>
            <a:r>
              <a:rPr lang="en-US" b="1" dirty="0"/>
              <a:t>Column 22 :</a:t>
            </a:r>
            <a:r>
              <a:rPr lang="en-US" dirty="0"/>
              <a:t> </a:t>
            </a:r>
          </a:p>
          <a:p>
            <a:r>
              <a:rPr lang="en-US" dirty="0"/>
              <a:t>This column tells us about how friendly the website is for the customers to navigate, Maximum number of customers strongly agree that the websites are easy to navigate.</a:t>
            </a:r>
          </a:p>
        </p:txBody>
      </p:sp>
      <p:pic>
        <p:nvPicPr>
          <p:cNvPr id="3" name="Picture 2">
            <a:extLst>
              <a:ext uri="{FF2B5EF4-FFF2-40B4-BE49-F238E27FC236}">
                <a16:creationId xmlns:a16="http://schemas.microsoft.com/office/drawing/2014/main" id="{163AA79E-6C20-C3DC-998E-055476F2B4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802" y="2724052"/>
            <a:ext cx="5343525" cy="2499112"/>
          </a:xfrm>
          <a:prstGeom prst="rect">
            <a:avLst/>
          </a:prstGeom>
          <a:noFill/>
          <a:ln>
            <a:noFill/>
          </a:ln>
        </p:spPr>
      </p:pic>
      <p:pic>
        <p:nvPicPr>
          <p:cNvPr id="7" name="Picture 6">
            <a:extLst>
              <a:ext uri="{FF2B5EF4-FFF2-40B4-BE49-F238E27FC236}">
                <a16:creationId xmlns:a16="http://schemas.microsoft.com/office/drawing/2014/main" id="{ECFAB8E3-8573-132D-7EFC-A093016F76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24051"/>
            <a:ext cx="5229225" cy="2499111"/>
          </a:xfrm>
          <a:prstGeom prst="rect">
            <a:avLst/>
          </a:prstGeom>
          <a:noFill/>
          <a:ln>
            <a:noFill/>
          </a:ln>
        </p:spPr>
      </p:pic>
    </p:spTree>
    <p:extLst>
      <p:ext uri="{BB962C8B-B14F-4D97-AF65-F5344CB8AC3E}">
        <p14:creationId xmlns:p14="http://schemas.microsoft.com/office/powerpoint/2010/main" val="16223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23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satisfied the customers are with loading and processing speed, Maximum customers Strongly agree and agree with that loading and processing speed is good in the websites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24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satisfied the customers are with user friendly interface of the website, Maximum number of customers strongly agree with this aspect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BEEC087-0A2E-DB93-8116-EB69DAEB2F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246" y="3085751"/>
            <a:ext cx="5257800" cy="2499111"/>
          </a:xfrm>
          <a:prstGeom prst="rect">
            <a:avLst/>
          </a:prstGeom>
          <a:noFill/>
          <a:ln>
            <a:noFill/>
          </a:ln>
        </p:spPr>
      </p:pic>
      <p:pic>
        <p:nvPicPr>
          <p:cNvPr id="6" name="Picture 5">
            <a:extLst>
              <a:ext uri="{FF2B5EF4-FFF2-40B4-BE49-F238E27FC236}">
                <a16:creationId xmlns:a16="http://schemas.microsoft.com/office/drawing/2014/main" id="{4B0606E9-C193-A530-0278-DFEB5065FD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2254" y="3085751"/>
            <a:ext cx="5029200" cy="2499111"/>
          </a:xfrm>
          <a:prstGeom prst="rect">
            <a:avLst/>
          </a:prstGeom>
          <a:noFill/>
          <a:ln>
            <a:noFill/>
          </a:ln>
        </p:spPr>
      </p:pic>
    </p:spTree>
    <p:extLst>
      <p:ext uri="{BB962C8B-B14F-4D97-AF65-F5344CB8AC3E}">
        <p14:creationId xmlns:p14="http://schemas.microsoft.com/office/powerpoint/2010/main" val="184351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25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the convenience of payment methods, Maximum number of customers strongly agree that the payment methods are convenient enough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26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whether the transactions are made at the stipulated time or not, Maximum number of customers strongly agree that the transactions ate made at the stipulated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9A97A0-2770-FFD9-FDC8-69815E67CD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191" y="3078824"/>
            <a:ext cx="5105400" cy="2740085"/>
          </a:xfrm>
          <a:prstGeom prst="rect">
            <a:avLst/>
          </a:prstGeom>
          <a:noFill/>
          <a:ln>
            <a:noFill/>
          </a:ln>
        </p:spPr>
      </p:pic>
      <p:pic>
        <p:nvPicPr>
          <p:cNvPr id="7" name="Picture 6">
            <a:extLst>
              <a:ext uri="{FF2B5EF4-FFF2-40B4-BE49-F238E27FC236}">
                <a16:creationId xmlns:a16="http://schemas.microsoft.com/office/drawing/2014/main" id="{65F2102D-0F7A-B9E7-8EFC-18C2C0E944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12429" y="3078824"/>
            <a:ext cx="5162550" cy="2740085"/>
          </a:xfrm>
          <a:prstGeom prst="rect">
            <a:avLst/>
          </a:prstGeom>
          <a:noFill/>
          <a:ln>
            <a:noFill/>
          </a:ln>
        </p:spPr>
      </p:pic>
    </p:spTree>
    <p:extLst>
      <p:ext uri="{BB962C8B-B14F-4D97-AF65-F5344CB8AC3E}">
        <p14:creationId xmlns:p14="http://schemas.microsoft.com/office/powerpoint/2010/main" val="2534365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27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empathetically the customers were treated and assisted with their queries, maximum number of customers strongly agree that they were treated empathically and assisted with their queries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rPr>
              <a:t>Column 28 :</a:t>
            </a:r>
            <a:r>
              <a:rPr lang="en-IN" sz="1800" dirty="0">
                <a:solidFill>
                  <a:srgbClr val="000000"/>
                </a:solidFill>
                <a:effectLst/>
                <a:latin typeface="Helvetica" panose="020B0604020202020204" pitchFamily="34" charset="0"/>
                <a:ea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rPr>
              <a:t>This column tells us about how satisfied the customers are with the privacy of their data, maximum number of customers strongly agree that their information was kept confidential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FDB4A67-09F0-3B80-F71B-6A84030BCF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455" y="3016479"/>
            <a:ext cx="5162550" cy="2636176"/>
          </a:xfrm>
          <a:prstGeom prst="rect">
            <a:avLst/>
          </a:prstGeom>
          <a:noFill/>
          <a:ln>
            <a:noFill/>
          </a:ln>
        </p:spPr>
      </p:pic>
      <p:pic>
        <p:nvPicPr>
          <p:cNvPr id="6" name="Picture 5">
            <a:extLst>
              <a:ext uri="{FF2B5EF4-FFF2-40B4-BE49-F238E27FC236}">
                <a16:creationId xmlns:a16="http://schemas.microsoft.com/office/drawing/2014/main" id="{D9D3CCBA-2038-9900-10DA-77439F1388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16479"/>
            <a:ext cx="5219700" cy="2636176"/>
          </a:xfrm>
          <a:prstGeom prst="rect">
            <a:avLst/>
          </a:prstGeom>
          <a:noFill/>
          <a:ln>
            <a:noFill/>
          </a:ln>
        </p:spPr>
      </p:pic>
    </p:spTree>
    <p:extLst>
      <p:ext uri="{BB962C8B-B14F-4D97-AF65-F5344CB8AC3E}">
        <p14:creationId xmlns:p14="http://schemas.microsoft.com/office/powerpoint/2010/main" val="105182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7BED-0183-62E7-D3A3-B1150EA509C5}"/>
              </a:ext>
            </a:extLst>
          </p:cNvPr>
          <p:cNvSpPr>
            <a:spLocks noGrp="1"/>
          </p:cNvSpPr>
          <p:nvPr>
            <p:ph type="title"/>
          </p:nvPr>
        </p:nvSpPr>
        <p:spPr/>
        <p:txBody>
          <a:bodyPr/>
          <a:lstStyle/>
          <a:p>
            <a:r>
              <a:rPr lang="en-IN" dirty="0"/>
              <a:t>Case study</a:t>
            </a:r>
          </a:p>
        </p:txBody>
      </p:sp>
      <p:sp>
        <p:nvSpPr>
          <p:cNvPr id="3" name="Content Placeholder 2">
            <a:extLst>
              <a:ext uri="{FF2B5EF4-FFF2-40B4-BE49-F238E27FC236}">
                <a16:creationId xmlns:a16="http://schemas.microsoft.com/office/drawing/2014/main" id="{FFA15E7A-C27D-14DF-B4EF-7D01A43553BA}"/>
              </a:ext>
            </a:extLst>
          </p:cNvPr>
          <p:cNvSpPr>
            <a:spLocks noGrp="1"/>
          </p:cNvSpPr>
          <p:nvPr>
            <p:ph idx="1"/>
          </p:nvPr>
        </p:nvSpPr>
        <p:spPr/>
        <p:txBody>
          <a:bodyPr>
            <a:normAutofit/>
          </a:bodyPr>
          <a:lstStyle/>
          <a:p>
            <a:pPr marL="0" indent="0">
              <a:buNone/>
            </a:pPr>
            <a:r>
              <a:rPr lang="en-IN" sz="1800" dirty="0">
                <a:solidFill>
                  <a:srgbClr val="111111"/>
                </a:solidFill>
                <a:effectLst/>
                <a:ea typeface="Calibri" panose="020F0502020204030204" pitchFamily="34" charset="0"/>
                <a:cs typeface="Times New Roman" panose="02020603050405020304" pitchFamily="18" charset="0"/>
              </a:rPr>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954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2254528"/>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rPr>
              <a:t>Column 29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rPr>
              <a:t>This column tells us about how satisfied the customers are with responsiveness, availability of several communication channels(email, online rep, </a:t>
            </a:r>
            <a:r>
              <a:rPr lang="en-IN" sz="1800" dirty="0" err="1">
                <a:solidFill>
                  <a:srgbClr val="000000"/>
                </a:solidFill>
                <a:effectLst/>
                <a:latin typeface="Helvetica" panose="020B0604020202020204" pitchFamily="34" charset="0"/>
                <a:ea typeface="Times New Roman" panose="02020603050405020304" pitchFamily="18" charset="0"/>
              </a:rPr>
              <a:t>teitter</a:t>
            </a:r>
            <a:r>
              <a:rPr lang="en-IN" sz="1800" dirty="0">
                <a:solidFill>
                  <a:srgbClr val="000000"/>
                </a:solidFill>
                <a:effectLst/>
                <a:latin typeface="Helvetica" panose="020B0604020202020204" pitchFamily="34" charset="0"/>
                <a:ea typeface="Times New Roman" panose="02020603050405020304" pitchFamily="18" charset="0"/>
              </a:rPr>
              <a:t>, phone etc.), maximum number of customers strongly agree that communication channels are responsive and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30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satisfied customers are with monetary benefits and discounts on online shopping, maximum number of customers strongly agree that they get good monetary benefits discounts on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A676075-BEDE-6F0F-BBFC-1118A97489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978" y="3182041"/>
            <a:ext cx="5143500" cy="2865215"/>
          </a:xfrm>
          <a:prstGeom prst="rect">
            <a:avLst/>
          </a:prstGeom>
          <a:noFill/>
          <a:ln>
            <a:noFill/>
          </a:ln>
        </p:spPr>
      </p:pic>
      <p:pic>
        <p:nvPicPr>
          <p:cNvPr id="8" name="Picture 7">
            <a:extLst>
              <a:ext uri="{FF2B5EF4-FFF2-40B4-BE49-F238E27FC236}">
                <a16:creationId xmlns:a16="http://schemas.microsoft.com/office/drawing/2014/main" id="{1B690BE9-50F8-A7EF-0D54-FFDE03D483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6727" y="3182041"/>
            <a:ext cx="5430982" cy="2865215"/>
          </a:xfrm>
          <a:prstGeom prst="rect">
            <a:avLst/>
          </a:prstGeom>
          <a:noFill/>
          <a:ln>
            <a:noFill/>
          </a:ln>
        </p:spPr>
      </p:pic>
    </p:spTree>
    <p:extLst>
      <p:ext uri="{BB962C8B-B14F-4D97-AF65-F5344CB8AC3E}">
        <p14:creationId xmlns:p14="http://schemas.microsoft.com/office/powerpoint/2010/main" val="429391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31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enjoyable the online shopping is for customers, maximum number of customers strongly agree that they the enjoyment is derived from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32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convenient and flexible online shopping is, maximum number of customers strongly agree that shopping online is convenient and flexible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4059403-0C80-1288-C9D7-8DF7D046B9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9521" y="3053628"/>
            <a:ext cx="5124450" cy="2765281"/>
          </a:xfrm>
          <a:prstGeom prst="rect">
            <a:avLst/>
          </a:prstGeom>
          <a:noFill/>
          <a:ln>
            <a:noFill/>
          </a:ln>
        </p:spPr>
      </p:pic>
      <p:pic>
        <p:nvPicPr>
          <p:cNvPr id="3" name="Picture 2">
            <a:extLst>
              <a:ext uri="{FF2B5EF4-FFF2-40B4-BE49-F238E27FC236}">
                <a16:creationId xmlns:a16="http://schemas.microsoft.com/office/drawing/2014/main" id="{76BE4502-BCD0-55E8-50F1-78A6E510A3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7" y="3031547"/>
            <a:ext cx="5763491" cy="2787362"/>
          </a:xfrm>
          <a:prstGeom prst="rect">
            <a:avLst/>
          </a:prstGeom>
          <a:noFill/>
          <a:ln>
            <a:noFill/>
          </a:ln>
        </p:spPr>
      </p:pic>
    </p:spTree>
    <p:extLst>
      <p:ext uri="{BB962C8B-B14F-4D97-AF65-F5344CB8AC3E}">
        <p14:creationId xmlns:p14="http://schemas.microsoft.com/office/powerpoint/2010/main" val="2702276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33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return and replacement policy is to make a purchase decision, maximum number of customers strongly agree that return and replacement policy is important to make purchase decision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34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it is to gain access to loyalty programs that benefit online shopping, maximum number of customers strongly agree with this aspect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66825FB-FD4D-8213-FE8A-2F86DD224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460" y="3031547"/>
            <a:ext cx="5076825" cy="2787362"/>
          </a:xfrm>
          <a:prstGeom prst="rect">
            <a:avLst/>
          </a:prstGeom>
          <a:noFill/>
          <a:ln>
            <a:noFill/>
          </a:ln>
        </p:spPr>
      </p:pic>
      <p:pic>
        <p:nvPicPr>
          <p:cNvPr id="7" name="Picture 6">
            <a:extLst>
              <a:ext uri="{FF2B5EF4-FFF2-40B4-BE49-F238E27FC236}">
                <a16:creationId xmlns:a16="http://schemas.microsoft.com/office/drawing/2014/main" id="{D88E698C-4BDF-F6D3-67F0-60EB806979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266" y="3031547"/>
            <a:ext cx="5133975" cy="2787362"/>
          </a:xfrm>
          <a:prstGeom prst="rect">
            <a:avLst/>
          </a:prstGeom>
          <a:noFill/>
          <a:ln>
            <a:noFill/>
          </a:ln>
        </p:spPr>
      </p:pic>
    </p:spTree>
    <p:extLst>
      <p:ext uri="{BB962C8B-B14F-4D97-AF65-F5344CB8AC3E}">
        <p14:creationId xmlns:p14="http://schemas.microsoft.com/office/powerpoint/2010/main" val="2721242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2254528"/>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35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it is to display quality information on the website to improve satisfaction of customers, maximum number of customers strongly agree that it is important to display quality information on website improves satisfaction of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254528"/>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36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it is to have a good quality website or application to satisfy users while shopping online, maximum number of customers strongly agree that it is important to have a good quality website and application to satisfy users while shopping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BCAD101-2C18-8BC5-C807-78CEA91122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644" y="3428999"/>
            <a:ext cx="5095875" cy="2618257"/>
          </a:xfrm>
          <a:prstGeom prst="rect">
            <a:avLst/>
          </a:prstGeom>
          <a:noFill/>
          <a:ln>
            <a:noFill/>
          </a:ln>
        </p:spPr>
      </p:pic>
      <p:pic>
        <p:nvPicPr>
          <p:cNvPr id="3" name="Picture 2">
            <a:extLst>
              <a:ext uri="{FF2B5EF4-FFF2-40B4-BE49-F238E27FC236}">
                <a16:creationId xmlns:a16="http://schemas.microsoft.com/office/drawing/2014/main" id="{E6D1602F-2DB0-3C08-CF61-A9735B8B81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8999"/>
            <a:ext cx="5076825" cy="2371090"/>
          </a:xfrm>
          <a:prstGeom prst="rect">
            <a:avLst/>
          </a:prstGeom>
          <a:noFill/>
          <a:ln>
            <a:noFill/>
          </a:ln>
        </p:spPr>
      </p:pic>
    </p:spTree>
    <p:extLst>
      <p:ext uri="{BB962C8B-B14F-4D97-AF65-F5344CB8AC3E}">
        <p14:creationId xmlns:p14="http://schemas.microsoft.com/office/powerpoint/2010/main" val="295994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37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it is to create net benefit from shopping online which leads to user satisfaction, maximum number of customers strongly agree that net benefit derived from online shopping leads to user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38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trust is to create user satisfaction, maximum number of customers strongly agree that trust is important to create user satisfaction in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2AD1896-83C5-B8B0-EB43-93AF9D42CE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1698" y="3200400"/>
            <a:ext cx="5086350" cy="2743200"/>
          </a:xfrm>
          <a:prstGeom prst="rect">
            <a:avLst/>
          </a:prstGeom>
          <a:noFill/>
          <a:ln>
            <a:noFill/>
          </a:ln>
        </p:spPr>
      </p:pic>
      <p:pic>
        <p:nvPicPr>
          <p:cNvPr id="7" name="Picture 6">
            <a:extLst>
              <a:ext uri="{FF2B5EF4-FFF2-40B4-BE49-F238E27FC236}">
                <a16:creationId xmlns:a16="http://schemas.microsoft.com/office/drawing/2014/main" id="{8BB473C8-9FD1-B697-6FB7-B208715B56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7" y="3200400"/>
            <a:ext cx="5210175" cy="2743200"/>
          </a:xfrm>
          <a:prstGeom prst="rect">
            <a:avLst/>
          </a:prstGeom>
          <a:noFill/>
          <a:ln>
            <a:noFill/>
          </a:ln>
        </p:spPr>
      </p:pic>
    </p:spTree>
    <p:extLst>
      <p:ext uri="{BB962C8B-B14F-4D97-AF65-F5344CB8AC3E}">
        <p14:creationId xmlns:p14="http://schemas.microsoft.com/office/powerpoint/2010/main" val="148679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39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it is to provide a wide variety of products in different categories, maximum customers strongly agree that it is important to provide wide variety of listed products in all categories to attract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958165"/>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40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important it is to provide provision of complete and relevant product information, maximum number of customers strongly agree that provision of complete and relevant product information is important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78CB229-7F5C-3136-1F51-9499FA16F3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330" y="3200399"/>
            <a:ext cx="5210175" cy="2846857"/>
          </a:xfrm>
          <a:prstGeom prst="rect">
            <a:avLst/>
          </a:prstGeom>
          <a:noFill/>
          <a:ln>
            <a:noFill/>
          </a:ln>
        </p:spPr>
      </p:pic>
      <p:pic>
        <p:nvPicPr>
          <p:cNvPr id="3" name="Picture 2">
            <a:extLst>
              <a:ext uri="{FF2B5EF4-FFF2-40B4-BE49-F238E27FC236}">
                <a16:creationId xmlns:a16="http://schemas.microsoft.com/office/drawing/2014/main" id="{87B749E4-1CBB-D864-9204-9ACE4AB494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200399"/>
            <a:ext cx="5133975" cy="2846857"/>
          </a:xfrm>
          <a:prstGeom prst="rect">
            <a:avLst/>
          </a:prstGeom>
          <a:noFill/>
          <a:ln>
            <a:noFill/>
          </a:ln>
        </p:spPr>
      </p:pic>
    </p:spTree>
    <p:extLst>
      <p:ext uri="{BB962C8B-B14F-4D97-AF65-F5344CB8AC3E}">
        <p14:creationId xmlns:p14="http://schemas.microsoft.com/office/powerpoint/2010/main" val="3200383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41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This column tells us about Monetary savings done by online shopping, maximum number of customers strongly agree that monetary saving is done by shopping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42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the convenience in patronizing the online retailer, maximum number of customers strongly agree with the patronizing the online retailer is important for user satisfaction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CBE2E6C7-656D-B227-E428-0985A42FEA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946" y="2840182"/>
            <a:ext cx="5038725" cy="2846856"/>
          </a:xfrm>
          <a:prstGeom prst="rect">
            <a:avLst/>
          </a:prstGeom>
          <a:noFill/>
          <a:ln>
            <a:noFill/>
          </a:ln>
        </p:spPr>
      </p:pic>
      <p:pic>
        <p:nvPicPr>
          <p:cNvPr id="7" name="Picture 6">
            <a:extLst>
              <a:ext uri="{FF2B5EF4-FFF2-40B4-BE49-F238E27FC236}">
                <a16:creationId xmlns:a16="http://schemas.microsoft.com/office/drawing/2014/main" id="{278744E7-65CC-C5FD-4DC8-EE5B913DA9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40182"/>
            <a:ext cx="5067300" cy="2846856"/>
          </a:xfrm>
          <a:prstGeom prst="rect">
            <a:avLst/>
          </a:prstGeom>
          <a:noFill/>
          <a:ln>
            <a:noFill/>
          </a:ln>
        </p:spPr>
      </p:pic>
    </p:spTree>
    <p:extLst>
      <p:ext uri="{BB962C8B-B14F-4D97-AF65-F5344CB8AC3E}">
        <p14:creationId xmlns:p14="http://schemas.microsoft.com/office/powerpoint/2010/main" val="590778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365438"/>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43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how adventurous it is to shop online, maximum number of customers agree that it is adventurous to shop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16618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44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This column tells us about if customers social status is enhanced by shopping on preferred e-retail store, maximum number of customers tell that it is indifferent to this aspect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058055E-DA2D-2927-6EE1-3349EEC715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840181"/>
            <a:ext cx="5105400" cy="2846855"/>
          </a:xfrm>
          <a:prstGeom prst="rect">
            <a:avLst/>
          </a:prstGeom>
          <a:noFill/>
          <a:ln>
            <a:noFill/>
          </a:ln>
        </p:spPr>
      </p:pic>
      <p:pic>
        <p:nvPicPr>
          <p:cNvPr id="9" name="Picture 8">
            <a:extLst>
              <a:ext uri="{FF2B5EF4-FFF2-40B4-BE49-F238E27FC236}">
                <a16:creationId xmlns:a16="http://schemas.microsoft.com/office/drawing/2014/main" id="{24D08073-86E6-A117-4482-B386B3A3D1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840181"/>
            <a:ext cx="4981575" cy="2846855"/>
          </a:xfrm>
          <a:prstGeom prst="rect">
            <a:avLst/>
          </a:prstGeom>
          <a:noFill/>
          <a:ln>
            <a:noFill/>
          </a:ln>
        </p:spPr>
      </p:pic>
    </p:spTree>
    <p:extLst>
      <p:ext uri="{BB962C8B-B14F-4D97-AF65-F5344CB8AC3E}">
        <p14:creationId xmlns:p14="http://schemas.microsoft.com/office/powerpoint/2010/main" val="1186720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A527-07AE-A842-5009-CCB28A70D18E}"/>
              </a:ext>
            </a:extLst>
          </p:cNvPr>
          <p:cNvSpPr>
            <a:spLocks noGrp="1"/>
          </p:cNvSpPr>
          <p:nvPr>
            <p:ph type="title"/>
          </p:nvPr>
        </p:nvSpPr>
        <p:spPr/>
        <p:txBody>
          <a:bodyPr/>
          <a:lstStyle/>
          <a:p>
            <a:r>
              <a:rPr lang="en-US" dirty="0"/>
              <a:t>Understanding further 24 columns and what details they explain</a:t>
            </a:r>
            <a:endParaRPr lang="en-IN" dirty="0"/>
          </a:p>
        </p:txBody>
      </p:sp>
      <p:sp>
        <p:nvSpPr>
          <p:cNvPr id="3" name="Content Placeholder 2">
            <a:extLst>
              <a:ext uri="{FF2B5EF4-FFF2-40B4-BE49-F238E27FC236}">
                <a16:creationId xmlns:a16="http://schemas.microsoft.com/office/drawing/2014/main" id="{40FF0A6D-497D-409E-879B-E8EDC4A5CC35}"/>
              </a:ext>
            </a:extLst>
          </p:cNvPr>
          <p:cNvSpPr>
            <a:spLocks noGrp="1"/>
          </p:cNvSpPr>
          <p:nvPr>
            <p:ph sz="half" idx="1"/>
          </p:nvPr>
        </p:nvSpPr>
        <p:spPr>
          <a:xfrm>
            <a:off x="838200" y="1825626"/>
            <a:ext cx="5181600" cy="2547648"/>
          </a:xfrm>
        </p:spPr>
        <p:txBody>
          <a:bodyPr>
            <a:noAutofit/>
          </a:bodyPr>
          <a:lstStyle/>
          <a:p>
            <a:pPr marL="0" indent="0">
              <a:buNone/>
            </a:pPr>
            <a:r>
              <a:rPr lang="en-US" sz="1800" b="1" dirty="0"/>
              <a:t>Column 48 :</a:t>
            </a:r>
            <a:r>
              <a:rPr lang="en-US" sz="1800" dirty="0"/>
              <a:t> The column 'From the following, tick any (or all) of the online retailers you have shopped from;' tell us details about which online retails customers use for shopping online, and from the above plot we can observe that most pf the customers shop from Amazon and Flipkart</a:t>
            </a:r>
          </a:p>
          <a:p>
            <a:pPr marL="0" indent="0">
              <a:buNone/>
            </a:pPr>
            <a:r>
              <a:rPr lang="en-US" sz="1800" dirty="0"/>
              <a:t>Counter({'Amazon.in': 269, ' Flipkart.com': 221, ' Snapdeal.com': 182, ' Paytm.com': 150, ' Myntra.com': 146})</a:t>
            </a:r>
          </a:p>
          <a:p>
            <a:endParaRPr lang="en-IN" sz="1800" dirty="0"/>
          </a:p>
        </p:txBody>
      </p:sp>
      <p:sp>
        <p:nvSpPr>
          <p:cNvPr id="6" name="TextBox 5">
            <a:extLst>
              <a:ext uri="{FF2B5EF4-FFF2-40B4-BE49-F238E27FC236}">
                <a16:creationId xmlns:a16="http://schemas.microsoft.com/office/drawing/2014/main" id="{970E2519-BAC7-1586-3B6A-7413FC0B671A}"/>
              </a:ext>
            </a:extLst>
          </p:cNvPr>
          <p:cNvSpPr txBox="1"/>
          <p:nvPr/>
        </p:nvSpPr>
        <p:spPr>
          <a:xfrm>
            <a:off x="6172202" y="1808597"/>
            <a:ext cx="5576454" cy="2552686"/>
          </a:xfrm>
          <a:prstGeom prst="rect">
            <a:avLst/>
          </a:prstGeom>
          <a:noFill/>
        </p:spPr>
        <p:txBody>
          <a:bodyPr wrap="square">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49 :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column 'Easy to use website or application' tells us about customers' opinion on which application or website is easy to use, Customers gave maximum vote for amazon and flipkart.com.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Counter({'Amazon.in': 249, ' Flipkart.com': 193, ' Myntra.com': 147, ' Snapdeal.com': 130, ' Paytm.com': 113, 'Paytm.com': 12, 'Flipkart.com': 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9EDE96D-7DA9-A251-1691-BEE223225D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285" y="4257675"/>
            <a:ext cx="5286375" cy="2600325"/>
          </a:xfrm>
          <a:prstGeom prst="rect">
            <a:avLst/>
          </a:prstGeom>
          <a:noFill/>
          <a:ln>
            <a:noFill/>
          </a:ln>
        </p:spPr>
      </p:pic>
      <p:pic>
        <p:nvPicPr>
          <p:cNvPr id="8" name="Picture 7">
            <a:extLst>
              <a:ext uri="{FF2B5EF4-FFF2-40B4-BE49-F238E27FC236}">
                <a16:creationId xmlns:a16="http://schemas.microsoft.com/office/drawing/2014/main" id="{46EA81A8-E612-0B51-355B-1C5F1730D0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9062" y="4333875"/>
            <a:ext cx="5576454" cy="2524125"/>
          </a:xfrm>
          <a:prstGeom prst="rect">
            <a:avLst/>
          </a:prstGeom>
          <a:noFill/>
          <a:ln>
            <a:noFill/>
          </a:ln>
        </p:spPr>
      </p:pic>
    </p:spTree>
    <p:extLst>
      <p:ext uri="{BB962C8B-B14F-4D97-AF65-F5344CB8AC3E}">
        <p14:creationId xmlns:p14="http://schemas.microsoft.com/office/powerpoint/2010/main" val="229938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3137077"/>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50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 column 'Visual appealing web-page layout' gives us details about which online shopping site gives us a better visual appearance, from the above plot we can analyse that maximum votes is given for Amazon and least votes are given for Snapdeal.com</a:t>
            </a:r>
          </a:p>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Counter({'Amazon.in': 227, ' Flipkart.com': 148, ' Myntra.com': 100, ' Paytm.com': 67, ' Snapdeal.com': 61, 'Flipkart.com': 27, 'Myntra.com': 15})</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840714"/>
          </a:xfrm>
          <a:prstGeom prst="rect">
            <a:avLst/>
          </a:prstGeom>
          <a:noFill/>
        </p:spPr>
        <p:txBody>
          <a:bodyPr wrap="square" rtlCol="0">
            <a:spAutoFit/>
          </a:bodyPr>
          <a:lstStyle/>
          <a:p>
            <a:pPr>
              <a:lnSpc>
                <a:spcPct val="107000"/>
              </a:lnSpc>
              <a:spcAft>
                <a:spcPts val="800"/>
              </a:spcAf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51 :</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The column 'Wild variety of product on offer' tells us details about which e-retail site gives wide variety of offers on the products, Customers have shared their opinion that Amazon gives the best offers on the products and least voting is given for snapdeal.com</a:t>
            </a:r>
          </a:p>
          <a:p>
            <a:pPr>
              <a:lnSpc>
                <a:spcPct val="107000"/>
              </a:lnSpc>
              <a:spcAft>
                <a:spcPts val="800"/>
              </a:spcAft>
            </a:pP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Counter({'Amazon.in': 220, 'Flipkart.com': 184, 'Myntra.com': 64, 'Paytm.com': 20, 'Snapdeal.com': 14})</a:t>
            </a:r>
          </a:p>
        </p:txBody>
      </p:sp>
      <p:pic>
        <p:nvPicPr>
          <p:cNvPr id="6" name="Picture 5">
            <a:extLst>
              <a:ext uri="{FF2B5EF4-FFF2-40B4-BE49-F238E27FC236}">
                <a16:creationId xmlns:a16="http://schemas.microsoft.com/office/drawing/2014/main" id="{B8030C52-6FAC-A305-F0B3-70A9C38CB2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079" y="3947820"/>
            <a:ext cx="5238750" cy="2846854"/>
          </a:xfrm>
          <a:prstGeom prst="rect">
            <a:avLst/>
          </a:prstGeom>
          <a:noFill/>
          <a:ln>
            <a:noFill/>
          </a:ln>
        </p:spPr>
      </p:pic>
      <p:pic>
        <p:nvPicPr>
          <p:cNvPr id="8" name="Picture 7">
            <a:extLst>
              <a:ext uri="{FF2B5EF4-FFF2-40B4-BE49-F238E27FC236}">
                <a16:creationId xmlns:a16="http://schemas.microsoft.com/office/drawing/2014/main" id="{C18DB001-855E-6019-3D39-2AE2936529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2205" y="3899592"/>
            <a:ext cx="5706340" cy="2840713"/>
          </a:xfrm>
          <a:prstGeom prst="rect">
            <a:avLst/>
          </a:prstGeom>
          <a:noFill/>
          <a:ln>
            <a:noFill/>
          </a:ln>
        </p:spPr>
      </p:pic>
    </p:spTree>
    <p:extLst>
      <p:ext uri="{BB962C8B-B14F-4D97-AF65-F5344CB8AC3E}">
        <p14:creationId xmlns:p14="http://schemas.microsoft.com/office/powerpoint/2010/main" val="68061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BC0A-2A67-8EED-8BF4-99C449031677}"/>
              </a:ext>
            </a:extLst>
          </p:cNvPr>
          <p:cNvSpPr>
            <a:spLocks noGrp="1"/>
          </p:cNvSpPr>
          <p:nvPr>
            <p:ph type="title"/>
          </p:nvPr>
        </p:nvSpPr>
        <p:spPr/>
        <p:txBody>
          <a:bodyPr/>
          <a:lstStyle/>
          <a:p>
            <a:r>
              <a:rPr lang="en-IN" dirty="0"/>
              <a:t>Basic details of datasets</a:t>
            </a:r>
          </a:p>
        </p:txBody>
      </p:sp>
      <p:sp>
        <p:nvSpPr>
          <p:cNvPr id="3" name="Content Placeholder 2">
            <a:extLst>
              <a:ext uri="{FF2B5EF4-FFF2-40B4-BE49-F238E27FC236}">
                <a16:creationId xmlns:a16="http://schemas.microsoft.com/office/drawing/2014/main" id="{3660F44E-31DC-C7CC-52D6-8A5FEDFEA1E4}"/>
              </a:ext>
            </a:extLst>
          </p:cNvPr>
          <p:cNvSpPr>
            <a:spLocks noGrp="1"/>
          </p:cNvSpPr>
          <p:nvPr>
            <p:ph idx="1"/>
          </p:nvPr>
        </p:nvSpPr>
        <p:spPr/>
        <p:txBody>
          <a:bodyPr>
            <a:normAutofit lnSpcReduction="10000"/>
          </a:bodyPr>
          <a:lstStyle/>
          <a:p>
            <a:r>
              <a:rPr lang="en-IN" sz="1800" dirty="0"/>
              <a:t>The data set has 2 different files</a:t>
            </a:r>
          </a:p>
          <a:p>
            <a:pPr marL="0" indent="0">
              <a:buNone/>
            </a:pPr>
            <a:r>
              <a:rPr lang="en-IN" sz="1800" dirty="0"/>
              <a:t>	1. original data file </a:t>
            </a:r>
          </a:p>
          <a:p>
            <a:pPr marL="0" indent="0">
              <a:buNone/>
            </a:pPr>
            <a:r>
              <a:rPr lang="en-IN" sz="1800" dirty="0"/>
              <a:t>	2. Coded data file</a:t>
            </a:r>
          </a:p>
          <a:p>
            <a:pPr marL="0" indent="0">
              <a:buNone/>
            </a:pPr>
            <a:r>
              <a:rPr lang="en-IN" sz="1800" dirty="0"/>
              <a:t>Both the files have same data shape of 269 rows and 71 columns.</a:t>
            </a:r>
          </a:p>
          <a:p>
            <a:pPr marL="0" indent="0">
              <a:buNone/>
            </a:pPr>
            <a:r>
              <a:rPr lang="en-IN" sz="1800" dirty="0"/>
              <a:t>The coded data file is emerged out of original data file while the first 47 columns are coded. </a:t>
            </a:r>
          </a:p>
          <a:p>
            <a:pPr marL="0" indent="0">
              <a:buNone/>
            </a:pPr>
            <a:r>
              <a:rPr lang="en-IN" sz="1800" dirty="0">
                <a:solidFill>
                  <a:srgbClr val="111111"/>
                </a:solidFill>
                <a:effectLst/>
                <a:ea typeface="Calibri" panose="020F0502020204030204" pitchFamily="34" charset="0"/>
              </a:rPr>
              <a:t>The 71 columns in datasets consists of five major factors that contributed to the success of an e-commerce store have been identified as: service quality, system quality, information quality, trust and net benefit.</a:t>
            </a:r>
          </a:p>
          <a:p>
            <a:pPr marL="0" indent="0">
              <a:buNone/>
            </a:pPr>
            <a:r>
              <a:rPr lang="en-IN" sz="1800" dirty="0">
                <a:solidFill>
                  <a:srgbClr val="111111"/>
                </a:solidFill>
              </a:rPr>
              <a:t>All the columns in set dataset are categorical data and none has continuous values where every column carries data about customers reviews and feedbacks on different aspects of e-shopping.</a:t>
            </a:r>
          </a:p>
        </p:txBody>
      </p:sp>
    </p:spTree>
    <p:extLst>
      <p:ext uri="{BB962C8B-B14F-4D97-AF65-F5344CB8AC3E}">
        <p14:creationId xmlns:p14="http://schemas.microsoft.com/office/powerpoint/2010/main" val="3633756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E0DE22-06F9-5C1B-F578-59C0D5ED4DB0}"/>
              </a:ext>
            </a:extLst>
          </p:cNvPr>
          <p:cNvSpPr>
            <a:spLocks noGrp="1"/>
          </p:cNvSpPr>
          <p:nvPr>
            <p:ph type="title"/>
          </p:nvPr>
        </p:nvSpPr>
        <p:spPr/>
        <p:txBody>
          <a:bodyPr>
            <a:normAutofit/>
          </a:bodyPr>
          <a:lstStyle/>
          <a:p>
            <a:r>
              <a:rPr lang="en-IN" sz="2800" dirty="0"/>
              <a:t>In the similar way we can study each column and conclude the observations</a:t>
            </a:r>
          </a:p>
        </p:txBody>
      </p:sp>
      <p:sp>
        <p:nvSpPr>
          <p:cNvPr id="5" name="Content Placeholder 4">
            <a:extLst>
              <a:ext uri="{FF2B5EF4-FFF2-40B4-BE49-F238E27FC236}">
                <a16:creationId xmlns:a16="http://schemas.microsoft.com/office/drawing/2014/main" id="{B375DBC2-D918-83CC-0638-10177D63E297}"/>
              </a:ext>
            </a:extLst>
          </p:cNvPr>
          <p:cNvSpPr>
            <a:spLocks noGrp="1"/>
          </p:cNvSpPr>
          <p:nvPr>
            <p:ph idx="1"/>
          </p:nvPr>
        </p:nvSpPr>
        <p:spPr>
          <a:xfrm>
            <a:off x="838200" y="1825625"/>
            <a:ext cx="10515600" cy="2574925"/>
          </a:xfrm>
        </p:spPr>
        <p:txBody>
          <a:bodyPr/>
          <a:lstStyle/>
          <a:p>
            <a:pPr marL="0" indent="0">
              <a:spcBef>
                <a:spcPts val="645"/>
              </a:spcBef>
              <a:buNone/>
            </a:pPr>
            <a:r>
              <a:rPr lang="en-IN" sz="1800" b="1" dirty="0">
                <a:solidFill>
                  <a:srgbClr val="000000"/>
                </a:solidFill>
                <a:effectLst/>
                <a:latin typeface="Helvetica" panose="020B0604020202020204" pitchFamily="34" charset="0"/>
                <a:ea typeface="Times New Roman" panose="02020603050405020304" pitchFamily="18" charset="0"/>
              </a:rPr>
              <a:t>The upcoming columns is to discuss about the negative characteristics of the e-retail store's website or Application</a:t>
            </a:r>
            <a:r>
              <a:rPr lang="en-IN" sz="1800" b="1" u="none" strike="noStrike" dirty="0">
                <a:solidFill>
                  <a:srgbClr val="296EAA"/>
                </a:solidFill>
                <a:effectLst/>
                <a:latin typeface="Helvetica" panose="020B0604020202020204" pitchFamily="34" charset="0"/>
                <a:ea typeface="Times New Roman" panose="02020603050405020304" pitchFamily="18" charset="0"/>
                <a:hlinkClick r:id="rId2"/>
              </a:rPr>
              <a:t>¶</a:t>
            </a:r>
            <a:endParaRPr lang="en-IN" sz="1800" b="1"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61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column 'Longer time to get logged in (promotion, sales period)' tells us about customers opinion on which e-retails' app or website takes longer time to get logged in, Customers have voted that Amazon.in (135) takes longer time to login due to promotions, sales period etc. least votes are given for Myntra.com (35)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Counter({'Amazon.in': 135, 'Flipkart.com': 103, 'Paytm.com': 77, 'Snapdeal.com': 67, 'Myntra.com': 35})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2C44572-69EA-2BE8-860A-02F7EB50E9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11637"/>
            <a:ext cx="5776913" cy="2435225"/>
          </a:xfrm>
          <a:prstGeom prst="rect">
            <a:avLst/>
          </a:prstGeom>
          <a:noFill/>
          <a:ln>
            <a:noFill/>
          </a:ln>
        </p:spPr>
      </p:pic>
    </p:spTree>
    <p:extLst>
      <p:ext uri="{BB962C8B-B14F-4D97-AF65-F5344CB8AC3E}">
        <p14:creationId xmlns:p14="http://schemas.microsoft.com/office/powerpoint/2010/main" val="4120309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426029" y="242929"/>
            <a:ext cx="5250872" cy="4034502"/>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Column 62 :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column 'Longer time in displaying graphics and photos (promotion, sales period)' tells us about opinion of customers on which app or website takes longer time to display the graphics and photos, From the above plot we can observe that maximum number of customers have voted that Amazon.in (126) takes longer time to display the graphics and photos, next stands Flipkart.com (94) and Snapdeal.com (92), the least votes are given for Paytm.com(28</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Counter({'Amazon.in': 126, 'Flipkart.com': 94, 'Snapdeal.com': 92, 'Myntra.com': 74, 'Paytm.com': 28})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242929"/>
            <a:ext cx="5361709" cy="2370649"/>
          </a:xfrm>
          <a:prstGeom prst="rect">
            <a:avLst/>
          </a:prstGeom>
          <a:noFill/>
        </p:spPr>
        <p:txBody>
          <a:bodyPr wrap="square" rtlCol="0">
            <a:spAutoFit/>
          </a:bodyPr>
          <a:lstStyle/>
          <a:p>
            <a:pPr>
              <a:lnSpc>
                <a:spcPct val="107000"/>
              </a:lnSpc>
              <a:spcAft>
                <a:spcPts val="800"/>
              </a:spcAft>
            </a:pPr>
            <a:r>
              <a:rPr lang="en-IN" sz="1800" b="1" dirty="0">
                <a:solidFill>
                  <a:srgbClr val="111111"/>
                </a:solidFill>
                <a:effectLst/>
                <a:latin typeface="Arial" panose="020B0604020202020204" pitchFamily="34" charset="0"/>
                <a:ea typeface="Calibri" panose="020F0502020204030204" pitchFamily="34" charset="0"/>
                <a:cs typeface="Times New Roman" panose="02020603050405020304" pitchFamily="18" charset="0"/>
              </a:rPr>
              <a:t>Column 63 : </a:t>
            </a:r>
            <a:r>
              <a:rPr lang="en-IN"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column 'Late declaration of price (promotion, sales period)' tells us about customers opinion on which r-retail's app or website declares the price lately, customers have voted that Myntra.com (75) delays in declaring the price, least votes are given for Flipkart.com (43).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latinLnBrk="1">
              <a:lnSpc>
                <a:spcPts val="1455"/>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Counter({'Myntra.com': 75, 'Paytm.com': 72, 'Amazon.in': 56, 'snapdeal.com': 48, 'Flipkart.com': 43})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B317ABAC-686E-8775-6B7B-12291C461A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0725" y="4277431"/>
            <a:ext cx="5219700" cy="2514600"/>
          </a:xfrm>
          <a:prstGeom prst="rect">
            <a:avLst/>
          </a:prstGeom>
          <a:noFill/>
          <a:ln>
            <a:noFill/>
          </a:ln>
        </p:spPr>
      </p:pic>
      <p:pic>
        <p:nvPicPr>
          <p:cNvPr id="3" name="Picture 2">
            <a:extLst>
              <a:ext uri="{FF2B5EF4-FFF2-40B4-BE49-F238E27FC236}">
                <a16:creationId xmlns:a16="http://schemas.microsoft.com/office/drawing/2014/main" id="{C9480A11-F0ED-539D-7C05-66F1599A8F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0341" y="4230646"/>
            <a:ext cx="5153025" cy="2384425"/>
          </a:xfrm>
          <a:prstGeom prst="rect">
            <a:avLst/>
          </a:prstGeom>
          <a:noFill/>
          <a:ln>
            <a:noFill/>
          </a:ln>
        </p:spPr>
      </p:pic>
    </p:spTree>
    <p:extLst>
      <p:ext uri="{BB962C8B-B14F-4D97-AF65-F5344CB8AC3E}">
        <p14:creationId xmlns:p14="http://schemas.microsoft.com/office/powerpoint/2010/main" val="920991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E0DE22-06F9-5C1B-F578-59C0D5ED4DB0}"/>
              </a:ext>
            </a:extLst>
          </p:cNvPr>
          <p:cNvSpPr>
            <a:spLocks noGrp="1"/>
          </p:cNvSpPr>
          <p:nvPr>
            <p:ph type="title"/>
          </p:nvPr>
        </p:nvSpPr>
        <p:spPr/>
        <p:txBody>
          <a:bodyPr>
            <a:normAutofit/>
          </a:bodyPr>
          <a:lstStyle/>
          <a:p>
            <a:r>
              <a:rPr lang="en-US" sz="2800" b="1" dirty="0"/>
              <a:t>We can do further EDA considering Coded data</a:t>
            </a:r>
          </a:p>
        </p:txBody>
      </p:sp>
      <p:sp>
        <p:nvSpPr>
          <p:cNvPr id="5" name="Content Placeholder 4">
            <a:extLst>
              <a:ext uri="{FF2B5EF4-FFF2-40B4-BE49-F238E27FC236}">
                <a16:creationId xmlns:a16="http://schemas.microsoft.com/office/drawing/2014/main" id="{B375DBC2-D918-83CC-0638-10177D63E297}"/>
              </a:ext>
            </a:extLst>
          </p:cNvPr>
          <p:cNvSpPr>
            <a:spLocks noGrp="1"/>
          </p:cNvSpPr>
          <p:nvPr>
            <p:ph idx="1"/>
          </p:nvPr>
        </p:nvSpPr>
        <p:spPr>
          <a:xfrm>
            <a:off x="838200" y="1327295"/>
            <a:ext cx="10515600" cy="363393"/>
          </a:xfrm>
        </p:spPr>
        <p:txBody>
          <a:bodyPr>
            <a:normAutofit lnSpcReduction="10000"/>
          </a:bodyPr>
          <a:lstStyle/>
          <a:p>
            <a:pPr marL="0" indent="0">
              <a:spcBef>
                <a:spcPts val="645"/>
              </a:spcBef>
              <a:buNone/>
            </a:pPr>
            <a:r>
              <a:rPr lang="en-US" sz="1800" b="1" dirty="0">
                <a:solidFill>
                  <a:srgbClr val="000000"/>
                </a:solidFill>
                <a:effectLst/>
                <a:latin typeface="Helvetica" panose="020B0604020202020204" pitchFamily="34" charset="0"/>
                <a:ea typeface="Times New Roman" panose="02020603050405020304" pitchFamily="18" charset="0"/>
              </a:rPr>
              <a:t>Checking for missing values in the data :</a:t>
            </a:r>
          </a:p>
        </p:txBody>
      </p:sp>
      <p:pic>
        <p:nvPicPr>
          <p:cNvPr id="2" name="Picture 1">
            <a:extLst>
              <a:ext uri="{FF2B5EF4-FFF2-40B4-BE49-F238E27FC236}">
                <a16:creationId xmlns:a16="http://schemas.microsoft.com/office/drawing/2014/main" id="{410C4407-9322-C2D2-4F0D-907599B3A8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7255" y="1690688"/>
            <a:ext cx="5451764" cy="5759014"/>
          </a:xfrm>
          <a:prstGeom prst="rect">
            <a:avLst/>
          </a:prstGeom>
          <a:noFill/>
          <a:ln>
            <a:noFill/>
          </a:ln>
        </p:spPr>
      </p:pic>
      <p:sp>
        <p:nvSpPr>
          <p:cNvPr id="3" name="TextBox 2">
            <a:extLst>
              <a:ext uri="{FF2B5EF4-FFF2-40B4-BE49-F238E27FC236}">
                <a16:creationId xmlns:a16="http://schemas.microsoft.com/office/drawing/2014/main" id="{B1F3826F-1CDC-6A78-C5F7-2E85058A22FB}"/>
              </a:ext>
            </a:extLst>
          </p:cNvPr>
          <p:cNvSpPr txBox="1"/>
          <p:nvPr/>
        </p:nvSpPr>
        <p:spPr>
          <a:xfrm>
            <a:off x="6968836" y="1842655"/>
            <a:ext cx="3906982" cy="923330"/>
          </a:xfrm>
          <a:prstGeom prst="rect">
            <a:avLst/>
          </a:prstGeom>
          <a:noFill/>
        </p:spPr>
        <p:txBody>
          <a:bodyPr wrap="square" rtlCol="0">
            <a:spAutoFit/>
          </a:bodyPr>
          <a:lstStyle/>
          <a:p>
            <a:r>
              <a:rPr lang="en-IN" dirty="0"/>
              <a:t>From the heat map we can observe that there are no missing values in the dataset.</a:t>
            </a:r>
          </a:p>
        </p:txBody>
      </p:sp>
    </p:spTree>
    <p:extLst>
      <p:ext uri="{BB962C8B-B14F-4D97-AF65-F5344CB8AC3E}">
        <p14:creationId xmlns:p14="http://schemas.microsoft.com/office/powerpoint/2010/main" val="3110935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027264-6417-0126-CDC9-CD8C17F740BC}"/>
              </a:ext>
            </a:extLst>
          </p:cNvPr>
          <p:cNvSpPr>
            <a:spLocks noGrp="1"/>
          </p:cNvSpPr>
          <p:nvPr>
            <p:ph type="title"/>
          </p:nvPr>
        </p:nvSpPr>
        <p:spPr/>
        <p:txBody>
          <a:bodyPr>
            <a:normAutofit/>
          </a:bodyPr>
          <a:lstStyle/>
          <a:p>
            <a:r>
              <a:rPr lang="en-US" sz="3200" dirty="0"/>
              <a:t>Discussing on details description on the data :</a:t>
            </a:r>
          </a:p>
        </p:txBody>
      </p:sp>
      <p:sp>
        <p:nvSpPr>
          <p:cNvPr id="5" name="Content Placeholder 4">
            <a:extLst>
              <a:ext uri="{FF2B5EF4-FFF2-40B4-BE49-F238E27FC236}">
                <a16:creationId xmlns:a16="http://schemas.microsoft.com/office/drawing/2014/main" id="{799C5CDE-4104-ED3B-823B-AB07353BB32E}"/>
              </a:ext>
            </a:extLst>
          </p:cNvPr>
          <p:cNvSpPr>
            <a:spLocks noGrp="1"/>
          </p:cNvSpPr>
          <p:nvPr>
            <p:ph idx="1"/>
          </p:nvPr>
        </p:nvSpPr>
        <p:spPr>
          <a:xfrm>
            <a:off x="838200" y="1825625"/>
            <a:ext cx="6310745" cy="4667250"/>
          </a:xfrm>
        </p:spPr>
        <p:txBody>
          <a:bodyPr>
            <a:normAutofit lnSpcReduction="10000"/>
          </a:bodyPr>
          <a:lstStyle/>
          <a:p>
            <a:pPr marL="0" indent="0">
              <a:buNone/>
            </a:pPr>
            <a:r>
              <a:rPr lang="en-US" sz="1800" dirty="0"/>
              <a:t>Key Observations :</a:t>
            </a:r>
          </a:p>
          <a:p>
            <a:pPr marL="0" indent="0">
              <a:buNone/>
            </a:pPr>
            <a:r>
              <a:rPr lang="en-US" sz="1800" dirty="0"/>
              <a:t>1.	We can see that mean is greater than median (50th percentile) in the columns</a:t>
            </a:r>
          </a:p>
          <a:p>
            <a:pPr marL="0" indent="0">
              <a:buNone/>
            </a:pPr>
            <a:r>
              <a:rPr lang="en-US" sz="1800" dirty="0"/>
              <a:t>•	4 What is the Pin Code of where you shop online from?</a:t>
            </a:r>
          </a:p>
          <a:p>
            <a:pPr marL="0" indent="0">
              <a:buNone/>
            </a:pPr>
            <a:r>
              <a:rPr lang="en-US" sz="1800" dirty="0"/>
              <a:t>•	8 Which device do you use to access the online shopping?</a:t>
            </a:r>
          </a:p>
          <a:p>
            <a:pPr marL="0" indent="0">
              <a:buNone/>
            </a:pPr>
            <a:r>
              <a:rPr lang="en-US" sz="1800" dirty="0"/>
              <a:t>•	11 What browser do you run on your device to access the website?</a:t>
            </a:r>
          </a:p>
          <a:p>
            <a:pPr marL="0" indent="0">
              <a:buNone/>
            </a:pPr>
            <a:r>
              <a:rPr lang="en-US" sz="1800" dirty="0"/>
              <a:t>•	12 Which channel did you follow to arrive at your favorite online store for the first time?</a:t>
            </a:r>
          </a:p>
          <a:p>
            <a:pPr marL="0" indent="0">
              <a:buNone/>
            </a:pPr>
            <a:r>
              <a:rPr lang="en-US" sz="1800" dirty="0"/>
              <a:t>•	15 What is your preferred payment Option?</a:t>
            </a:r>
          </a:p>
          <a:p>
            <a:pPr marL="0" indent="0">
              <a:buNone/>
            </a:pPr>
            <a:r>
              <a:rPr lang="en-US" sz="1800" dirty="0"/>
              <a:t>•	17 Why did you abandon the “Bag”, “Shopping Cart”? </a:t>
            </a:r>
          </a:p>
          <a:p>
            <a:pPr marL="0" indent="0">
              <a:buNone/>
            </a:pPr>
            <a:r>
              <a:rPr lang="en-US" sz="1800" dirty="0"/>
              <a:t>Hence right skewness is present in these columns, The same we can observe from the below data as well</a:t>
            </a:r>
          </a:p>
        </p:txBody>
      </p:sp>
      <p:pic>
        <p:nvPicPr>
          <p:cNvPr id="6" name="Picture 5">
            <a:extLst>
              <a:ext uri="{FF2B5EF4-FFF2-40B4-BE49-F238E27FC236}">
                <a16:creationId xmlns:a16="http://schemas.microsoft.com/office/drawing/2014/main" id="{C35F9DC7-120A-817F-A927-5DD01D088D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24256" y="3398549"/>
            <a:ext cx="4931784" cy="3094326"/>
          </a:xfrm>
          <a:prstGeom prst="rect">
            <a:avLst/>
          </a:prstGeom>
          <a:noFill/>
          <a:ln>
            <a:noFill/>
          </a:ln>
        </p:spPr>
      </p:pic>
    </p:spTree>
    <p:extLst>
      <p:ext uri="{BB962C8B-B14F-4D97-AF65-F5344CB8AC3E}">
        <p14:creationId xmlns:p14="http://schemas.microsoft.com/office/powerpoint/2010/main" val="700202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A3E2E-F002-F373-0231-214AC6591510}"/>
              </a:ext>
            </a:extLst>
          </p:cNvPr>
          <p:cNvSpPr txBox="1"/>
          <p:nvPr/>
        </p:nvSpPr>
        <p:spPr>
          <a:xfrm>
            <a:off x="568036" y="443345"/>
            <a:ext cx="7800109" cy="6001643"/>
          </a:xfrm>
          <a:prstGeom prst="rect">
            <a:avLst/>
          </a:prstGeom>
          <a:noFill/>
        </p:spPr>
        <p:txBody>
          <a:bodyPr wrap="square" rtlCol="0">
            <a:spAutoFit/>
          </a:bodyPr>
          <a:lstStyle/>
          <a:p>
            <a:r>
              <a:rPr lang="en-US" sz="1200" dirty="0"/>
              <a:t>We can observe that mean is less than median (50th percentile) in the columns</a:t>
            </a:r>
          </a:p>
          <a:p>
            <a:r>
              <a:rPr lang="en-US" sz="1200" dirty="0"/>
              <a:t>•	1Gender of respondent</a:t>
            </a:r>
          </a:p>
          <a:p>
            <a:r>
              <a:rPr lang="en-US" sz="1200" dirty="0"/>
              <a:t>•	5 Since How Long You are Shopping Online ?</a:t>
            </a:r>
          </a:p>
          <a:p>
            <a:r>
              <a:rPr lang="en-US" sz="1200" dirty="0"/>
              <a:t>•	9 What is the screen size of your mobile device?</a:t>
            </a:r>
          </a:p>
          <a:p>
            <a:r>
              <a:rPr lang="en-US" sz="1200" dirty="0"/>
              <a:t>•	14 How much time do you explore the e- retail store before making a purchase decision?</a:t>
            </a:r>
          </a:p>
          <a:p>
            <a:r>
              <a:rPr lang="en-US" sz="1200" dirty="0"/>
              <a:t>•	18 The content on the website must be easy to read and understand</a:t>
            </a:r>
          </a:p>
          <a:p>
            <a:r>
              <a:rPr lang="en-US" sz="1200" dirty="0"/>
              <a:t>•	19 Information on similar product to the one highlighted is important for product comparison</a:t>
            </a:r>
          </a:p>
          <a:p>
            <a:r>
              <a:rPr lang="en-US" sz="1200" dirty="0"/>
              <a:t>•	20 Complete information on listed seller and product being offered is important for purchase decision.</a:t>
            </a:r>
          </a:p>
          <a:p>
            <a:r>
              <a:rPr lang="en-US" sz="1200" dirty="0"/>
              <a:t>•	21 All relevant information on listed products must be stated clearly</a:t>
            </a:r>
          </a:p>
          <a:p>
            <a:r>
              <a:rPr lang="en-US" sz="1200" dirty="0"/>
              <a:t>•	22 Ease of navigation in website</a:t>
            </a:r>
          </a:p>
          <a:p>
            <a:r>
              <a:rPr lang="en-US" sz="1200" dirty="0"/>
              <a:t>•	23 Loading and processing speed</a:t>
            </a:r>
          </a:p>
          <a:p>
            <a:r>
              <a:rPr lang="en-US" sz="1200" dirty="0"/>
              <a:t>•	24 User friendly Interface of the website</a:t>
            </a:r>
          </a:p>
          <a:p>
            <a:r>
              <a:rPr lang="en-US" sz="1200" dirty="0"/>
              <a:t>•	25 Convenient Payment methods</a:t>
            </a:r>
          </a:p>
          <a:p>
            <a:r>
              <a:rPr lang="en-US" sz="1200" dirty="0"/>
              <a:t>•	26 Trust that the online retail store will fulfill its part of the transaction at the stipulated time</a:t>
            </a:r>
          </a:p>
          <a:p>
            <a:r>
              <a:rPr lang="en-US" sz="1200" dirty="0"/>
              <a:t>•	27 Empathy (readiness to assist with queries) towards the customers</a:t>
            </a:r>
          </a:p>
          <a:p>
            <a:r>
              <a:rPr lang="en-US" sz="1200" dirty="0"/>
              <a:t>•	28 Being able to guarantee the privacy of the customer</a:t>
            </a:r>
          </a:p>
          <a:p>
            <a:r>
              <a:rPr lang="en-US" sz="1200" dirty="0"/>
              <a:t>•	29 Responsiveness, availability of several communication channels (email, online rep, twitter, phone etc.)</a:t>
            </a:r>
          </a:p>
          <a:p>
            <a:r>
              <a:rPr lang="en-US" sz="1200" dirty="0"/>
              <a:t>•	30 Online shopping gives monetary benefit and discounts</a:t>
            </a:r>
          </a:p>
          <a:p>
            <a:r>
              <a:rPr lang="en-US" sz="1200" dirty="0"/>
              <a:t>•	31 Enjoyment is derived from shopping online</a:t>
            </a:r>
          </a:p>
          <a:p>
            <a:r>
              <a:rPr lang="en-US" sz="1200" dirty="0"/>
              <a:t>•	32 Shopping online is convenient and flexible</a:t>
            </a:r>
          </a:p>
          <a:p>
            <a:r>
              <a:rPr lang="en-US" sz="1200" dirty="0"/>
              <a:t>•	33 Return and replacement policy of the e-tailer is important for purchase decision</a:t>
            </a:r>
          </a:p>
          <a:p>
            <a:r>
              <a:rPr lang="en-US" sz="1200" dirty="0"/>
              <a:t>•	34 Gaining access to loyalty programs is a benefit of shopping online</a:t>
            </a:r>
          </a:p>
          <a:p>
            <a:r>
              <a:rPr lang="en-US" sz="1200" dirty="0"/>
              <a:t>•	35 Displaying quality Information on the website improves satisfaction of customers</a:t>
            </a:r>
          </a:p>
          <a:p>
            <a:r>
              <a:rPr lang="en-US" sz="1200" dirty="0"/>
              <a:t>•	36 User derive satisfaction while shopping on a good quality website or application</a:t>
            </a:r>
          </a:p>
          <a:p>
            <a:r>
              <a:rPr lang="en-US" sz="1200" dirty="0"/>
              <a:t>•	37 Net Benefit derived from shopping online can lead to users satisfaction</a:t>
            </a:r>
          </a:p>
          <a:p>
            <a:r>
              <a:rPr lang="en-US" sz="1200" dirty="0"/>
              <a:t>•	38 User satisfaction cannot exist without trust</a:t>
            </a:r>
          </a:p>
          <a:p>
            <a:r>
              <a:rPr lang="en-US" sz="1200" dirty="0"/>
              <a:t>•	39 Offering a wide variety of listed product in several category</a:t>
            </a:r>
          </a:p>
          <a:p>
            <a:r>
              <a:rPr lang="en-US" sz="1200" dirty="0"/>
              <a:t>•	40 Provision of complete and relevant product information</a:t>
            </a:r>
          </a:p>
          <a:p>
            <a:r>
              <a:rPr lang="en-US" sz="1200" dirty="0"/>
              <a:t>•	41 Monetary savings</a:t>
            </a:r>
          </a:p>
          <a:p>
            <a:r>
              <a:rPr lang="en-US" sz="1200" dirty="0"/>
              <a:t>•	46 Shopping on the website helps you fulfill certain roles </a:t>
            </a:r>
          </a:p>
          <a:p>
            <a:r>
              <a:rPr lang="en-US" sz="1200" dirty="0"/>
              <a:t>Hence we there is left skewness present in these respective columns</a:t>
            </a:r>
          </a:p>
          <a:p>
            <a:endParaRPr lang="en-IN" sz="1200" dirty="0"/>
          </a:p>
        </p:txBody>
      </p:sp>
      <p:pic>
        <p:nvPicPr>
          <p:cNvPr id="6" name="Picture 5">
            <a:extLst>
              <a:ext uri="{FF2B5EF4-FFF2-40B4-BE49-F238E27FC236}">
                <a16:creationId xmlns:a16="http://schemas.microsoft.com/office/drawing/2014/main" id="{565CE887-A884-D402-0183-794CF29553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6701" y="4006588"/>
            <a:ext cx="4988935" cy="2438400"/>
          </a:xfrm>
          <a:prstGeom prst="rect">
            <a:avLst/>
          </a:prstGeom>
          <a:noFill/>
          <a:ln>
            <a:noFill/>
          </a:ln>
        </p:spPr>
      </p:pic>
    </p:spTree>
    <p:extLst>
      <p:ext uri="{BB962C8B-B14F-4D97-AF65-F5344CB8AC3E}">
        <p14:creationId xmlns:p14="http://schemas.microsoft.com/office/powerpoint/2010/main" val="2478293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A3E2E-F002-F373-0231-214AC6591510}"/>
              </a:ext>
            </a:extLst>
          </p:cNvPr>
          <p:cNvSpPr txBox="1"/>
          <p:nvPr/>
        </p:nvSpPr>
        <p:spPr>
          <a:xfrm>
            <a:off x="568036" y="443345"/>
            <a:ext cx="7190509" cy="3416320"/>
          </a:xfrm>
          <a:prstGeom prst="rect">
            <a:avLst/>
          </a:prstGeom>
          <a:noFill/>
        </p:spPr>
        <p:txBody>
          <a:bodyPr wrap="square" rtlCol="0">
            <a:spAutoFit/>
          </a:bodyPr>
          <a:lstStyle/>
          <a:p>
            <a:r>
              <a:rPr lang="en-US" dirty="0"/>
              <a:t>2.	We can observe that there is a huge gap between 75th percentile and max in the columns</a:t>
            </a:r>
          </a:p>
          <a:p>
            <a:r>
              <a:rPr lang="en-US" dirty="0"/>
              <a:t>•	4 What is the Pin Code of where you shop online from?</a:t>
            </a:r>
          </a:p>
          <a:p>
            <a:r>
              <a:rPr lang="en-US" dirty="0"/>
              <a:t>•	8 Which device do you use to access the online shopping?</a:t>
            </a:r>
          </a:p>
          <a:p>
            <a:r>
              <a:rPr lang="en-US" dirty="0"/>
              <a:t>•	11 What browser do you run on your device to access the website?</a:t>
            </a:r>
          </a:p>
          <a:p>
            <a:r>
              <a:rPr lang="en-US" dirty="0"/>
              <a:t>•	12 Which channel did you follow to arrive at your favorite online store for the first time?</a:t>
            </a:r>
          </a:p>
          <a:p>
            <a:r>
              <a:rPr lang="en-US" dirty="0"/>
              <a:t>•	16 How 4 do you abandon (selecting an items and leaving without making payment) your shopping cart? </a:t>
            </a:r>
          </a:p>
          <a:p>
            <a:r>
              <a:rPr lang="en-US" dirty="0"/>
              <a:t>Hence there are outliers present in those columns data, the same we can observe from the below plots as well</a:t>
            </a:r>
          </a:p>
        </p:txBody>
      </p:sp>
      <p:pic>
        <p:nvPicPr>
          <p:cNvPr id="2" name="Picture 1">
            <a:extLst>
              <a:ext uri="{FF2B5EF4-FFF2-40B4-BE49-F238E27FC236}">
                <a16:creationId xmlns:a16="http://schemas.microsoft.com/office/drawing/2014/main" id="{EABB2D42-12CD-BD84-0C12-10621C34CF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245" y="4149667"/>
            <a:ext cx="5731510" cy="2382520"/>
          </a:xfrm>
          <a:prstGeom prst="rect">
            <a:avLst/>
          </a:prstGeom>
          <a:noFill/>
          <a:ln>
            <a:noFill/>
          </a:ln>
        </p:spPr>
      </p:pic>
      <p:pic>
        <p:nvPicPr>
          <p:cNvPr id="3" name="Picture 2">
            <a:extLst>
              <a:ext uri="{FF2B5EF4-FFF2-40B4-BE49-F238E27FC236}">
                <a16:creationId xmlns:a16="http://schemas.microsoft.com/office/drawing/2014/main" id="{384217A1-F8D2-96ED-A773-69589DECE8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3754" y="4183477"/>
            <a:ext cx="4038600" cy="2162175"/>
          </a:xfrm>
          <a:prstGeom prst="rect">
            <a:avLst/>
          </a:prstGeom>
          <a:noFill/>
          <a:ln>
            <a:noFill/>
          </a:ln>
        </p:spPr>
      </p:pic>
    </p:spTree>
    <p:extLst>
      <p:ext uri="{BB962C8B-B14F-4D97-AF65-F5344CB8AC3E}">
        <p14:creationId xmlns:p14="http://schemas.microsoft.com/office/powerpoint/2010/main" val="2175853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8A3E2E-F002-F373-0231-214AC6591510}"/>
              </a:ext>
            </a:extLst>
          </p:cNvPr>
          <p:cNvSpPr txBox="1"/>
          <p:nvPr/>
        </p:nvSpPr>
        <p:spPr>
          <a:xfrm>
            <a:off x="568036" y="443345"/>
            <a:ext cx="7190509" cy="670120"/>
          </a:xfrm>
          <a:prstGeom prst="rect">
            <a:avLst/>
          </a:prstGeom>
          <a:noFill/>
        </p:spPr>
        <p:txBody>
          <a:bodyPr wrap="square" rtlCol="0">
            <a:spAutoFit/>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Checking for Correlation of columns by plotting correlation heat map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44718F9-D74B-A4C7-1B40-850DF5464602}"/>
              </a:ext>
            </a:extLst>
          </p:cNvPr>
          <p:cNvSpPr txBox="1"/>
          <p:nvPr/>
        </p:nvSpPr>
        <p:spPr>
          <a:xfrm>
            <a:off x="720437" y="1413164"/>
            <a:ext cx="4710546" cy="4529830"/>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From the above heat map we can observe that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'Convenient payment method' has a good correlation with 'user friendly interface of the website', 'Loading and processing speed' and 'The content on the website must be easy to read and understand'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'21 All relevant information on listed products must be stated clearly' has good correlation with '18 The content on the website must be easy to read and understand'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80E33EE-C802-8778-4889-7383FF9464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80363" y="1113465"/>
            <a:ext cx="5659177" cy="5095875"/>
          </a:xfrm>
          <a:prstGeom prst="rect">
            <a:avLst/>
          </a:prstGeom>
          <a:noFill/>
          <a:ln>
            <a:noFill/>
          </a:ln>
        </p:spPr>
      </p:pic>
    </p:spTree>
    <p:extLst>
      <p:ext uri="{BB962C8B-B14F-4D97-AF65-F5344CB8AC3E}">
        <p14:creationId xmlns:p14="http://schemas.microsoft.com/office/powerpoint/2010/main" val="3198055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4718F9-D74B-A4C7-1B40-850DF5464602}"/>
              </a:ext>
            </a:extLst>
          </p:cNvPr>
          <p:cNvSpPr txBox="1"/>
          <p:nvPr/>
        </p:nvSpPr>
        <p:spPr>
          <a:xfrm>
            <a:off x="720437" y="1413164"/>
            <a:ext cx="4710546" cy="4135299"/>
          </a:xfrm>
          <a:prstGeom prst="rect">
            <a:avLst/>
          </a:prstGeom>
          <a:noFill/>
        </p:spPr>
        <p:txBody>
          <a:bodyPr wrap="square" rtlCol="0">
            <a:spAutoFit/>
          </a:bodyPr>
          <a:lstStyle/>
          <a:p>
            <a:pPr>
              <a:lnSpc>
                <a:spcPct val="107000"/>
              </a:lnSpc>
              <a:spcAft>
                <a:spcPts val="800"/>
              </a:spcAf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From the above heatmap we can observe that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'28 Being able to guarantee the privacy of the customer' has good correlation with '26 Trust that the online retail store will fulfil its part of the transaction at the stipulated time' and '27 Empathy (readiness to assist with queries) towards the customers'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'27 Empathy (readiness to assist with queries) towards the customers' has a good correlation with '38 User satisfaction cannot exist without trust'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360CFAA-D811-390E-406C-D037665229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10195" y="971550"/>
            <a:ext cx="6236335" cy="4914900"/>
          </a:xfrm>
          <a:prstGeom prst="rect">
            <a:avLst/>
          </a:prstGeom>
          <a:noFill/>
          <a:ln>
            <a:noFill/>
          </a:ln>
        </p:spPr>
      </p:pic>
    </p:spTree>
    <p:extLst>
      <p:ext uri="{BB962C8B-B14F-4D97-AF65-F5344CB8AC3E}">
        <p14:creationId xmlns:p14="http://schemas.microsoft.com/office/powerpoint/2010/main" val="30159880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DD3C-92A4-AEE1-B6A4-385BE51042A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409A073-0966-BAB3-35A7-626546D2C3F1}"/>
              </a:ext>
            </a:extLst>
          </p:cNvPr>
          <p:cNvSpPr>
            <a:spLocks noGrp="1"/>
          </p:cNvSpPr>
          <p:nvPr>
            <p:ph idx="1"/>
          </p:nvPr>
        </p:nvSpPr>
        <p:spPr/>
        <p:txBody>
          <a:bodyPr>
            <a:normAutofit fontScale="62500" lnSpcReduction="20000"/>
          </a:bodyPr>
          <a:lstStyle/>
          <a:p>
            <a:pPr>
              <a:lnSpc>
                <a:spcPct val="107000"/>
              </a:lnSpc>
              <a:spcAft>
                <a:spcPts val="800"/>
              </a:spcAft>
            </a:pPr>
            <a:r>
              <a:rPr lang="en-IN"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Conclusion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1.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From the graphs we have plotted in the file we can observe that we have 3 different categories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19075" indent="0">
              <a:lnSpc>
                <a:spcPct val="107000"/>
              </a:lnSpc>
              <a:spcAft>
                <a:spcPts val="800"/>
              </a:spcAft>
              <a:buNone/>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First set of data gives clarity on customers’ device and the mode of operations they use in case of online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19075" indent="0">
              <a:lnSpc>
                <a:spcPct val="107000"/>
              </a:lnSpc>
              <a:spcAft>
                <a:spcPts val="800"/>
              </a:spcAft>
              <a:buNone/>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Second set of data gives clarity on customers’ view on why the parameter is been implemented in the app or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19075" indent="0">
              <a:lnSpc>
                <a:spcPct val="107000"/>
              </a:lnSpc>
              <a:spcAft>
                <a:spcPts val="800"/>
              </a:spcAft>
              <a:buNone/>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Thirst set of data gives us details about e-retails stores operations and which app or site operates well according to them, it also tells us about which app e-retails store gives wide range of collections, offers, monetary rewards, speedy delivery, assistance on any issues. This also includes data on some negative aspects which app or website take longer time to load the pages, visual display, adds on more promotions etc.</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marL="219075" indent="0">
              <a:lnSpc>
                <a:spcPct val="107000"/>
              </a:lnSpc>
              <a:spcAft>
                <a:spcPts val="800"/>
              </a:spcAft>
              <a:buNone/>
            </a:pPr>
            <a:r>
              <a:rPr lang="en-IN"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 </a:t>
            </a: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From all things mentioned above we can observe that Amazon.com stands as top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07000"/>
              </a:lnSpc>
              <a:buNone/>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3. performer and next stands Flipkart. Least votes are given by the customers to Myntra, Paytm and Snapdeal.</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indent="0">
              <a:lnSpc>
                <a:spcPct val="107000"/>
              </a:lnSpc>
              <a:buNone/>
            </a:pPr>
            <a:r>
              <a:rPr lang="en-IN"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Over all Customers are happy to recommend Amzon.in to their friends to shop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96210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A0EBC8-A763-558F-E9F3-B4A26A40685D}"/>
              </a:ext>
            </a:extLst>
          </p:cNvPr>
          <p:cNvSpPr>
            <a:spLocks noGrp="1"/>
          </p:cNvSpPr>
          <p:nvPr>
            <p:ph type="title"/>
          </p:nvPr>
        </p:nvSpPr>
        <p:spPr/>
        <p:txBody>
          <a:bodyPr/>
          <a:lstStyle/>
          <a:p>
            <a:r>
              <a:rPr lang="en-IN" dirty="0"/>
              <a:t>We can explore that data in each column by doing visualization on each.</a:t>
            </a:r>
          </a:p>
        </p:txBody>
      </p:sp>
      <p:pic>
        <p:nvPicPr>
          <p:cNvPr id="8" name="Content Placeholder 7">
            <a:extLst>
              <a:ext uri="{FF2B5EF4-FFF2-40B4-BE49-F238E27FC236}">
                <a16:creationId xmlns:a16="http://schemas.microsoft.com/office/drawing/2014/main" id="{31D44425-889D-90F4-8504-1BCE3FBED4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574984" y="1930400"/>
            <a:ext cx="4939682" cy="3530159"/>
          </a:xfrm>
          <a:prstGeom prst="rect">
            <a:avLst/>
          </a:prstGeom>
          <a:noFill/>
          <a:ln>
            <a:noFill/>
          </a:ln>
        </p:spPr>
      </p:pic>
      <p:sp>
        <p:nvSpPr>
          <p:cNvPr id="9" name="TextBox 8">
            <a:extLst>
              <a:ext uri="{FF2B5EF4-FFF2-40B4-BE49-F238E27FC236}">
                <a16:creationId xmlns:a16="http://schemas.microsoft.com/office/drawing/2014/main" id="{A33012C1-4141-61A7-F6C9-3D8CD9E2B6BD}"/>
              </a:ext>
            </a:extLst>
          </p:cNvPr>
          <p:cNvSpPr txBox="1"/>
          <p:nvPr/>
        </p:nvSpPr>
        <p:spPr>
          <a:xfrm>
            <a:off x="540327" y="2161309"/>
            <a:ext cx="6234545" cy="1477328"/>
          </a:xfrm>
          <a:prstGeom prst="rect">
            <a:avLst/>
          </a:prstGeom>
          <a:noFill/>
        </p:spPr>
        <p:txBody>
          <a:bodyPr wrap="square" rtlCol="0">
            <a:spAutoFit/>
          </a:bodyPr>
          <a:lstStyle/>
          <a:p>
            <a:r>
              <a:rPr lang="en-IN" b="1" dirty="0"/>
              <a:t>Column 1 : </a:t>
            </a:r>
            <a:r>
              <a:rPr lang="en-IN" dirty="0"/>
              <a:t>The column ‘Gender of respondent’  tells us about the gender of the customers, the below count plot tells us that out of 269 customers 181 are females and 88 are males who shop online. In the similar way we can study each column in the dataset.</a:t>
            </a:r>
          </a:p>
        </p:txBody>
      </p:sp>
    </p:spTree>
    <p:extLst>
      <p:ext uri="{BB962C8B-B14F-4D97-AF65-F5344CB8AC3E}">
        <p14:creationId xmlns:p14="http://schemas.microsoft.com/office/powerpoint/2010/main" val="1383240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720437"/>
            <a:ext cx="5250872" cy="1200329"/>
          </a:xfrm>
          <a:prstGeom prst="rect">
            <a:avLst/>
          </a:prstGeom>
          <a:noFill/>
        </p:spPr>
        <p:txBody>
          <a:bodyPr wrap="square" rtlCol="0">
            <a:spAutoFit/>
          </a:bodyPr>
          <a:lstStyle/>
          <a:p>
            <a:r>
              <a:rPr lang="en-IN" b="1" dirty="0"/>
              <a:t>Column 2 : </a:t>
            </a:r>
            <a:r>
              <a:rPr lang="en-IN" dirty="0"/>
              <a:t>This column tells us about to which age group customers belong to, from the plot below we can observe that most of the customers fall under the category 21-30 years and 31-40 years </a:t>
            </a:r>
            <a:endParaRPr lang="en-IN" b="1" dirty="0"/>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585323"/>
          </a:xfrm>
          <a:prstGeom prst="rect">
            <a:avLst/>
          </a:prstGeom>
          <a:noFill/>
        </p:spPr>
        <p:txBody>
          <a:bodyPr wrap="square" rtlCol="0">
            <a:spAutoFit/>
          </a:bodyPr>
          <a:lstStyle/>
          <a:p>
            <a:r>
              <a:rPr lang="en-US" b="1" dirty="0"/>
              <a:t>Column 3 :</a:t>
            </a:r>
            <a:r>
              <a:rPr lang="en-US" dirty="0"/>
              <a:t> The column 'Which city do you shop online from?' gives us details about from which city the customer is doing online shopping, there are 11 different cities in the column from where customers shop.</a:t>
            </a:r>
          </a:p>
          <a:p>
            <a:r>
              <a:rPr lang="en-US" dirty="0"/>
              <a:t>From the below plot we can also observe that highest number of customers are in Delhi, Greater Noida and Noida, Least number of customers are in </a:t>
            </a:r>
            <a:r>
              <a:rPr lang="en-US" dirty="0" err="1"/>
              <a:t>Bulandshahr</a:t>
            </a:r>
            <a:endParaRPr lang="en-US" dirty="0"/>
          </a:p>
          <a:p>
            <a:endParaRPr lang="en-IN" dirty="0"/>
          </a:p>
        </p:txBody>
      </p:sp>
      <p:pic>
        <p:nvPicPr>
          <p:cNvPr id="6" name="Picture 5">
            <a:extLst>
              <a:ext uri="{FF2B5EF4-FFF2-40B4-BE49-F238E27FC236}">
                <a16:creationId xmlns:a16="http://schemas.microsoft.com/office/drawing/2014/main" id="{F27934D0-B07F-1C6C-45A3-B1CC7567B9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617" y="3034146"/>
            <a:ext cx="4849091" cy="2410690"/>
          </a:xfrm>
          <a:prstGeom prst="rect">
            <a:avLst/>
          </a:prstGeom>
          <a:noFill/>
          <a:ln>
            <a:noFill/>
          </a:ln>
        </p:spPr>
      </p:pic>
      <p:pic>
        <p:nvPicPr>
          <p:cNvPr id="7" name="Picture 6">
            <a:extLst>
              <a:ext uri="{FF2B5EF4-FFF2-40B4-BE49-F238E27FC236}">
                <a16:creationId xmlns:a16="http://schemas.microsoft.com/office/drawing/2014/main" id="{A2F1FD6F-12BC-E391-EC70-16C4775A8A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53908" y="2909800"/>
            <a:ext cx="6133292" cy="3380163"/>
          </a:xfrm>
          <a:prstGeom prst="rect">
            <a:avLst/>
          </a:prstGeom>
          <a:noFill/>
          <a:ln>
            <a:noFill/>
          </a:ln>
        </p:spPr>
      </p:pic>
    </p:spTree>
    <p:extLst>
      <p:ext uri="{BB962C8B-B14F-4D97-AF65-F5344CB8AC3E}">
        <p14:creationId xmlns:p14="http://schemas.microsoft.com/office/powerpoint/2010/main" val="266441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1754326"/>
          </a:xfrm>
          <a:prstGeom prst="rect">
            <a:avLst/>
          </a:prstGeom>
          <a:noFill/>
        </p:spPr>
        <p:txBody>
          <a:bodyPr wrap="square" rtlCol="0">
            <a:spAutoFit/>
          </a:bodyPr>
          <a:lstStyle/>
          <a:p>
            <a:r>
              <a:rPr lang="en-US" b="1" dirty="0"/>
              <a:t>Column 4 :</a:t>
            </a:r>
          </a:p>
          <a:p>
            <a:r>
              <a:rPr lang="en-US" dirty="0"/>
              <a:t>The column '4 What is the Pin Code of where you shop online from?' gives us details about the pincodes of the locations from where the customers are shopping online, it has 39 unique pincodes and value count of each pincode.</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862322"/>
          </a:xfrm>
          <a:prstGeom prst="rect">
            <a:avLst/>
          </a:prstGeom>
          <a:noFill/>
        </p:spPr>
        <p:txBody>
          <a:bodyPr wrap="square" rtlCol="0">
            <a:spAutoFit/>
          </a:bodyPr>
          <a:lstStyle/>
          <a:p>
            <a:r>
              <a:rPr lang="en-US" b="1" dirty="0"/>
              <a:t>Column 5  :</a:t>
            </a:r>
          </a:p>
          <a:p>
            <a:r>
              <a:rPr lang="en-US" dirty="0"/>
              <a:t>The column '5 Since How Long You are Shopping Online ?' gives us the details about since how long the customer is doing online shopping, the data in this column has 5 categories.</a:t>
            </a:r>
          </a:p>
          <a:p>
            <a:r>
              <a:rPr lang="en-US" dirty="0"/>
              <a:t>We can also observe that the maximum number of customers fall in the category 'Above 4 years', which tells that most of customers are doing online shopping for more than 4 years</a:t>
            </a:r>
          </a:p>
          <a:p>
            <a:endParaRPr lang="en-IN" dirty="0"/>
          </a:p>
        </p:txBody>
      </p:sp>
      <p:pic>
        <p:nvPicPr>
          <p:cNvPr id="3" name="Picture 2">
            <a:extLst>
              <a:ext uri="{FF2B5EF4-FFF2-40B4-BE49-F238E27FC236}">
                <a16:creationId xmlns:a16="http://schemas.microsoft.com/office/drawing/2014/main" id="{3512F046-EE60-C511-A730-EE5384832B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5611091" cy="2982624"/>
          </a:xfrm>
          <a:prstGeom prst="rect">
            <a:avLst/>
          </a:prstGeom>
          <a:noFill/>
          <a:ln>
            <a:noFill/>
          </a:ln>
        </p:spPr>
      </p:pic>
    </p:spTree>
    <p:extLst>
      <p:ext uri="{BB962C8B-B14F-4D97-AF65-F5344CB8AC3E}">
        <p14:creationId xmlns:p14="http://schemas.microsoft.com/office/powerpoint/2010/main" val="22268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2862322"/>
          </a:xfrm>
          <a:prstGeom prst="rect">
            <a:avLst/>
          </a:prstGeom>
          <a:noFill/>
        </p:spPr>
        <p:txBody>
          <a:bodyPr wrap="square" rtlCol="0">
            <a:spAutoFit/>
          </a:bodyPr>
          <a:lstStyle/>
          <a:p>
            <a:r>
              <a:rPr lang="en-US" b="1" dirty="0"/>
              <a:t>Column 6 :</a:t>
            </a:r>
          </a:p>
          <a:p>
            <a:r>
              <a:rPr lang="en-US" dirty="0"/>
              <a:t>In the column '6 How many times you have made an online purchase in the past 1 year?' we can observe that the data gives us details about how many time each customer did online shopping, that data in this column is catogorized into 6 categories. </a:t>
            </a:r>
          </a:p>
          <a:p>
            <a:r>
              <a:rPr lang="en-US" dirty="0"/>
              <a:t>Also we can observe that maximum number of customers (114 members) did online shopping less than 10 times and minimum number of customers (6 members) did 42 times or above times.</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3139321"/>
          </a:xfrm>
          <a:prstGeom prst="rect">
            <a:avLst/>
          </a:prstGeom>
          <a:noFill/>
        </p:spPr>
        <p:txBody>
          <a:bodyPr wrap="square" rtlCol="0">
            <a:spAutoFit/>
          </a:bodyPr>
          <a:lstStyle/>
          <a:p>
            <a:r>
              <a:rPr lang="en-US" b="1" dirty="0"/>
              <a:t>Column 7 :</a:t>
            </a:r>
          </a:p>
          <a:p>
            <a:r>
              <a:rPr lang="en-US" dirty="0"/>
              <a:t>Now from the '7 How do you access the internet while shopping on-line?' column we can see the details of how the customers accessed internet while doing the online shopping, again the data here is categories into 3 different categories. </a:t>
            </a:r>
          </a:p>
          <a:p>
            <a:r>
              <a:rPr lang="en-US" dirty="0"/>
              <a:t>Maximum number of customers (189 members) accessed internet through Mobile internet while doing online shopping and minimum number of customer accessed through Dial-up and shopped online</a:t>
            </a:r>
          </a:p>
          <a:p>
            <a:endParaRPr lang="en-IN" dirty="0"/>
          </a:p>
        </p:txBody>
      </p:sp>
      <p:pic>
        <p:nvPicPr>
          <p:cNvPr id="2" name="Picture 1">
            <a:extLst>
              <a:ext uri="{FF2B5EF4-FFF2-40B4-BE49-F238E27FC236}">
                <a16:creationId xmlns:a16="http://schemas.microsoft.com/office/drawing/2014/main" id="{FC5BED00-F3DF-F247-2ED7-8D74BF51BC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2875" y="3719572"/>
            <a:ext cx="5953125" cy="2862322"/>
          </a:xfrm>
          <a:prstGeom prst="rect">
            <a:avLst/>
          </a:prstGeom>
          <a:noFill/>
          <a:ln>
            <a:noFill/>
          </a:ln>
        </p:spPr>
      </p:pic>
      <p:pic>
        <p:nvPicPr>
          <p:cNvPr id="6" name="Picture 5">
            <a:extLst>
              <a:ext uri="{FF2B5EF4-FFF2-40B4-BE49-F238E27FC236}">
                <a16:creationId xmlns:a16="http://schemas.microsoft.com/office/drawing/2014/main" id="{C8DB7697-A820-6827-05E5-3BF9C2E11C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7" y="3591490"/>
            <a:ext cx="5731510" cy="3118485"/>
          </a:xfrm>
          <a:prstGeom prst="rect">
            <a:avLst/>
          </a:prstGeom>
          <a:noFill/>
          <a:ln>
            <a:noFill/>
          </a:ln>
        </p:spPr>
      </p:pic>
    </p:spTree>
    <p:extLst>
      <p:ext uri="{BB962C8B-B14F-4D97-AF65-F5344CB8AC3E}">
        <p14:creationId xmlns:p14="http://schemas.microsoft.com/office/powerpoint/2010/main" val="7563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2862322"/>
          </a:xfrm>
          <a:prstGeom prst="rect">
            <a:avLst/>
          </a:prstGeom>
          <a:noFill/>
        </p:spPr>
        <p:txBody>
          <a:bodyPr wrap="square" rtlCol="0">
            <a:spAutoFit/>
          </a:bodyPr>
          <a:lstStyle/>
          <a:p>
            <a:r>
              <a:rPr lang="en-US" b="1" dirty="0"/>
              <a:t>Column 8 :</a:t>
            </a:r>
          </a:p>
          <a:p>
            <a:r>
              <a:rPr lang="en-US" dirty="0"/>
              <a:t>The column '8 Which device do you use to access the online shopping?' tell us details about through which kind of device the customer made online shopping, the data in this column is categorized into 4 different categories. </a:t>
            </a:r>
          </a:p>
          <a:p>
            <a:r>
              <a:rPr lang="en-US" dirty="0"/>
              <a:t>Below count plot we can observe that maximum number of customers (141) shopped through Smartphones and minimum number of customers (12) shopped through Tablet.</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3416320"/>
          </a:xfrm>
          <a:prstGeom prst="rect">
            <a:avLst/>
          </a:prstGeom>
          <a:noFill/>
        </p:spPr>
        <p:txBody>
          <a:bodyPr wrap="square" rtlCol="0">
            <a:spAutoFit/>
          </a:bodyPr>
          <a:lstStyle/>
          <a:p>
            <a:r>
              <a:rPr lang="en-US" b="1" dirty="0"/>
              <a:t>Column 9 :</a:t>
            </a:r>
          </a:p>
          <a:p>
            <a:r>
              <a:rPr lang="en-US" dirty="0"/>
              <a:t>The column '9 What is the screen size of your mobile device?' gives us the details about the size of the screens of devices through which customers did online shopping, the data in this is categorized into 4 different categories as 4.7, 5.5, 5 inches and other sizes falls under 'Others' category. </a:t>
            </a:r>
          </a:p>
          <a:p>
            <a:r>
              <a:rPr lang="en-US" dirty="0"/>
              <a:t>From the above count plot we can observe that Most of the customers fall under 'Other' category and least number of customers shopped from the device whose screen size is 5 inches</a:t>
            </a:r>
          </a:p>
          <a:p>
            <a:endParaRPr lang="en-IN" dirty="0"/>
          </a:p>
        </p:txBody>
      </p:sp>
      <p:pic>
        <p:nvPicPr>
          <p:cNvPr id="3" name="Picture 2">
            <a:extLst>
              <a:ext uri="{FF2B5EF4-FFF2-40B4-BE49-F238E27FC236}">
                <a16:creationId xmlns:a16="http://schemas.microsoft.com/office/drawing/2014/main" id="{A34DBA14-530D-FE97-4F65-7DC3935CCB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163" y="3866032"/>
            <a:ext cx="4857750" cy="2520913"/>
          </a:xfrm>
          <a:prstGeom prst="rect">
            <a:avLst/>
          </a:prstGeom>
          <a:noFill/>
          <a:ln>
            <a:noFill/>
          </a:ln>
        </p:spPr>
      </p:pic>
      <p:pic>
        <p:nvPicPr>
          <p:cNvPr id="8" name="Picture 7">
            <a:extLst>
              <a:ext uri="{FF2B5EF4-FFF2-40B4-BE49-F238E27FC236}">
                <a16:creationId xmlns:a16="http://schemas.microsoft.com/office/drawing/2014/main" id="{7A1BBFC3-2EAB-A7DA-FF7B-9D52B6F959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7" y="3867763"/>
            <a:ext cx="5250872" cy="2297509"/>
          </a:xfrm>
          <a:prstGeom prst="rect">
            <a:avLst/>
          </a:prstGeom>
          <a:noFill/>
          <a:ln>
            <a:noFill/>
          </a:ln>
        </p:spPr>
      </p:pic>
    </p:spTree>
    <p:extLst>
      <p:ext uri="{BB962C8B-B14F-4D97-AF65-F5344CB8AC3E}">
        <p14:creationId xmlns:p14="http://schemas.microsoft.com/office/powerpoint/2010/main" val="346741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A30AE6-74C6-25BF-ACFA-BF0CA086E6F6}"/>
              </a:ext>
            </a:extLst>
          </p:cNvPr>
          <p:cNvSpPr txBox="1"/>
          <p:nvPr/>
        </p:nvSpPr>
        <p:spPr>
          <a:xfrm>
            <a:off x="623455" y="810743"/>
            <a:ext cx="5250872" cy="2862322"/>
          </a:xfrm>
          <a:prstGeom prst="rect">
            <a:avLst/>
          </a:prstGeom>
          <a:noFill/>
        </p:spPr>
        <p:txBody>
          <a:bodyPr wrap="square" rtlCol="0">
            <a:spAutoFit/>
          </a:bodyPr>
          <a:lstStyle/>
          <a:p>
            <a:r>
              <a:rPr lang="en-US" b="1" dirty="0"/>
              <a:t>Column 10 :</a:t>
            </a:r>
            <a:endParaRPr lang="en-US" dirty="0"/>
          </a:p>
          <a:p>
            <a:r>
              <a:rPr lang="en-US" dirty="0"/>
              <a:t>The column '10 What is the operating system (OS) of your device?' tell us the details about OS of the devices through which customers did online shopping, the data in this is categorized into 3 different categories. </a:t>
            </a:r>
          </a:p>
          <a:p>
            <a:r>
              <a:rPr lang="en-US" dirty="0"/>
              <a:t>From the above count plot we can observe that maximum number of customers (122) shopped from Window/windows Mobile and least (62) shopped from IOS/Mac.</a:t>
            </a:r>
          </a:p>
        </p:txBody>
      </p:sp>
      <p:sp>
        <p:nvSpPr>
          <p:cNvPr id="5" name="TextBox 4">
            <a:extLst>
              <a:ext uri="{FF2B5EF4-FFF2-40B4-BE49-F238E27FC236}">
                <a16:creationId xmlns:a16="http://schemas.microsoft.com/office/drawing/2014/main" id="{847AE797-0B9A-E0C1-E03E-0134A564B6FE}"/>
              </a:ext>
            </a:extLst>
          </p:cNvPr>
          <p:cNvSpPr txBox="1"/>
          <p:nvPr/>
        </p:nvSpPr>
        <p:spPr>
          <a:xfrm>
            <a:off x="6096000" y="692727"/>
            <a:ext cx="5361709" cy="2862322"/>
          </a:xfrm>
          <a:prstGeom prst="rect">
            <a:avLst/>
          </a:prstGeom>
          <a:noFill/>
        </p:spPr>
        <p:txBody>
          <a:bodyPr wrap="square" rtlCol="0">
            <a:spAutoFit/>
          </a:bodyPr>
          <a:lstStyle/>
          <a:p>
            <a:r>
              <a:rPr lang="en-US" b="1" dirty="0"/>
              <a:t>Column 11 :</a:t>
            </a:r>
          </a:p>
          <a:p>
            <a:r>
              <a:rPr lang="en-US" dirty="0"/>
              <a:t>The column '11 What browser do you run on your device to access the website?' tell us details about which browser customers used in their device to access the shopping website, the data in this is categorized into 4 categories. </a:t>
            </a:r>
          </a:p>
          <a:p>
            <a:r>
              <a:rPr lang="en-US" dirty="0"/>
              <a:t>From the above table and </a:t>
            </a:r>
            <a:r>
              <a:rPr lang="en-US" dirty="0" err="1"/>
              <a:t>countplot</a:t>
            </a:r>
            <a:r>
              <a:rPr lang="en-US" dirty="0"/>
              <a:t> we can observe that maximum number of customers (216) accessed the website through Google chrome and minimum number of customers (5) accessed from Mozilla Firefox</a:t>
            </a:r>
          </a:p>
        </p:txBody>
      </p:sp>
      <p:pic>
        <p:nvPicPr>
          <p:cNvPr id="2" name="Picture 1">
            <a:extLst>
              <a:ext uri="{FF2B5EF4-FFF2-40B4-BE49-F238E27FC236}">
                <a16:creationId xmlns:a16="http://schemas.microsoft.com/office/drawing/2014/main" id="{A07104EC-DC0D-2C28-ED5D-1850666E05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455" y="3755447"/>
            <a:ext cx="4857750" cy="2409825"/>
          </a:xfrm>
          <a:prstGeom prst="rect">
            <a:avLst/>
          </a:prstGeom>
          <a:noFill/>
          <a:ln>
            <a:noFill/>
          </a:ln>
        </p:spPr>
      </p:pic>
      <p:pic>
        <p:nvPicPr>
          <p:cNvPr id="6" name="Picture 5">
            <a:extLst>
              <a:ext uri="{FF2B5EF4-FFF2-40B4-BE49-F238E27FC236}">
                <a16:creationId xmlns:a16="http://schemas.microsoft.com/office/drawing/2014/main" id="{B84739BD-E9A8-3D7F-C598-AEB9E9431F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4327" y="3673065"/>
            <a:ext cx="5583382" cy="2644608"/>
          </a:xfrm>
          <a:prstGeom prst="rect">
            <a:avLst/>
          </a:prstGeom>
          <a:noFill/>
          <a:ln>
            <a:noFill/>
          </a:ln>
        </p:spPr>
      </p:pic>
    </p:spTree>
    <p:extLst>
      <p:ext uri="{BB962C8B-B14F-4D97-AF65-F5344CB8AC3E}">
        <p14:creationId xmlns:p14="http://schemas.microsoft.com/office/powerpoint/2010/main" val="2422752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79</TotalTime>
  <Words>4702</Words>
  <Application>Microsoft Office PowerPoint</Application>
  <PresentationFormat>Widescreen</PresentationFormat>
  <Paragraphs>210</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Helvetica</vt:lpstr>
      <vt:lpstr>Symbol</vt:lpstr>
      <vt:lpstr>Times New Roman</vt:lpstr>
      <vt:lpstr>Trebuchet MS</vt:lpstr>
      <vt:lpstr>Wingdings 3</vt:lpstr>
      <vt:lpstr>Facet</vt:lpstr>
      <vt:lpstr>Customer Retention Project</vt:lpstr>
      <vt:lpstr>Case study</vt:lpstr>
      <vt:lpstr>Basic details of datasets</vt:lpstr>
      <vt:lpstr>We can explore that data in each column by doing visualization on each.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the similar way the columns from 19 to 47 gives us details about customers feedbacks on different parameters, we can see the feedback response of each parameter by plotting countplot.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further 24 columns and what details they explain</vt:lpstr>
      <vt:lpstr>PowerPoint Presentation</vt:lpstr>
      <vt:lpstr>In the similar way we can study each column and conclude the observations</vt:lpstr>
      <vt:lpstr>PowerPoint Presentation</vt:lpstr>
      <vt:lpstr>We can do further EDA considering Coded data</vt:lpstr>
      <vt:lpstr>Discussing on details description on the data :</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Project</dc:title>
  <dc:creator>chethanac921@gmail.com</dc:creator>
  <cp:lastModifiedBy>chethanac921@gmail.com</cp:lastModifiedBy>
  <cp:revision>1</cp:revision>
  <dcterms:created xsi:type="dcterms:W3CDTF">2022-09-27T16:56:57Z</dcterms:created>
  <dcterms:modified xsi:type="dcterms:W3CDTF">2022-09-27T18:16:06Z</dcterms:modified>
</cp:coreProperties>
</file>