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1" r:id="rId6"/>
    <p:sldId id="262" r:id="rId7"/>
    <p:sldId id="263" r:id="rId8"/>
    <p:sldId id="264" r:id="rId9"/>
    <p:sldId id="265" r:id="rId10"/>
    <p:sldId id="270" r:id="rId11"/>
    <p:sldId id="271" r:id="rId12"/>
    <p:sldId id="272" r:id="rId13"/>
    <p:sldId id="273" r:id="rId14"/>
    <p:sldId id="281" r:id="rId15"/>
    <p:sldId id="274" r:id="rId16"/>
    <p:sldId id="282" r:id="rId17"/>
    <p:sldId id="275"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13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80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9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34857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92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97576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3285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5817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53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7576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6ECD-E028-4372-8134-15F6579FE7D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0765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16ECD-E028-4372-8134-15F6579FE7DA}"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95482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16ECD-E028-4372-8134-15F6579FE7DA}"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7644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ECD-E028-4372-8134-15F6579FE7DA}"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57313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16ECD-E028-4372-8134-15F6579FE7D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5250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
        <p:nvSpPr>
          <p:cNvPr id="5" name="Date Placeholder 4"/>
          <p:cNvSpPr>
            <a:spLocks noGrp="1"/>
          </p:cNvSpPr>
          <p:nvPr>
            <p:ph type="dt" sz="half" idx="10"/>
          </p:nvPr>
        </p:nvSpPr>
        <p:spPr/>
        <p:txBody>
          <a:bodyPr/>
          <a:lstStyle/>
          <a:p>
            <a:fld id="{8FF16ECD-E028-4372-8134-15F6579FE7DA}" type="datetimeFigureOut">
              <a:rPr lang="en-IN" smtClean="0"/>
              <a:t>21-11-2022</a:t>
            </a:fld>
            <a:endParaRPr lang="en-IN"/>
          </a:p>
        </p:txBody>
      </p:sp>
    </p:spTree>
    <p:extLst>
      <p:ext uri="{BB962C8B-B14F-4D97-AF65-F5344CB8AC3E}">
        <p14:creationId xmlns:p14="http://schemas.microsoft.com/office/powerpoint/2010/main" val="10022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16ECD-E028-4372-8134-15F6579FE7DA}" type="datetimeFigureOut">
              <a:rPr lang="en-IN" smtClean="0"/>
              <a:t>21-11-2022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E42810-9DE5-4FEC-9E9E-822726CA5A47}" type="slidenum">
              <a:rPr lang="en-IN" smtClean="0"/>
              <a:t>‹#›</a:t>
            </a:fld>
            <a:endParaRPr lang="en-IN"/>
          </a:p>
        </p:txBody>
      </p:sp>
    </p:spTree>
    <p:extLst>
      <p:ext uri="{BB962C8B-B14F-4D97-AF65-F5344CB8AC3E}">
        <p14:creationId xmlns:p14="http://schemas.microsoft.com/office/powerpoint/2010/main" val="22267815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2FDC-A8C4-533D-7F28-3F83F14E94C7}"/>
              </a:ext>
            </a:extLst>
          </p:cNvPr>
          <p:cNvSpPr>
            <a:spLocks noGrp="1"/>
          </p:cNvSpPr>
          <p:nvPr>
            <p:ph type="title"/>
          </p:nvPr>
        </p:nvSpPr>
        <p:spPr>
          <a:xfrm>
            <a:off x="838200" y="921358"/>
            <a:ext cx="10515600" cy="1325563"/>
          </a:xfrm>
        </p:spPr>
        <p:txBody>
          <a:bodyPr>
            <a:normAutofit/>
          </a:bodyPr>
          <a:lstStyle/>
          <a:p>
            <a:r>
              <a:rPr lang="en-IN" sz="2500" b="1" dirty="0">
                <a:effectLst/>
                <a:latin typeface="Calibri" panose="020F0502020204030204" pitchFamily="34" charset="0"/>
                <a:ea typeface="Calibri" panose="020F0502020204030204" pitchFamily="34" charset="0"/>
                <a:cs typeface="Times New Roman" panose="02020603050405020304" pitchFamily="18" charset="0"/>
              </a:rPr>
              <a:t>MALIGNANT COMMENTS CLASSIFIER PROJECT</a:t>
            </a:r>
            <a:endParaRPr lang="en-IN" sz="2500" b="1" dirty="0"/>
          </a:p>
        </p:txBody>
      </p:sp>
      <p:sp>
        <p:nvSpPr>
          <p:cNvPr id="5" name="Content Placeholder 4">
            <a:extLst>
              <a:ext uri="{FF2B5EF4-FFF2-40B4-BE49-F238E27FC236}">
                <a16:creationId xmlns:a16="http://schemas.microsoft.com/office/drawing/2014/main" id="{9C0E2997-C4F3-08C0-326F-E98DC1416E1F}"/>
              </a:ext>
            </a:extLst>
          </p:cNvPr>
          <p:cNvSpPr>
            <a:spLocks noGrp="1"/>
          </p:cNvSpPr>
          <p:nvPr>
            <p:ph idx="1"/>
          </p:nvPr>
        </p:nvSpPr>
        <p:spPr>
          <a:xfrm>
            <a:off x="6747164" y="4419599"/>
            <a:ext cx="4606636" cy="1757363"/>
          </a:xfrm>
        </p:spPr>
        <p:txBody>
          <a:bodyPr>
            <a:normAutofit/>
          </a:bodyPr>
          <a:lstStyle/>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CHETHANA M</a:t>
            </a:r>
          </a:p>
        </p:txBody>
      </p:sp>
      <p:pic>
        <p:nvPicPr>
          <p:cNvPr id="6" name="Picture 5">
            <a:extLst>
              <a:ext uri="{FF2B5EF4-FFF2-40B4-BE49-F238E27FC236}">
                <a16:creationId xmlns:a16="http://schemas.microsoft.com/office/drawing/2014/main" id="{A563092B-9A97-0CCA-66DE-6F33F7714568}"/>
              </a:ext>
            </a:extLst>
          </p:cNvPr>
          <p:cNvPicPr>
            <a:picLocks noChangeAspect="1"/>
          </p:cNvPicPr>
          <p:nvPr/>
        </p:nvPicPr>
        <p:blipFill>
          <a:blip r:embed="rId2"/>
          <a:stretch>
            <a:fillRect/>
          </a:stretch>
        </p:blipFill>
        <p:spPr>
          <a:xfrm>
            <a:off x="479251" y="4223471"/>
            <a:ext cx="2932430" cy="2133785"/>
          </a:xfrm>
          <a:prstGeom prst="rect">
            <a:avLst/>
          </a:prstGeom>
        </p:spPr>
      </p:pic>
      <p:sp>
        <p:nvSpPr>
          <p:cNvPr id="8" name="TextBox 7">
            <a:extLst>
              <a:ext uri="{FF2B5EF4-FFF2-40B4-BE49-F238E27FC236}">
                <a16:creationId xmlns:a16="http://schemas.microsoft.com/office/drawing/2014/main" id="{6A199027-99E4-CC6D-673B-761C0258F5A2}"/>
              </a:ext>
            </a:extLst>
          </p:cNvPr>
          <p:cNvSpPr txBox="1"/>
          <p:nvPr/>
        </p:nvSpPr>
        <p:spPr>
          <a:xfrm>
            <a:off x="838199" y="4184073"/>
            <a:ext cx="5146965" cy="830997"/>
          </a:xfrm>
          <a:prstGeom prst="rect">
            <a:avLst/>
          </a:prstGeom>
          <a:noFill/>
        </p:spPr>
        <p:txBody>
          <a:bodyPr wrap="square" rtlCol="0">
            <a:spAutoFit/>
          </a:bodyPr>
          <a:lstStyle/>
          <a:p>
            <a:r>
              <a:rPr lang="en-IN" sz="2400" b="1" dirty="0">
                <a:latin typeface="Calibri" panose="020F0502020204030204" pitchFamily="34" charset="0"/>
                <a:cs typeface="Times New Roman" panose="02020603050405020304" pitchFamily="18" charset="0"/>
              </a:rPr>
              <a:t>Submitted</a:t>
            </a:r>
            <a:r>
              <a:rPr lang="en-IN" dirty="0"/>
              <a:t> </a:t>
            </a:r>
            <a:r>
              <a:rPr lang="en-IN" sz="2400" b="1" dirty="0">
                <a:latin typeface="Calibri" panose="020F0502020204030204" pitchFamily="34" charset="0"/>
                <a:cs typeface="Times New Roman" panose="02020603050405020304" pitchFamily="18" charset="0"/>
              </a:rPr>
              <a:t>to :</a:t>
            </a:r>
          </a:p>
          <a:p>
            <a:r>
              <a:rPr lang="en-IN" sz="2400" b="1" dirty="0">
                <a:latin typeface="Calibri" panose="020F0502020204030204" pitchFamily="34" charset="0"/>
                <a:cs typeface="Times New Roman" panose="02020603050405020304" pitchFamily="18" charset="0"/>
              </a:rPr>
              <a:t>Mohd Kashif, Flip Robo Technologies</a:t>
            </a:r>
          </a:p>
        </p:txBody>
      </p:sp>
      <p:pic>
        <p:nvPicPr>
          <p:cNvPr id="2" name="Picture 1" descr="Toxic Comment Classification - Natural Language Processing - Jay Speidell">
            <a:extLst>
              <a:ext uri="{FF2B5EF4-FFF2-40B4-BE49-F238E27FC236}">
                <a16:creationId xmlns:a16="http://schemas.microsoft.com/office/drawing/2014/main" id="{02FA5D22-8EFD-4463-6607-A7B728E6AE11}"/>
              </a:ext>
            </a:extLst>
          </p:cNvPr>
          <p:cNvPicPr>
            <a:picLocks noChangeAspect="1"/>
          </p:cNvPicPr>
          <p:nvPr/>
        </p:nvPicPr>
        <p:blipFill rotWithShape="1">
          <a:blip r:embed="rId3">
            <a:extLst>
              <a:ext uri="{28A0092B-C50C-407E-A947-70E740481C1C}">
                <a14:useLocalDpi xmlns:a14="http://schemas.microsoft.com/office/drawing/2010/main" val="0"/>
              </a:ext>
            </a:extLst>
          </a:blip>
          <a:srcRect l="2401" t="11111" r="857" b="3703"/>
          <a:stretch/>
        </p:blipFill>
        <p:spPr bwMode="auto">
          <a:xfrm>
            <a:off x="7176654" y="575395"/>
            <a:ext cx="4793673" cy="29575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127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p:txBody>
          <a:bodyPr/>
          <a:lstStyle/>
          <a:p>
            <a:r>
              <a:rPr lang="en-IN" dirty="0"/>
              <a:t>Algorithm and techniques</a:t>
            </a:r>
          </a:p>
        </p:txBody>
      </p:sp>
      <p:pic>
        <p:nvPicPr>
          <p:cNvPr id="3" name="Picture 2" descr="Multi-Label Classification - tonnykwon's study note">
            <a:extLst>
              <a:ext uri="{FF2B5EF4-FFF2-40B4-BE49-F238E27FC236}">
                <a16:creationId xmlns:a16="http://schemas.microsoft.com/office/drawing/2014/main" id="{818D0C14-7DF3-4622-EE07-68316449BB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685290"/>
            <a:ext cx="7233611" cy="2180128"/>
          </a:xfrm>
          <a:prstGeom prst="rect">
            <a:avLst/>
          </a:prstGeom>
          <a:noFill/>
          <a:ln>
            <a:noFill/>
          </a:ln>
        </p:spPr>
      </p:pic>
      <p:sp>
        <p:nvSpPr>
          <p:cNvPr id="4" name="TextBox 3">
            <a:extLst>
              <a:ext uri="{FF2B5EF4-FFF2-40B4-BE49-F238E27FC236}">
                <a16:creationId xmlns:a16="http://schemas.microsoft.com/office/drawing/2014/main" id="{DCDB8347-C1AF-4B4C-ECFC-85E08AA5A269}"/>
              </a:ext>
            </a:extLst>
          </p:cNvPr>
          <p:cNvSpPr txBox="1"/>
          <p:nvPr/>
        </p:nvSpPr>
        <p:spPr>
          <a:xfrm>
            <a:off x="1136073" y="4405745"/>
            <a:ext cx="8596668" cy="1361014"/>
          </a:xfrm>
          <a:prstGeom prst="rect">
            <a:avLst/>
          </a:prstGeom>
          <a:noFill/>
        </p:spPr>
        <p:txBody>
          <a:bodyPr wrap="square" rtlCol="0">
            <a:spAutoFit/>
          </a:bodyPr>
          <a:lstStyle/>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Binary Relevance Method: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method does not take into account the interdependence of labels. Each label is solved separately like a single label classification problem. This is the simplest approach to be applied.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1622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DDCC-3D14-5416-37A9-EC38E0C1ADF5}"/>
              </a:ext>
            </a:extLst>
          </p:cNvPr>
          <p:cNvSpPr>
            <a:spLocks noGrp="1"/>
          </p:cNvSpPr>
          <p:nvPr>
            <p:ph type="title"/>
          </p:nvPr>
        </p:nvSpPr>
        <p:spPr/>
        <p:txBody>
          <a:bodyPr/>
          <a:lstStyle/>
          <a:p>
            <a:r>
              <a:rPr lang="en-IN" dirty="0"/>
              <a:t>Data Preprocessing :</a:t>
            </a:r>
          </a:p>
        </p:txBody>
      </p:sp>
      <p:sp>
        <p:nvSpPr>
          <p:cNvPr id="3" name="TextBox 2">
            <a:extLst>
              <a:ext uri="{FF2B5EF4-FFF2-40B4-BE49-F238E27FC236}">
                <a16:creationId xmlns:a16="http://schemas.microsoft.com/office/drawing/2014/main" id="{E5D76740-9C5E-7CD0-D100-484CEE1F733D}"/>
              </a:ext>
            </a:extLst>
          </p:cNvPr>
          <p:cNvSpPr txBox="1"/>
          <p:nvPr/>
        </p:nvSpPr>
        <p:spPr>
          <a:xfrm>
            <a:off x="498764" y="1676739"/>
            <a:ext cx="10460182" cy="4358886"/>
          </a:xfrm>
          <a:prstGeom prst="rect">
            <a:avLst/>
          </a:prstGeom>
          <a:noFill/>
        </p:spPr>
        <p:txBody>
          <a:bodyPr wrap="square" rtlCol="0">
            <a:spAutoFit/>
          </a:bodyPr>
          <a:lstStyle/>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string without all punctuations to be prepared: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string library contains punctuation characters. This is imported and all numbers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appended to this string. Our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comment_text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field contains strings such as won't,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didn't, etc. which contain apostrophe character('). To prevent these words from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being converted to wont or didn't, the character ' represented as \' in escape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sequence notation is replaced by empty character in the punctuation string.</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Make_trans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intab</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outtab</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is used. It returns a translation table that maps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character in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intab</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into the character at the same position in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outtab</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445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A0-4E3F-C1B2-EC4A-9E2B39D17149}"/>
              </a:ext>
            </a:extLst>
          </p:cNvPr>
          <p:cNvSpPr>
            <a:spLocks noGrp="1"/>
          </p:cNvSpPr>
          <p:nvPr>
            <p:ph type="title"/>
          </p:nvPr>
        </p:nvSpPr>
        <p:spPr/>
        <p:txBody>
          <a:bodyPr/>
          <a:lstStyle/>
          <a:p>
            <a:r>
              <a:rPr lang="en-US" dirty="0"/>
              <a:t>Updating the list of stop words:</a:t>
            </a:r>
            <a:endParaRPr lang="en-IN" dirty="0"/>
          </a:p>
        </p:txBody>
      </p:sp>
      <p:pic>
        <p:nvPicPr>
          <p:cNvPr id="4" name="Picture 3">
            <a:extLst>
              <a:ext uri="{FF2B5EF4-FFF2-40B4-BE49-F238E27FC236}">
                <a16:creationId xmlns:a16="http://schemas.microsoft.com/office/drawing/2014/main" id="{2F6BF869-8562-2F70-321C-527A9E963782}"/>
              </a:ext>
            </a:extLst>
          </p:cNvPr>
          <p:cNvPicPr>
            <a:picLocks noChangeAspect="1"/>
          </p:cNvPicPr>
          <p:nvPr/>
        </p:nvPicPr>
        <p:blipFill rotWithShape="1">
          <a:blip r:embed="rId2">
            <a:extLst>
              <a:ext uri="{28A0092B-C50C-407E-A947-70E740481C1C}">
                <a14:useLocalDpi xmlns:a14="http://schemas.microsoft.com/office/drawing/2010/main" val="0"/>
              </a:ext>
            </a:extLst>
          </a:blip>
          <a:srcRect l="9432" t="35542" r="11818" b="1978"/>
          <a:stretch/>
        </p:blipFill>
        <p:spPr>
          <a:xfrm>
            <a:off x="677334" y="1524000"/>
            <a:ext cx="8771466" cy="3403601"/>
          </a:xfrm>
          <a:prstGeom prst="rect">
            <a:avLst/>
          </a:prstGeom>
        </p:spPr>
      </p:pic>
      <p:sp>
        <p:nvSpPr>
          <p:cNvPr id="6" name="TextBox 5">
            <a:extLst>
              <a:ext uri="{FF2B5EF4-FFF2-40B4-BE49-F238E27FC236}">
                <a16:creationId xmlns:a16="http://schemas.microsoft.com/office/drawing/2014/main" id="{04A477CA-85A4-9D2F-9327-D3333661E587}"/>
              </a:ext>
            </a:extLst>
          </p:cNvPr>
          <p:cNvSpPr txBox="1"/>
          <p:nvPr/>
        </p:nvSpPr>
        <p:spPr>
          <a:xfrm>
            <a:off x="1080654" y="4927601"/>
            <a:ext cx="10030691" cy="2056332"/>
          </a:xfrm>
          <a:prstGeom prst="rect">
            <a:avLst/>
          </a:prstGeom>
          <a:noFill/>
        </p:spPr>
        <p:txBody>
          <a:bodyPr wrap="square" rtlCol="0">
            <a:spAutoFit/>
          </a:bodyPr>
          <a:lstStyle/>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 words are those words that are frequently used in both written and verbal communication and thereby do not have either a positive or negative impact on our statement like “is, this, us, etc.”.</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Single letter words if existing or created due to any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step do not convey any useful meaning and so they can be directly removed. Hence letters from b to z, will be added to the list of stop words imported directly.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02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5441-D77B-327C-C2DE-2ABAA4840425}"/>
              </a:ext>
            </a:extLst>
          </p:cNvPr>
          <p:cNvSpPr>
            <a:spLocks noGrp="1"/>
          </p:cNvSpPr>
          <p:nvPr>
            <p:ph type="title"/>
          </p:nvPr>
        </p:nvSpPr>
        <p:spPr/>
        <p:txBody>
          <a:bodyPr/>
          <a:lstStyle/>
          <a:p>
            <a:r>
              <a:rPr lang="en-IN" dirty="0"/>
              <a:t>Stemming and Lemmatizing:</a:t>
            </a:r>
          </a:p>
        </p:txBody>
      </p:sp>
      <p:sp>
        <p:nvSpPr>
          <p:cNvPr id="3" name="TextBox 2">
            <a:extLst>
              <a:ext uri="{FF2B5EF4-FFF2-40B4-BE49-F238E27FC236}">
                <a16:creationId xmlns:a16="http://schemas.microsoft.com/office/drawing/2014/main" id="{2229390E-24A2-EAB5-474C-67D936BA04DA}"/>
              </a:ext>
            </a:extLst>
          </p:cNvPr>
          <p:cNvSpPr txBox="1"/>
          <p:nvPr/>
        </p:nvSpPr>
        <p:spPr>
          <a:xfrm>
            <a:off x="512618" y="1482436"/>
            <a:ext cx="10363200" cy="3743332"/>
          </a:xfrm>
          <a:prstGeom prst="rect">
            <a:avLst/>
          </a:prstGeom>
          <a:noFill/>
        </p:spPr>
        <p:txBody>
          <a:bodyPr wrap="square" rtlCol="0">
            <a:spAutoFit/>
          </a:bodyPr>
          <a:lstStyle/>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 of converting inflected/derived words to their word stem or the root form is called stemming. Many similar origin words are converted to the same word e.g. words like "stems", "stemmer", "stemming", "stemmed" as based on "stem".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Lemmatizing is the process of grouping together the inflected forms of a word so they can be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 single item. This is quite similar to stemming in its working but differs since it depends on correctly identifying the intended part of speech and meaning of a word in a sentence, as well as within the larger context surrounding that sentence, such as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sentences or even an entire document.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wordnet library in nltk will be used for this purpose. Stemmer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Lemmatizer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also imported from nltk.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0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5441-D77B-327C-C2DE-2ABAA4840425}"/>
              </a:ext>
            </a:extLst>
          </p:cNvPr>
          <p:cNvSpPr>
            <a:spLocks noGrp="1"/>
          </p:cNvSpPr>
          <p:nvPr>
            <p:ph type="title"/>
          </p:nvPr>
        </p:nvSpPr>
        <p:spPr/>
        <p:txBody>
          <a:bodyPr/>
          <a:lstStyle/>
          <a:p>
            <a:r>
              <a:rPr lang="en-IN" dirty="0"/>
              <a:t>Applying Count Vectorizer and </a:t>
            </a:r>
            <a:r>
              <a:rPr lang="en-US" dirty="0"/>
              <a:t>Splitting dataset into Training and Testing</a:t>
            </a:r>
            <a:r>
              <a:rPr lang="en-IN" dirty="0"/>
              <a:t>:</a:t>
            </a:r>
          </a:p>
        </p:txBody>
      </p:sp>
      <p:sp>
        <p:nvSpPr>
          <p:cNvPr id="3" name="TextBox 2">
            <a:extLst>
              <a:ext uri="{FF2B5EF4-FFF2-40B4-BE49-F238E27FC236}">
                <a16:creationId xmlns:a16="http://schemas.microsoft.com/office/drawing/2014/main" id="{2229390E-24A2-EAB5-474C-67D936BA04DA}"/>
              </a:ext>
            </a:extLst>
          </p:cNvPr>
          <p:cNvSpPr txBox="1"/>
          <p:nvPr/>
        </p:nvSpPr>
        <p:spPr>
          <a:xfrm>
            <a:off x="498763" y="2217968"/>
            <a:ext cx="9157855" cy="2751651"/>
          </a:xfrm>
          <a:prstGeom prst="rect">
            <a:avLst/>
          </a:prstGeom>
          <a:noFill/>
        </p:spPr>
        <p:txBody>
          <a:bodyPr wrap="square" rtlCol="0">
            <a:spAutoFit/>
          </a:bodyPr>
          <a:lstStyle/>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convert a string of words into a matrix of words with column headers represented by words and their values signifying the frequency of occurrence of the word Count Vectorizer is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 words were accepted, convert to lowercase, and regular expression as its parameters. Here, we will be supplying our custom list of stop words created earlier and using lowercase option. Regular expression will have its default value.</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we have our train and test data separated we can perform the above mentioned processes separately on train and test data and then form the train and test 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404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D03C-C254-9285-890B-12F364F37344}"/>
              </a:ext>
            </a:extLst>
          </p:cNvPr>
          <p:cNvSpPr>
            <a:spLocks noGrp="1"/>
          </p:cNvSpPr>
          <p:nvPr>
            <p:ph type="title"/>
          </p:nvPr>
        </p:nvSpPr>
        <p:spPr/>
        <p:txBody>
          <a:bodyPr/>
          <a:lstStyle/>
          <a:p>
            <a:r>
              <a:rPr lang="en-IN" dirty="0"/>
              <a:t>Implementation :</a:t>
            </a:r>
          </a:p>
        </p:txBody>
      </p:sp>
      <p:sp>
        <p:nvSpPr>
          <p:cNvPr id="4" name="Content Placeholder 3">
            <a:extLst>
              <a:ext uri="{FF2B5EF4-FFF2-40B4-BE49-F238E27FC236}">
                <a16:creationId xmlns:a16="http://schemas.microsoft.com/office/drawing/2014/main" id="{0820A58B-0DA3-06C2-150F-968B35A67ECE}"/>
              </a:ext>
            </a:extLst>
          </p:cNvPr>
          <p:cNvSpPr>
            <a:spLocks noGrp="1"/>
          </p:cNvSpPr>
          <p:nvPr>
            <p:ph idx="1"/>
          </p:nvPr>
        </p:nvSpPr>
        <p:spPr>
          <a:xfrm>
            <a:off x="677334" y="4003964"/>
            <a:ext cx="8596668" cy="2037398"/>
          </a:xfrm>
        </p:spPr>
        <p:txBody>
          <a:bodyPr/>
          <a:lstStyle/>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will be defining function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evaluate_score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printing all evaluation metrics: Some implementations return a sparse matrix for the predictions and others return a dense matrix. So, a try except block were used to handle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descr="Malignant_Comments_Classifier_Project - Jupyter Notebook and 3 more pages - Person 1 - Microsoft​ Edge">
            <a:extLst>
              <a:ext uri="{FF2B5EF4-FFF2-40B4-BE49-F238E27FC236}">
                <a16:creationId xmlns:a16="http://schemas.microsoft.com/office/drawing/2014/main" id="{A611B82C-4D3B-C2DB-D992-52CC9373CF85}"/>
              </a:ext>
            </a:extLst>
          </p:cNvPr>
          <p:cNvPicPr>
            <a:picLocks noChangeAspect="1"/>
          </p:cNvPicPr>
          <p:nvPr/>
        </p:nvPicPr>
        <p:blipFill rotWithShape="1">
          <a:blip r:embed="rId2">
            <a:extLst>
              <a:ext uri="{28A0092B-C50C-407E-A947-70E740481C1C}">
                <a14:useLocalDpi xmlns:a14="http://schemas.microsoft.com/office/drawing/2010/main" val="0"/>
              </a:ext>
            </a:extLst>
          </a:blip>
          <a:srcRect l="7872" t="58169" r="43184" b="9727"/>
          <a:stretch/>
        </p:blipFill>
        <p:spPr bwMode="auto">
          <a:xfrm>
            <a:off x="542060" y="1560800"/>
            <a:ext cx="5553940" cy="22630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751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D03C-C254-9285-890B-12F364F37344}"/>
              </a:ext>
            </a:extLst>
          </p:cNvPr>
          <p:cNvSpPr>
            <a:spLocks noGrp="1"/>
          </p:cNvSpPr>
          <p:nvPr>
            <p:ph type="title"/>
          </p:nvPr>
        </p:nvSpPr>
        <p:spPr/>
        <p:txBody>
          <a:bodyPr/>
          <a:lstStyle/>
          <a:p>
            <a:r>
              <a:rPr lang="en-IN" dirty="0"/>
              <a:t>Binary relevance  method :</a:t>
            </a:r>
          </a:p>
        </p:txBody>
      </p:sp>
      <p:sp>
        <p:nvSpPr>
          <p:cNvPr id="4" name="Content Placeholder 3">
            <a:extLst>
              <a:ext uri="{FF2B5EF4-FFF2-40B4-BE49-F238E27FC236}">
                <a16:creationId xmlns:a16="http://schemas.microsoft.com/office/drawing/2014/main" id="{0820A58B-0DA3-06C2-150F-968B35A67ECE}"/>
              </a:ext>
            </a:extLst>
          </p:cNvPr>
          <p:cNvSpPr>
            <a:spLocks noGrp="1"/>
          </p:cNvSpPr>
          <p:nvPr>
            <p:ph idx="1"/>
          </p:nvPr>
        </p:nvSpPr>
        <p:spPr>
          <a:xfrm>
            <a:off x="677334" y="4820602"/>
            <a:ext cx="8596668" cy="1320800"/>
          </a:xfrm>
        </p:spPr>
        <p:txBody>
          <a:bodyPr/>
          <a:lstStyle/>
          <a:p>
            <a:pPr marL="0" indent="0" algn="just">
              <a:lnSpc>
                <a:spcPct val="107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Binary Relevance method were implemented from scratch. It does not consider the interdependence of labels and basically creates a separate classifier for each of the labels. The code is as shown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Malignant_Comments_Classifier_Project - Jupyter Notebook and 3 more pages - Person 1 - Microsoft​ Edge">
            <a:extLst>
              <a:ext uri="{FF2B5EF4-FFF2-40B4-BE49-F238E27FC236}">
                <a16:creationId xmlns:a16="http://schemas.microsoft.com/office/drawing/2014/main" id="{CA5220BE-794E-0025-ABA7-FAC59356EDF3}"/>
              </a:ext>
            </a:extLst>
          </p:cNvPr>
          <p:cNvPicPr>
            <a:picLocks noChangeAspect="1"/>
          </p:cNvPicPr>
          <p:nvPr/>
        </p:nvPicPr>
        <p:blipFill rotWithShape="1">
          <a:blip r:embed="rId2">
            <a:extLst>
              <a:ext uri="{28A0092B-C50C-407E-A947-70E740481C1C}">
                <a14:useLocalDpi xmlns:a14="http://schemas.microsoft.com/office/drawing/2010/main" val="0"/>
              </a:ext>
            </a:extLst>
          </a:blip>
          <a:srcRect l="8215" t="31468" r="37365" b="7819"/>
          <a:stretch/>
        </p:blipFill>
        <p:spPr bwMode="auto">
          <a:xfrm>
            <a:off x="677334" y="1269999"/>
            <a:ext cx="7843211" cy="31357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546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E96E-0E1A-F163-DFD7-316E9A525190}"/>
              </a:ext>
            </a:extLst>
          </p:cNvPr>
          <p:cNvSpPr>
            <a:spLocks noGrp="1"/>
          </p:cNvSpPr>
          <p:nvPr>
            <p:ph type="title"/>
          </p:nvPr>
        </p:nvSpPr>
        <p:spPr/>
        <p:txBody>
          <a:bodyPr/>
          <a:lstStyle/>
          <a:p>
            <a:r>
              <a:rPr lang="en-IN" dirty="0"/>
              <a:t>Results :</a:t>
            </a:r>
          </a:p>
        </p:txBody>
      </p:sp>
      <p:pic>
        <p:nvPicPr>
          <p:cNvPr id="3" name="Picture 2" descr="Malignant_Comments_Classifier_Project - Jupyter Notebook and 3 more pages - Person 1 - Microsoft​ Edge">
            <a:extLst>
              <a:ext uri="{FF2B5EF4-FFF2-40B4-BE49-F238E27FC236}">
                <a16:creationId xmlns:a16="http://schemas.microsoft.com/office/drawing/2014/main" id="{A466C50B-BFAB-8E06-092F-4651CDBAFBBD}"/>
              </a:ext>
            </a:extLst>
          </p:cNvPr>
          <p:cNvPicPr>
            <a:picLocks noChangeAspect="1"/>
          </p:cNvPicPr>
          <p:nvPr/>
        </p:nvPicPr>
        <p:blipFill rotWithShape="1">
          <a:blip r:embed="rId2">
            <a:extLst>
              <a:ext uri="{28A0092B-C50C-407E-A947-70E740481C1C}">
                <a14:useLocalDpi xmlns:a14="http://schemas.microsoft.com/office/drawing/2010/main" val="0"/>
              </a:ext>
            </a:extLst>
          </a:blip>
          <a:srcRect l="8386" t="55626" r="57729" b="23077"/>
          <a:stretch/>
        </p:blipFill>
        <p:spPr bwMode="auto">
          <a:xfrm>
            <a:off x="1232343" y="1540019"/>
            <a:ext cx="5265439" cy="214529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489D992B-272B-0787-DF46-6C386126CCFE}"/>
              </a:ext>
            </a:extLst>
          </p:cNvPr>
          <p:cNvSpPr txBox="1"/>
          <p:nvPr/>
        </p:nvSpPr>
        <p:spPr>
          <a:xfrm>
            <a:off x="1232343" y="3948545"/>
            <a:ext cx="7135802" cy="1064650"/>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Our model was the Binary Relevance method using MultinomialNB</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classifier. It led to the following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409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FA7-2DBF-E966-5B32-C3E140A311F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977A6D9-DF59-79C6-1D97-410781A84E43}"/>
              </a:ext>
            </a:extLst>
          </p:cNvPr>
          <p:cNvSpPr>
            <a:spLocks noGrp="1"/>
          </p:cNvSpPr>
          <p:nvPr>
            <p:ph idx="1"/>
          </p:nvPr>
        </p:nvSpPr>
        <p:spPr>
          <a:xfrm>
            <a:off x="677334" y="1260765"/>
            <a:ext cx="8596668" cy="4780598"/>
          </a:xfrm>
        </p:spPr>
        <p:txBody>
          <a:bodyPr>
            <a:normAutofit/>
          </a:bodyPr>
          <a:lstStyle/>
          <a:p>
            <a:pPr algn="just">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summarize this project, the first step involved studying the train and test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second major step was performing cleaning of data including punctuation removal, stop word removal, stemming and lemmatizing: This step was also crucial since the occurrence of similar origin words but having different spellings will intend to give similar classification, but computer cannot recognize this on its own. Hence, this step helped to a large extent in both removing and modifying existing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third step was to build model Binary Relevance method with MultinomialNB()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checking for the evaluation metrics: The two major evaluation metrics I planned to check on were hamming-loss and log-loss. Hence the performance of the model was verified on the basis of the combination of both these losses.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rPr>
              <a:t>Although we have we have built a model which is giving us accuracy of 100%, it is always good to build 4 to 5 models for the same test and train data.</a:t>
            </a:r>
            <a:endParaRPr lang="en-IN" dirty="0"/>
          </a:p>
        </p:txBody>
      </p:sp>
    </p:spTree>
    <p:extLst>
      <p:ext uri="{BB962C8B-B14F-4D97-AF65-F5344CB8AC3E}">
        <p14:creationId xmlns:p14="http://schemas.microsoft.com/office/powerpoint/2010/main" val="103129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7039-5DB1-0B69-423A-609D019C3A29}"/>
              </a:ext>
            </a:extLst>
          </p:cNvPr>
          <p:cNvSpPr>
            <a:spLocks noGrp="1"/>
          </p:cNvSpPr>
          <p:nvPr>
            <p:ph idx="1"/>
          </p:nvPr>
        </p:nvSpPr>
        <p:spPr/>
        <p:txBody>
          <a:bodyPr>
            <a:normAutofit/>
          </a:bodyPr>
          <a:lstStyle/>
          <a:p>
            <a:pPr marL="0" indent="0">
              <a:buNone/>
            </a:pPr>
            <a:r>
              <a:rPr lang="en-IN" sz="9600" b="1" dirty="0"/>
              <a:t>THANK YOU </a:t>
            </a:r>
            <a:r>
              <a:rPr lang="en-IN" sz="9600" b="1" dirty="0">
                <a:sym typeface="Wingdings" panose="05000000000000000000" pitchFamily="2" charset="2"/>
              </a:rPr>
              <a:t></a:t>
            </a:r>
            <a:endParaRPr lang="en-IN" sz="9600" b="1" dirty="0"/>
          </a:p>
        </p:txBody>
      </p:sp>
    </p:spTree>
    <p:extLst>
      <p:ext uri="{BB962C8B-B14F-4D97-AF65-F5344CB8AC3E}">
        <p14:creationId xmlns:p14="http://schemas.microsoft.com/office/powerpoint/2010/main" val="375685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Introduction</a:t>
            </a:r>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behaviour</a:t>
            </a:r>
          </a:p>
          <a:p>
            <a:r>
              <a:rPr lang="en-IN" sz="1800" dirty="0">
                <a:effectLst/>
                <a:latin typeface="Times New Roman" panose="02020603050405020304" pitchFamily="18" charset="0"/>
                <a:ea typeface="Calibri" panose="020F0502020204030204" pitchFamily="34" charset="0"/>
              </a:rPr>
              <a:t>There has been a remarkable increase in the cases of cyberbullying and trolls on various social media platforms. Which is leading users to depression, mental illness, self-hatred and suicidal thoughts.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777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C780-410B-ACBE-D048-004D383C1B46}"/>
              </a:ext>
            </a:extLst>
          </p:cNvPr>
          <p:cNvSpPr>
            <a:spLocks noGrp="1"/>
          </p:cNvSpPr>
          <p:nvPr>
            <p:ph type="title"/>
          </p:nvPr>
        </p:nvSpPr>
        <p:spPr/>
        <p:txBody>
          <a:bodyPr/>
          <a:lstStyle/>
          <a:p>
            <a:r>
              <a:rPr lang="en-IN" dirty="0"/>
              <a:t>Goals and Objective</a:t>
            </a:r>
          </a:p>
        </p:txBody>
      </p:sp>
      <p:sp>
        <p:nvSpPr>
          <p:cNvPr id="3" name="Content Placeholder 2">
            <a:extLst>
              <a:ext uri="{FF2B5EF4-FFF2-40B4-BE49-F238E27FC236}">
                <a16:creationId xmlns:a16="http://schemas.microsoft.com/office/drawing/2014/main" id="{8BABB2FF-716D-4819-CC37-769376540CF2}"/>
              </a:ext>
            </a:extLst>
          </p:cNvPr>
          <p:cNvSpPr>
            <a:spLocks noGrp="1"/>
          </p:cNvSpPr>
          <p:nvPr>
            <p:ph idx="1"/>
          </p:nvPr>
        </p:nvSpPr>
        <p:spPr/>
        <p:txBody>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Given a number of comments, sentences or paragraphs being used as a comment by a user, our task is to identify the comment as whether it is a malignant comment or not. After that, when we have a collection of all the malignant comments, our main task is to classify the comments into one or more of the following categories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 Malignant, Highly Malignant, Rude, Threat, Abuse or Loathe. This problem thus comes under the category of multi-label classification problem.</a:t>
            </a:r>
            <a:endParaRPr lang="en-IN" dirty="0"/>
          </a:p>
        </p:txBody>
      </p:sp>
    </p:spTree>
    <p:extLst>
      <p:ext uri="{BB962C8B-B14F-4D97-AF65-F5344CB8AC3E}">
        <p14:creationId xmlns:p14="http://schemas.microsoft.com/office/powerpoint/2010/main" val="30131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769-1300-56A7-A663-60D184B43508}"/>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16E3D3D3-6B93-6E4C-A66F-3DB0CFE8CF2C}"/>
              </a:ext>
            </a:extLst>
          </p:cNvPr>
          <p:cNvSpPr>
            <a:spLocks noGrp="1"/>
          </p:cNvSpPr>
          <p:nvPr>
            <p:ph idx="1"/>
          </p:nvPr>
        </p:nvSpPr>
        <p:spPr/>
        <p:txBody>
          <a:bodyPr/>
          <a:lstStyle/>
          <a:p>
            <a:r>
              <a:rPr lang="en-IN" dirty="0"/>
              <a:t>TOOLS USED</a:t>
            </a:r>
          </a:p>
          <a:p>
            <a:pPr marL="0" indent="0">
              <a:buNone/>
            </a:pPr>
            <a:r>
              <a:rPr lang="en-IN" dirty="0"/>
              <a:t>     Jupyter Notebook</a:t>
            </a:r>
          </a:p>
          <a:p>
            <a:r>
              <a:rPr lang="en-IN" dirty="0"/>
              <a:t>LIBRARY USED</a:t>
            </a:r>
          </a:p>
          <a:p>
            <a:pPr marL="0" indent="0">
              <a:buNone/>
            </a:pPr>
            <a:r>
              <a:rPr lang="en-IN" dirty="0"/>
              <a:t>     Analysing : Numpy, Pandas, Sci-kit Learn, stop-words, nltk, scikit-</a:t>
            </a:r>
            <a:r>
              <a:rPr lang="en-IN" dirty="0" err="1"/>
              <a:t>multilearn</a:t>
            </a:r>
            <a:r>
              <a:rPr lang="en-IN" dirty="0"/>
              <a:t> </a:t>
            </a:r>
          </a:p>
          <a:p>
            <a:pPr marL="0" indent="0">
              <a:buNone/>
            </a:pPr>
            <a:r>
              <a:rPr lang="en-IN" dirty="0"/>
              <a:t>     Visualization : Matplotlib, seaborn</a:t>
            </a:r>
          </a:p>
        </p:txBody>
      </p:sp>
    </p:spTree>
    <p:extLst>
      <p:ext uri="{BB962C8B-B14F-4D97-AF65-F5344CB8AC3E}">
        <p14:creationId xmlns:p14="http://schemas.microsoft.com/office/powerpoint/2010/main" val="17499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6B5-F33C-EE7A-2F24-8E15D1FDE1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E6B84CD-A889-6887-87F3-4724E6FB7A70}"/>
              </a:ext>
            </a:extLst>
          </p:cNvPr>
          <p:cNvSpPr>
            <a:spLocks noGrp="1"/>
          </p:cNvSpPr>
          <p:nvPr>
            <p:ph idx="1"/>
          </p:nvPr>
        </p:nvSpPr>
        <p:spPr>
          <a:xfrm>
            <a:off x="677334" y="1454727"/>
            <a:ext cx="8596668" cy="4973782"/>
          </a:xfrm>
        </p:spPr>
        <p:txBody>
          <a:bodyPr>
            <a:normAutofit fontScale="85000" lnSpcReduction="10000"/>
          </a:bodyPr>
          <a:lstStyle/>
          <a:p>
            <a:r>
              <a:rPr lang="en-US" dirty="0"/>
              <a:t>1.	Calling the required libraries</a:t>
            </a:r>
          </a:p>
          <a:p>
            <a:r>
              <a:rPr lang="en-US" dirty="0"/>
              <a:t>2.	Import necessary files</a:t>
            </a:r>
          </a:p>
          <a:p>
            <a:r>
              <a:rPr lang="en-US" dirty="0"/>
              <a:t>3.	Read the train.csv file</a:t>
            </a:r>
          </a:p>
          <a:p>
            <a:r>
              <a:rPr lang="en-US" dirty="0"/>
              <a:t>4.	EDA</a:t>
            </a:r>
          </a:p>
          <a:p>
            <a:r>
              <a:rPr lang="en-US" dirty="0"/>
              <a:t>5.	Separate the comment field data and outcome labels</a:t>
            </a:r>
          </a:p>
          <a:p>
            <a:r>
              <a:rPr lang="en-US" dirty="0"/>
              <a:t>6.	Data Visualizations</a:t>
            </a:r>
          </a:p>
          <a:p>
            <a:r>
              <a:rPr lang="en-US" dirty="0"/>
              <a:t>7.	Remove excessive length comments</a:t>
            </a:r>
          </a:p>
          <a:p>
            <a:r>
              <a:rPr lang="en-US" dirty="0"/>
              <a:t>8.	Preprocessing</a:t>
            </a:r>
          </a:p>
          <a:p>
            <a:r>
              <a:rPr lang="en-US" dirty="0"/>
              <a:t>9.	Removing Punctuations and other special characters</a:t>
            </a:r>
          </a:p>
          <a:p>
            <a:pPr marL="0" indent="0">
              <a:buNone/>
            </a:pPr>
            <a:r>
              <a:rPr lang="en-US" dirty="0"/>
              <a:t>		•	Splitting the comments into individual words</a:t>
            </a:r>
          </a:p>
          <a:p>
            <a:pPr marL="0" indent="0">
              <a:buNone/>
            </a:pPr>
            <a:r>
              <a:rPr lang="en-US" dirty="0"/>
              <a:t>		•	Removing Stop Words</a:t>
            </a:r>
          </a:p>
          <a:p>
            <a:pPr marL="0" indent="0">
              <a:buNone/>
            </a:pPr>
            <a:r>
              <a:rPr lang="en-US" dirty="0"/>
              <a:t>		•	Stemming and Lemmatising</a:t>
            </a:r>
          </a:p>
          <a:p>
            <a:pPr marL="0" indent="0">
              <a:buNone/>
            </a:pPr>
            <a:r>
              <a:rPr lang="en-US" dirty="0"/>
              <a:t>		•	Applying Count Vectoriser</a:t>
            </a:r>
          </a:p>
          <a:p>
            <a:r>
              <a:rPr lang="en-US" dirty="0"/>
              <a:t>10.	Similar process done on test data and preparing train and test data</a:t>
            </a:r>
          </a:p>
          <a:p>
            <a:r>
              <a:rPr lang="en-US" dirty="0"/>
              <a:t>11.	Building the model</a:t>
            </a:r>
          </a:p>
        </p:txBody>
      </p:sp>
    </p:spTree>
    <p:extLst>
      <p:ext uri="{BB962C8B-B14F-4D97-AF65-F5344CB8AC3E}">
        <p14:creationId xmlns:p14="http://schemas.microsoft.com/office/powerpoint/2010/main" val="90040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3DA-282E-7C5A-8450-66D8E2772151}"/>
              </a:ext>
            </a:extLst>
          </p:cNvPr>
          <p:cNvSpPr>
            <a:spLocks noGrp="1"/>
          </p:cNvSpPr>
          <p:nvPr>
            <p:ph type="title"/>
          </p:nvPr>
        </p:nvSpPr>
        <p:spPr/>
        <p:txBody>
          <a:bodyPr/>
          <a:lstStyle/>
          <a:p>
            <a:r>
              <a:rPr lang="en-IN" dirty="0"/>
              <a:t>Importing the necessary libraries</a:t>
            </a:r>
          </a:p>
        </p:txBody>
      </p:sp>
      <p:pic>
        <p:nvPicPr>
          <p:cNvPr id="7" name="Content Placeholder 6">
            <a:extLst>
              <a:ext uri="{FF2B5EF4-FFF2-40B4-BE49-F238E27FC236}">
                <a16:creationId xmlns:a16="http://schemas.microsoft.com/office/drawing/2014/main" id="{D2119419-E2EA-DA80-9CC9-46014FC551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70" t="36783" r="42152" b="17528"/>
          <a:stretch/>
        </p:blipFill>
        <p:spPr>
          <a:xfrm>
            <a:off x="1967345" y="1930400"/>
            <a:ext cx="8049491" cy="3763818"/>
          </a:xfrm>
        </p:spPr>
      </p:pic>
    </p:spTree>
    <p:extLst>
      <p:ext uri="{BB962C8B-B14F-4D97-AF65-F5344CB8AC3E}">
        <p14:creationId xmlns:p14="http://schemas.microsoft.com/office/powerpoint/2010/main" val="292295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Read and explore the data</a:t>
            </a:r>
          </a:p>
        </p:txBody>
      </p:sp>
      <p:pic>
        <p:nvPicPr>
          <p:cNvPr id="9" name="Picture 8">
            <a:extLst>
              <a:ext uri="{FF2B5EF4-FFF2-40B4-BE49-F238E27FC236}">
                <a16:creationId xmlns:a16="http://schemas.microsoft.com/office/drawing/2014/main" id="{9227EBAD-F33F-D5BF-2330-12118290DE3B}"/>
              </a:ext>
            </a:extLst>
          </p:cNvPr>
          <p:cNvPicPr>
            <a:picLocks noChangeAspect="1"/>
          </p:cNvPicPr>
          <p:nvPr/>
        </p:nvPicPr>
        <p:blipFill rotWithShape="1">
          <a:blip r:embed="rId2">
            <a:extLst>
              <a:ext uri="{28A0092B-C50C-407E-A947-70E740481C1C}">
                <a14:useLocalDpi xmlns:a14="http://schemas.microsoft.com/office/drawing/2010/main" val="0"/>
              </a:ext>
            </a:extLst>
          </a:blip>
          <a:srcRect l="7955" t="30686" r="11591" b="3034"/>
          <a:stretch/>
        </p:blipFill>
        <p:spPr>
          <a:xfrm>
            <a:off x="71159" y="1253836"/>
            <a:ext cx="9809018" cy="4350327"/>
          </a:xfrm>
          <a:prstGeom prst="rect">
            <a:avLst/>
          </a:prstGeom>
        </p:spPr>
      </p:pic>
      <p:sp>
        <p:nvSpPr>
          <p:cNvPr id="10" name="TextBox 9">
            <a:extLst>
              <a:ext uri="{FF2B5EF4-FFF2-40B4-BE49-F238E27FC236}">
                <a16:creationId xmlns:a16="http://schemas.microsoft.com/office/drawing/2014/main" id="{52A90832-7998-B610-39F5-611F8D9C6E0F}"/>
              </a:ext>
            </a:extLst>
          </p:cNvPr>
          <p:cNvSpPr txBox="1"/>
          <p:nvPr/>
        </p:nvSpPr>
        <p:spPr>
          <a:xfrm>
            <a:off x="677334" y="5818909"/>
            <a:ext cx="1050328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data is split into train and test data, train data has 159571 rows and 8 columns, test data has 153164 rows and 2 columns</a:t>
            </a:r>
          </a:p>
        </p:txBody>
      </p:sp>
    </p:spTree>
    <p:extLst>
      <p:ext uri="{BB962C8B-B14F-4D97-AF65-F5344CB8AC3E}">
        <p14:creationId xmlns:p14="http://schemas.microsoft.com/office/powerpoint/2010/main" val="121921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A4EA2C51-B4D8-3C3C-A6E2-B7913D7FAFEA}"/>
              </a:ext>
            </a:extLst>
          </p:cNvPr>
          <p:cNvSpPr>
            <a:spLocks noGrp="1"/>
          </p:cNvSpPr>
          <p:nvPr>
            <p:ph idx="1"/>
          </p:nvPr>
        </p:nvSpPr>
        <p:spPr>
          <a:xfrm>
            <a:off x="483370" y="4163681"/>
            <a:ext cx="10212339" cy="2250974"/>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From the first visualization we can observe that comments have varying lengths from within 200 up to 1200. The majority of comments have length up to 200, and as we move towards greater lengths, the number of comments keep on falling. Since including very long length comments for training will increase the number of words manifold, it is important to set a threshold value for optimum results.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56973B-D2F3-12B2-1C46-5F365F2CE3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94114"/>
            <a:ext cx="4975321" cy="2720686"/>
          </a:xfrm>
          <a:prstGeom prst="rect">
            <a:avLst/>
          </a:prstGeom>
          <a:noFill/>
          <a:ln>
            <a:noFill/>
          </a:ln>
        </p:spPr>
      </p:pic>
    </p:spTree>
    <p:extLst>
      <p:ext uri="{BB962C8B-B14F-4D97-AF65-F5344CB8AC3E}">
        <p14:creationId xmlns:p14="http://schemas.microsoft.com/office/powerpoint/2010/main" val="201495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3B6-8549-5449-764A-41111799D8D6}"/>
              </a:ext>
            </a:extLst>
          </p:cNvPr>
          <p:cNvSpPr>
            <a:spLocks noGrp="1"/>
          </p:cNvSpPr>
          <p:nvPr>
            <p:ph type="title"/>
          </p:nvPr>
        </p:nvSpPr>
        <p:spPr/>
        <p:txBody>
          <a:bodyPr/>
          <a:lstStyle/>
          <a:p>
            <a:r>
              <a:rPr lang="en-IN" dirty="0"/>
              <a:t>Data Visualization</a:t>
            </a:r>
          </a:p>
        </p:txBody>
      </p:sp>
      <p:pic>
        <p:nvPicPr>
          <p:cNvPr id="15" name="Picture 14">
            <a:extLst>
              <a:ext uri="{FF2B5EF4-FFF2-40B4-BE49-F238E27FC236}">
                <a16:creationId xmlns:a16="http://schemas.microsoft.com/office/drawing/2014/main" id="{51EF5C66-BC6F-B60F-A289-76C90223C8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62" y="1441304"/>
            <a:ext cx="3853102" cy="2521095"/>
          </a:xfrm>
          <a:prstGeom prst="rect">
            <a:avLst/>
          </a:prstGeom>
          <a:noFill/>
          <a:ln>
            <a:noFill/>
          </a:ln>
        </p:spPr>
      </p:pic>
      <p:pic>
        <p:nvPicPr>
          <p:cNvPr id="16" name="Picture 15">
            <a:extLst>
              <a:ext uri="{FF2B5EF4-FFF2-40B4-BE49-F238E27FC236}">
                <a16:creationId xmlns:a16="http://schemas.microsoft.com/office/drawing/2014/main" id="{1F4181F7-D990-9DEE-6282-9DFC3C67BE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3964" y="1492828"/>
            <a:ext cx="3976254" cy="2521095"/>
          </a:xfrm>
          <a:prstGeom prst="rect">
            <a:avLst/>
          </a:prstGeom>
          <a:noFill/>
          <a:ln>
            <a:noFill/>
          </a:ln>
        </p:spPr>
      </p:pic>
      <p:pic>
        <p:nvPicPr>
          <p:cNvPr id="17" name="Picture 16">
            <a:extLst>
              <a:ext uri="{FF2B5EF4-FFF2-40B4-BE49-F238E27FC236}">
                <a16:creationId xmlns:a16="http://schemas.microsoft.com/office/drawing/2014/main" id="{8A759ED7-5544-D070-FF6F-A56EA99D2A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80675" y="4566155"/>
            <a:ext cx="3853102" cy="2153299"/>
          </a:xfrm>
          <a:prstGeom prst="rect">
            <a:avLst/>
          </a:prstGeom>
          <a:noFill/>
          <a:ln>
            <a:noFill/>
          </a:ln>
        </p:spPr>
      </p:pic>
      <p:pic>
        <p:nvPicPr>
          <p:cNvPr id="18" name="Picture 17">
            <a:extLst>
              <a:ext uri="{FF2B5EF4-FFF2-40B4-BE49-F238E27FC236}">
                <a16:creationId xmlns:a16="http://schemas.microsoft.com/office/drawing/2014/main" id="{913F2E48-BBF8-4966-CB76-98A86692768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80675" y="1492827"/>
            <a:ext cx="3853102" cy="2469571"/>
          </a:xfrm>
          <a:prstGeom prst="rect">
            <a:avLst/>
          </a:prstGeom>
          <a:noFill/>
          <a:ln>
            <a:noFill/>
          </a:ln>
        </p:spPr>
      </p:pic>
      <p:pic>
        <p:nvPicPr>
          <p:cNvPr id="19" name="Picture 18">
            <a:extLst>
              <a:ext uri="{FF2B5EF4-FFF2-40B4-BE49-F238E27FC236}">
                <a16:creationId xmlns:a16="http://schemas.microsoft.com/office/drawing/2014/main" id="{CBA63B71-C9B9-323D-2987-6F2D3BC9859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8224" y="4537795"/>
            <a:ext cx="3853102" cy="2181660"/>
          </a:xfrm>
          <a:prstGeom prst="rect">
            <a:avLst/>
          </a:prstGeom>
          <a:noFill/>
          <a:ln>
            <a:noFill/>
          </a:ln>
        </p:spPr>
      </p:pic>
      <p:pic>
        <p:nvPicPr>
          <p:cNvPr id="20" name="Picture 19">
            <a:extLst>
              <a:ext uri="{FF2B5EF4-FFF2-40B4-BE49-F238E27FC236}">
                <a16:creationId xmlns:a16="http://schemas.microsoft.com/office/drawing/2014/main" id="{D7D2940F-F4DB-1591-0C35-48A356A8C9B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32130" y="4541261"/>
            <a:ext cx="3748087" cy="2178193"/>
          </a:xfrm>
          <a:prstGeom prst="rect">
            <a:avLst/>
          </a:prstGeom>
          <a:noFill/>
          <a:ln>
            <a:noFill/>
          </a:ln>
        </p:spPr>
      </p:pic>
    </p:spTree>
    <p:extLst>
      <p:ext uri="{BB962C8B-B14F-4D97-AF65-F5344CB8AC3E}">
        <p14:creationId xmlns:p14="http://schemas.microsoft.com/office/powerpoint/2010/main" val="306042403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182</TotalTime>
  <Words>1290</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MALIGNANT COMMENTS CLASSIFIER PROJECT</vt:lpstr>
      <vt:lpstr>Introduction</vt:lpstr>
      <vt:lpstr>Goals and Objective</vt:lpstr>
      <vt:lpstr>Software required</vt:lpstr>
      <vt:lpstr>Implementation</vt:lpstr>
      <vt:lpstr>Importing the necessary libraries</vt:lpstr>
      <vt:lpstr>Read and explore the data</vt:lpstr>
      <vt:lpstr>Data Visualization</vt:lpstr>
      <vt:lpstr>Data Visualization</vt:lpstr>
      <vt:lpstr>Algorithm and techniques</vt:lpstr>
      <vt:lpstr>Data Preprocessing :</vt:lpstr>
      <vt:lpstr>Updating the list of stop words:</vt:lpstr>
      <vt:lpstr>Stemming and Lemmatizing:</vt:lpstr>
      <vt:lpstr>Applying Count Vectorizer and Splitting dataset into Training and Testing:</vt:lpstr>
      <vt:lpstr>Implementation :</vt:lpstr>
      <vt:lpstr>Binary relevance  method :</vt:lpstr>
      <vt:lpstr>Results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chethanac921@gmail.com</dc:creator>
  <cp:lastModifiedBy>chethanac921@gmail.com</cp:lastModifiedBy>
  <cp:revision>11</cp:revision>
  <dcterms:created xsi:type="dcterms:W3CDTF">2022-10-08T15:55:51Z</dcterms:created>
  <dcterms:modified xsi:type="dcterms:W3CDTF">2022-11-21T17:06:48Z</dcterms:modified>
</cp:coreProperties>
</file>