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81" r:id="rId4"/>
    <p:sldId id="258" r:id="rId5"/>
    <p:sldId id="259" r:id="rId6"/>
    <p:sldId id="260" r:id="rId7"/>
    <p:sldId id="261" r:id="rId8"/>
    <p:sldId id="262" r:id="rId9"/>
    <p:sldId id="263" r:id="rId10"/>
    <p:sldId id="264" r:id="rId11"/>
    <p:sldId id="265" r:id="rId12"/>
    <p:sldId id="266" r:id="rId13"/>
    <p:sldId id="267" r:id="rId14"/>
    <p:sldId id="268" r:id="rId15"/>
    <p:sldId id="284" r:id="rId16"/>
    <p:sldId id="285" r:id="rId17"/>
    <p:sldId id="269" r:id="rId18"/>
    <p:sldId id="270" r:id="rId19"/>
    <p:sldId id="282" r:id="rId20"/>
    <p:sldId id="283" r:id="rId21"/>
    <p:sldId id="271" r:id="rId22"/>
    <p:sldId id="272" r:id="rId23"/>
    <p:sldId id="273" r:id="rId24"/>
    <p:sldId id="276" r:id="rId25"/>
    <p:sldId id="277" r:id="rId26"/>
    <p:sldId id="278"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13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80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9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34857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92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97576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3285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5817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53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7576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6ECD-E028-4372-8134-15F6579FE7D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0765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16ECD-E028-4372-8134-15F6579FE7DA}"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95482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16ECD-E028-4372-8134-15F6579FE7DA}"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7644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ECD-E028-4372-8134-15F6579FE7DA}"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57313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16ECD-E028-4372-8134-15F6579FE7D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5250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
        <p:nvSpPr>
          <p:cNvPr id="5" name="Date Placeholder 4"/>
          <p:cNvSpPr>
            <a:spLocks noGrp="1"/>
          </p:cNvSpPr>
          <p:nvPr>
            <p:ph type="dt" sz="half" idx="10"/>
          </p:nvPr>
        </p:nvSpPr>
        <p:spPr/>
        <p:txBody>
          <a:bodyPr/>
          <a:lstStyle/>
          <a:p>
            <a:fld id="{8FF16ECD-E028-4372-8134-15F6579FE7DA}" type="datetimeFigureOut">
              <a:rPr lang="en-IN" smtClean="0"/>
              <a:t>21-10-2022</a:t>
            </a:fld>
            <a:endParaRPr lang="en-IN"/>
          </a:p>
        </p:txBody>
      </p:sp>
    </p:spTree>
    <p:extLst>
      <p:ext uri="{BB962C8B-B14F-4D97-AF65-F5344CB8AC3E}">
        <p14:creationId xmlns:p14="http://schemas.microsoft.com/office/powerpoint/2010/main" val="10022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16ECD-E028-4372-8134-15F6579FE7DA}" type="datetimeFigureOut">
              <a:rPr lang="en-IN" smtClean="0"/>
              <a:t>21-10-2022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E42810-9DE5-4FEC-9E9E-822726CA5A47}" type="slidenum">
              <a:rPr lang="en-IN" smtClean="0"/>
              <a:t>‹#›</a:t>
            </a:fld>
            <a:endParaRPr lang="en-IN"/>
          </a:p>
        </p:txBody>
      </p:sp>
    </p:spTree>
    <p:extLst>
      <p:ext uri="{BB962C8B-B14F-4D97-AF65-F5344CB8AC3E}">
        <p14:creationId xmlns:p14="http://schemas.microsoft.com/office/powerpoint/2010/main" val="22267815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ghreceiverships.com/39-insolvent-microcredit-companies-payment-of-outstanding-fixed-investment-to-customer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2FDC-A8C4-533D-7F28-3F83F14E94C7}"/>
              </a:ext>
            </a:extLst>
          </p:cNvPr>
          <p:cNvSpPr>
            <a:spLocks noGrp="1"/>
          </p:cNvSpPr>
          <p:nvPr>
            <p:ph type="title"/>
          </p:nvPr>
        </p:nvSpPr>
        <p:spPr>
          <a:xfrm>
            <a:off x="838200" y="921358"/>
            <a:ext cx="10515600" cy="1325563"/>
          </a:xfrm>
        </p:spPr>
        <p:txBody>
          <a:bodyPr>
            <a:normAutofit/>
          </a:bodyPr>
          <a:lstStyle/>
          <a:p>
            <a:r>
              <a:rPr lang="en-IN" sz="2500" b="1" dirty="0">
                <a:effectLst/>
                <a:latin typeface="Calibri" panose="020F0502020204030204" pitchFamily="34" charset="0"/>
                <a:ea typeface="Calibri" panose="020F0502020204030204" pitchFamily="34" charset="0"/>
                <a:cs typeface="Times New Roman" panose="02020603050405020304" pitchFamily="18" charset="0"/>
              </a:rPr>
              <a:t>MICRO CREDIT DEFAULTER PROJECT</a:t>
            </a:r>
            <a:endParaRPr lang="en-IN" sz="2500" b="1" dirty="0"/>
          </a:p>
        </p:txBody>
      </p:sp>
      <p:sp>
        <p:nvSpPr>
          <p:cNvPr id="5" name="Content Placeholder 4">
            <a:extLst>
              <a:ext uri="{FF2B5EF4-FFF2-40B4-BE49-F238E27FC236}">
                <a16:creationId xmlns:a16="http://schemas.microsoft.com/office/drawing/2014/main" id="{9C0E2997-C4F3-08C0-326F-E98DC1416E1F}"/>
              </a:ext>
            </a:extLst>
          </p:cNvPr>
          <p:cNvSpPr>
            <a:spLocks noGrp="1"/>
          </p:cNvSpPr>
          <p:nvPr>
            <p:ph idx="1"/>
          </p:nvPr>
        </p:nvSpPr>
        <p:spPr>
          <a:xfrm>
            <a:off x="6747164" y="4419599"/>
            <a:ext cx="4606636" cy="1757363"/>
          </a:xfrm>
        </p:spPr>
        <p:txBody>
          <a:bodyPr>
            <a:normAutofit/>
          </a:bodyPr>
          <a:lstStyle/>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CHETHANA M</a:t>
            </a:r>
          </a:p>
        </p:txBody>
      </p:sp>
      <p:pic>
        <p:nvPicPr>
          <p:cNvPr id="6" name="Picture 5">
            <a:extLst>
              <a:ext uri="{FF2B5EF4-FFF2-40B4-BE49-F238E27FC236}">
                <a16:creationId xmlns:a16="http://schemas.microsoft.com/office/drawing/2014/main" id="{A563092B-9A97-0CCA-66DE-6F33F7714568}"/>
              </a:ext>
            </a:extLst>
          </p:cNvPr>
          <p:cNvPicPr>
            <a:picLocks noChangeAspect="1"/>
          </p:cNvPicPr>
          <p:nvPr/>
        </p:nvPicPr>
        <p:blipFill>
          <a:blip r:embed="rId2"/>
          <a:stretch>
            <a:fillRect/>
          </a:stretch>
        </p:blipFill>
        <p:spPr>
          <a:xfrm>
            <a:off x="479251" y="4223471"/>
            <a:ext cx="2932430" cy="2133785"/>
          </a:xfrm>
          <a:prstGeom prst="rect">
            <a:avLst/>
          </a:prstGeom>
        </p:spPr>
      </p:pic>
      <p:sp>
        <p:nvSpPr>
          <p:cNvPr id="8" name="TextBox 7">
            <a:extLst>
              <a:ext uri="{FF2B5EF4-FFF2-40B4-BE49-F238E27FC236}">
                <a16:creationId xmlns:a16="http://schemas.microsoft.com/office/drawing/2014/main" id="{6A199027-99E4-CC6D-673B-761C0258F5A2}"/>
              </a:ext>
            </a:extLst>
          </p:cNvPr>
          <p:cNvSpPr txBox="1"/>
          <p:nvPr/>
        </p:nvSpPr>
        <p:spPr>
          <a:xfrm>
            <a:off x="838199" y="4184073"/>
            <a:ext cx="5146965" cy="830997"/>
          </a:xfrm>
          <a:prstGeom prst="rect">
            <a:avLst/>
          </a:prstGeom>
          <a:noFill/>
        </p:spPr>
        <p:txBody>
          <a:bodyPr wrap="square" rtlCol="0">
            <a:spAutoFit/>
          </a:bodyPr>
          <a:lstStyle/>
          <a:p>
            <a:r>
              <a:rPr lang="en-IN" sz="2400" b="1" dirty="0">
                <a:latin typeface="Calibri" panose="020F0502020204030204" pitchFamily="34" charset="0"/>
                <a:cs typeface="Times New Roman" panose="02020603050405020304" pitchFamily="18" charset="0"/>
              </a:rPr>
              <a:t>Submitted</a:t>
            </a:r>
            <a:r>
              <a:rPr lang="en-IN" dirty="0"/>
              <a:t> </a:t>
            </a:r>
            <a:r>
              <a:rPr lang="en-IN" sz="2400" b="1" dirty="0">
                <a:latin typeface="Calibri" panose="020F0502020204030204" pitchFamily="34" charset="0"/>
                <a:cs typeface="Times New Roman" panose="02020603050405020304" pitchFamily="18" charset="0"/>
              </a:rPr>
              <a:t>to :</a:t>
            </a:r>
          </a:p>
          <a:p>
            <a:r>
              <a:rPr lang="en-IN" sz="2400" b="1" dirty="0">
                <a:latin typeface="Calibri" panose="020F0502020204030204" pitchFamily="34" charset="0"/>
                <a:cs typeface="Times New Roman" panose="02020603050405020304" pitchFamily="18" charset="0"/>
              </a:rPr>
              <a:t>Mohd Kashif, Flip Robo Technologies</a:t>
            </a:r>
          </a:p>
        </p:txBody>
      </p:sp>
      <p:pic>
        <p:nvPicPr>
          <p:cNvPr id="2" name="Picture 1">
            <a:extLst>
              <a:ext uri="{FF2B5EF4-FFF2-40B4-BE49-F238E27FC236}">
                <a16:creationId xmlns:a16="http://schemas.microsoft.com/office/drawing/2014/main" id="{3F09AF0C-476E-F299-2348-D7FFEC335B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45381" y="921358"/>
            <a:ext cx="3366655" cy="2376024"/>
          </a:xfrm>
          <a:prstGeom prst="rect">
            <a:avLst/>
          </a:prstGeom>
        </p:spPr>
      </p:pic>
    </p:spTree>
    <p:extLst>
      <p:ext uri="{BB962C8B-B14F-4D97-AF65-F5344CB8AC3E}">
        <p14:creationId xmlns:p14="http://schemas.microsoft.com/office/powerpoint/2010/main" val="410127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p:txBody>
          <a:bodyPr/>
          <a:lstStyle/>
          <a:p>
            <a:r>
              <a:rPr lang="en-IN" dirty="0"/>
              <a:t>Cleaning and Analysing the data</a:t>
            </a:r>
          </a:p>
        </p:txBody>
      </p:sp>
      <p:sp>
        <p:nvSpPr>
          <p:cNvPr id="3" name="Content Placeholder 2">
            <a:extLst>
              <a:ext uri="{FF2B5EF4-FFF2-40B4-BE49-F238E27FC236}">
                <a16:creationId xmlns:a16="http://schemas.microsoft.com/office/drawing/2014/main" id="{A4EA2C51-B4D8-3C3C-A6E2-B7913D7FAFEA}"/>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There was no missing values in the dataset</a:t>
            </a:r>
          </a:p>
          <a:p>
            <a:r>
              <a:rPr lang="en-IN" dirty="0">
                <a:latin typeface="Times New Roman" panose="02020603050405020304" pitchFamily="18" charset="0"/>
                <a:ea typeface="Calibri" panose="020F0502020204030204" pitchFamily="34" charset="0"/>
              </a:rPr>
              <a:t>O</a:t>
            </a:r>
            <a:r>
              <a:rPr lang="en-IN" sz="1800" dirty="0">
                <a:effectLst/>
                <a:latin typeface="Times New Roman" panose="02020603050405020304" pitchFamily="18" charset="0"/>
                <a:ea typeface="Calibri" panose="020F0502020204030204" pitchFamily="34" charset="0"/>
              </a:rPr>
              <a:t>utliers are present which will be removed using z-score method</a:t>
            </a:r>
          </a:p>
          <a:p>
            <a:r>
              <a:rPr lang="en-IN" dirty="0">
                <a:latin typeface="Times New Roman" panose="02020603050405020304" pitchFamily="18" charset="0"/>
              </a:rPr>
              <a:t>Data is skewed which can be treated using Powertransformation (</a:t>
            </a:r>
            <a:r>
              <a:rPr lang="en-IN" sz="1800" dirty="0">
                <a:effectLst/>
                <a:latin typeface="Times New Roman" panose="02020603050405020304" pitchFamily="18" charset="0"/>
                <a:ea typeface="Calibri" panose="020F0502020204030204" pitchFamily="34" charset="0"/>
              </a:rPr>
              <a:t>Yeo-Johnson)</a:t>
            </a:r>
            <a:r>
              <a:rPr lang="en-IN" dirty="0">
                <a:latin typeface="Times New Roman" panose="02020603050405020304" pitchFamily="18" charset="0"/>
              </a:rPr>
              <a:t> method.</a:t>
            </a:r>
          </a:p>
          <a:p>
            <a:r>
              <a:rPr lang="en-IN" sz="1800" dirty="0">
                <a:effectLst/>
                <a:latin typeface="Times New Roman" panose="02020603050405020304" pitchFamily="18" charset="0"/>
                <a:ea typeface="Calibri" panose="020F0502020204030204" pitchFamily="34" charset="0"/>
              </a:rPr>
              <a:t>Multicollinearity should be checked and drop the columns which were creating high multicollinearity in the dataset.</a:t>
            </a:r>
          </a:p>
          <a:p>
            <a:r>
              <a:rPr lang="en-IN" dirty="0">
                <a:latin typeface="Times New Roman" panose="02020603050405020304" pitchFamily="18" charset="0"/>
                <a:cs typeface="Times New Roman" panose="02020603050405020304" pitchFamily="18" charset="0"/>
              </a:rPr>
              <a:t>Scaling the data</a:t>
            </a:r>
          </a:p>
        </p:txBody>
      </p:sp>
    </p:spTree>
    <p:extLst>
      <p:ext uri="{BB962C8B-B14F-4D97-AF65-F5344CB8AC3E}">
        <p14:creationId xmlns:p14="http://schemas.microsoft.com/office/powerpoint/2010/main" val="201495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3B6-8549-5449-764A-41111799D8D6}"/>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D9AB7791-C5AD-26A4-0F1D-9ED12E6BAEC1}"/>
              </a:ext>
            </a:extLst>
          </p:cNvPr>
          <p:cNvSpPr>
            <a:spLocks noGrp="1"/>
          </p:cNvSpPr>
          <p:nvPr>
            <p:ph idx="1"/>
          </p:nvPr>
        </p:nvSpPr>
        <p:spPr>
          <a:xfrm>
            <a:off x="677334" y="1537855"/>
            <a:ext cx="8596668" cy="4503507"/>
          </a:xfrm>
        </p:spPr>
        <p:txBody>
          <a:bodyPr/>
          <a:lstStyle/>
          <a:p>
            <a:r>
              <a:rPr lang="en-IN" dirty="0">
                <a:latin typeface="Times New Roman" panose="02020603050405020304" pitchFamily="18" charset="0"/>
                <a:cs typeface="Times New Roman" panose="02020603050405020304" pitchFamily="18" charset="0"/>
              </a:rPr>
              <a:t>Let us look into few example graphs to know about the characteristics of variables in the dataset.</a:t>
            </a:r>
          </a:p>
        </p:txBody>
      </p:sp>
      <p:sp>
        <p:nvSpPr>
          <p:cNvPr id="6" name="TextBox 5">
            <a:extLst>
              <a:ext uri="{FF2B5EF4-FFF2-40B4-BE49-F238E27FC236}">
                <a16:creationId xmlns:a16="http://schemas.microsoft.com/office/drawing/2014/main" id="{32A26B89-9D70-1E31-836E-64FE68C9A177}"/>
              </a:ext>
            </a:extLst>
          </p:cNvPr>
          <p:cNvSpPr txBox="1"/>
          <p:nvPr/>
        </p:nvSpPr>
        <p:spPr>
          <a:xfrm>
            <a:off x="1011383" y="5680365"/>
            <a:ext cx="8262620" cy="646331"/>
          </a:xfrm>
          <a:prstGeom prst="rect">
            <a:avLst/>
          </a:prstGeom>
          <a:noFill/>
        </p:spPr>
        <p:txBody>
          <a:bodyPr wrap="square" rtlCol="0">
            <a:spAutoFit/>
          </a:bodyPr>
          <a:lstStyle/>
          <a:p>
            <a:r>
              <a:rPr lang="en-IN" sz="1800" dirty="0">
                <a:solidFill>
                  <a:srgbClr val="000000"/>
                </a:solidFill>
                <a:effectLst/>
                <a:latin typeface="Helvetica" panose="020B0604020202020204" pitchFamily="34" charset="0"/>
                <a:ea typeface="Times New Roman" panose="02020603050405020304" pitchFamily="18" charset="0"/>
              </a:rPr>
              <a:t>The dataset is imbalanced. Label '1' has approximately 87.5% records, while, label '0' has approximately 12.5% records.</a:t>
            </a:r>
            <a:endParaRPr lang="en-IN" dirty="0"/>
          </a:p>
        </p:txBody>
      </p:sp>
      <p:pic>
        <p:nvPicPr>
          <p:cNvPr id="7" name="Picture 6">
            <a:extLst>
              <a:ext uri="{FF2B5EF4-FFF2-40B4-BE49-F238E27FC236}">
                <a16:creationId xmlns:a16="http://schemas.microsoft.com/office/drawing/2014/main" id="{E2A98765-D460-9AD1-FEDD-3D1F699FF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7123" y="2271712"/>
            <a:ext cx="5596804" cy="3048433"/>
          </a:xfrm>
          <a:prstGeom prst="rect">
            <a:avLst/>
          </a:prstGeom>
          <a:noFill/>
          <a:ln>
            <a:noFill/>
          </a:ln>
        </p:spPr>
      </p:pic>
    </p:spTree>
    <p:extLst>
      <p:ext uri="{BB962C8B-B14F-4D97-AF65-F5344CB8AC3E}">
        <p14:creationId xmlns:p14="http://schemas.microsoft.com/office/powerpoint/2010/main" val="306042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1B36D-7DE2-C3C3-8946-C2699AF68F7B}"/>
              </a:ext>
            </a:extLst>
          </p:cNvPr>
          <p:cNvSpPr txBox="1"/>
          <p:nvPr/>
        </p:nvSpPr>
        <p:spPr>
          <a:xfrm>
            <a:off x="755002" y="4853508"/>
            <a:ext cx="7890234"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From the above plot we can observe that there are no missing values in the dataset.</a:t>
            </a:r>
            <a:endParaRPr lang="en-IN" dirty="0"/>
          </a:p>
        </p:txBody>
      </p:sp>
      <p:pic>
        <p:nvPicPr>
          <p:cNvPr id="2050" name="Picture 2">
            <a:extLst>
              <a:ext uri="{FF2B5EF4-FFF2-40B4-BE49-F238E27FC236}">
                <a16:creationId xmlns:a16="http://schemas.microsoft.com/office/drawing/2014/main" id="{9AAD2C36-E2F1-329A-ABB7-34BE3E896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90" y="896216"/>
            <a:ext cx="4778806" cy="3650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BD0E09-11E1-E8C7-936A-866E9EC1259C}"/>
              </a:ext>
            </a:extLst>
          </p:cNvPr>
          <p:cNvSpPr txBox="1"/>
          <p:nvPr/>
        </p:nvSpPr>
        <p:spPr>
          <a:xfrm>
            <a:off x="928690" y="290945"/>
            <a:ext cx="576305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Checking for missing values in the dataset :</a:t>
            </a:r>
          </a:p>
        </p:txBody>
      </p:sp>
    </p:spTree>
    <p:extLst>
      <p:ext uri="{BB962C8B-B14F-4D97-AF65-F5344CB8AC3E}">
        <p14:creationId xmlns:p14="http://schemas.microsoft.com/office/powerpoint/2010/main" val="125929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3E299-23A7-84CF-5C9B-9C44BC8361BE}"/>
              </a:ext>
            </a:extLst>
          </p:cNvPr>
          <p:cNvSpPr txBox="1"/>
          <p:nvPr/>
        </p:nvSpPr>
        <p:spPr>
          <a:xfrm>
            <a:off x="1052945" y="4294909"/>
            <a:ext cx="4461164"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above plot is about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Average main account balance over last 30 days, The data has right skew.</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78546A-98A5-754C-3AE5-DD60CD586B20}"/>
              </a:ext>
            </a:extLst>
          </p:cNvPr>
          <p:cNvSpPr txBox="1"/>
          <p:nvPr/>
        </p:nvSpPr>
        <p:spPr>
          <a:xfrm>
            <a:off x="6968836" y="4294909"/>
            <a:ext cx="400396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above plot tells us about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Number of days till last recharge of main account.</a:t>
            </a:r>
            <a:endParaRPr lang="en-IN"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E9F0BDFE-FC0B-CAB1-18BC-4386CF46F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046" y="1048183"/>
            <a:ext cx="4461164" cy="30003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FBEE071-F2D9-2B21-4811-229E90E9F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535" y="1048183"/>
            <a:ext cx="4810991" cy="300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2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DCC-A3CF-826C-57A0-533347604836}"/>
              </a:ext>
            </a:extLst>
          </p:cNvPr>
          <p:cNvSpPr>
            <a:spLocks noGrp="1"/>
          </p:cNvSpPr>
          <p:nvPr>
            <p:ph type="title"/>
          </p:nvPr>
        </p:nvSpPr>
        <p:spPr>
          <a:xfrm>
            <a:off x="677334" y="609600"/>
            <a:ext cx="8596668" cy="858982"/>
          </a:xfrm>
        </p:spPr>
        <p:txBody>
          <a:bodyPr/>
          <a:lstStyle/>
          <a:p>
            <a:r>
              <a:rPr lang="en-IN" dirty="0"/>
              <a:t>Object dtype Data in the dataset</a:t>
            </a:r>
          </a:p>
        </p:txBody>
      </p:sp>
      <p:sp>
        <p:nvSpPr>
          <p:cNvPr id="6" name="TextBox 5">
            <a:extLst>
              <a:ext uri="{FF2B5EF4-FFF2-40B4-BE49-F238E27FC236}">
                <a16:creationId xmlns:a16="http://schemas.microsoft.com/office/drawing/2014/main" id="{3AACB630-D1E6-A2B8-FBC2-43DB5B641275}"/>
              </a:ext>
            </a:extLst>
          </p:cNvPr>
          <p:cNvSpPr txBox="1"/>
          <p:nvPr/>
        </p:nvSpPr>
        <p:spPr>
          <a:xfrm>
            <a:off x="1246909" y="4562979"/>
            <a:ext cx="9642764" cy="2308324"/>
          </a:xfrm>
          <a:prstGeom prst="rect">
            <a:avLst/>
          </a:prstGeom>
          <a:noFill/>
        </p:spPr>
        <p:txBody>
          <a:bodyPr wrap="square" rtlCol="0">
            <a:spAutoFit/>
          </a:bodyPr>
          <a:lstStyle/>
          <a:p>
            <a:pPr marL="285750" indent="-285750" algn="l" rtl="0">
              <a:buFont typeface="Arial" panose="020B0604020202020204" pitchFamily="34" charset="0"/>
              <a:buChar char="•"/>
            </a:pPr>
            <a:r>
              <a:rPr lang="en-US" b="0" i="0" dirty="0">
                <a:solidFill>
                  <a:srgbClr val="000000"/>
                </a:solidFill>
                <a:effectLst/>
                <a:latin typeface="Helvetica Neue"/>
              </a:rPr>
              <a:t>We can see that in '</a:t>
            </a:r>
            <a:r>
              <a:rPr lang="en-US" b="0" i="0" dirty="0" err="1">
                <a:solidFill>
                  <a:srgbClr val="000000"/>
                </a:solidFill>
                <a:effectLst/>
                <a:latin typeface="Helvetica Neue"/>
              </a:rPr>
              <a:t>msisdn</a:t>
            </a:r>
            <a:r>
              <a:rPr lang="en-US" b="0" i="0" dirty="0">
                <a:solidFill>
                  <a:srgbClr val="000000"/>
                </a:solidFill>
                <a:effectLst/>
                <a:latin typeface="Helvetica Neue"/>
              </a:rPr>
              <a:t>' variable there are 186243 unique values and is object type, this variable consists data of mobile number of user, Hence this variable has nothing to do with deciding target variable and we can drop off this variable.</a:t>
            </a:r>
          </a:p>
          <a:p>
            <a:pPr marL="285750" indent="-285750" algn="l" rtl="0">
              <a:buFont typeface="Arial" panose="020B0604020202020204" pitchFamily="34" charset="0"/>
              <a:buChar char="•"/>
            </a:pPr>
            <a:r>
              <a:rPr lang="en-US" b="0" i="0" dirty="0">
                <a:solidFill>
                  <a:srgbClr val="000000"/>
                </a:solidFill>
                <a:effectLst/>
                <a:latin typeface="Helvetica Neue"/>
              </a:rPr>
              <a:t>The variable '</a:t>
            </a:r>
            <a:r>
              <a:rPr lang="en-US" b="0" i="0" dirty="0" err="1">
                <a:solidFill>
                  <a:srgbClr val="000000"/>
                </a:solidFill>
                <a:effectLst/>
                <a:latin typeface="Helvetica Neue"/>
              </a:rPr>
              <a:t>pdate</a:t>
            </a:r>
            <a:r>
              <a:rPr lang="en-US" b="0" i="0" dirty="0">
                <a:solidFill>
                  <a:srgbClr val="000000"/>
                </a:solidFill>
                <a:effectLst/>
                <a:latin typeface="Helvetica Neue"/>
              </a:rPr>
              <a:t>' is about date when the loan was issued even this data has no impact on the target variable hence this column can also be dropped.</a:t>
            </a:r>
          </a:p>
          <a:p>
            <a:pPr marL="285750" indent="-285750" algn="l" rtl="0">
              <a:buFont typeface="Arial" panose="020B0604020202020204" pitchFamily="34" charset="0"/>
              <a:buChar char="•"/>
            </a:pPr>
            <a:r>
              <a:rPr lang="en-US" dirty="0">
                <a:solidFill>
                  <a:srgbClr val="000000"/>
                </a:solidFill>
                <a:latin typeface="Helvetica Neue"/>
              </a:rPr>
              <a:t>The variable ‘</a:t>
            </a:r>
            <a:r>
              <a:rPr lang="en-US" dirty="0" err="1">
                <a:solidFill>
                  <a:srgbClr val="000000"/>
                </a:solidFill>
                <a:latin typeface="Helvetica Neue"/>
              </a:rPr>
              <a:t>pcircle</a:t>
            </a:r>
            <a:r>
              <a:rPr lang="en-US" dirty="0">
                <a:solidFill>
                  <a:srgbClr val="000000"/>
                </a:solidFill>
                <a:latin typeface="Helvetica Neue"/>
              </a:rPr>
              <a:t>’ has only 1 unique value which doesn’t make any impact on target variable, hence this variable can also be dropped.</a:t>
            </a:r>
            <a:endParaRPr lang="en-US" b="0" i="0" dirty="0">
              <a:solidFill>
                <a:srgbClr val="000000"/>
              </a:solidFill>
              <a:effectLst/>
              <a:latin typeface="Helvetica Neue"/>
            </a:endParaRPr>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3DE6FEE7-4DB8-85AC-BAAB-71E2C07756D0}"/>
              </a:ext>
            </a:extLst>
          </p:cNvPr>
          <p:cNvPicPr>
            <a:picLocks noChangeAspect="1"/>
          </p:cNvPicPr>
          <p:nvPr/>
        </p:nvPicPr>
        <p:blipFill rotWithShape="1">
          <a:blip r:embed="rId2">
            <a:extLst>
              <a:ext uri="{28A0092B-C50C-407E-A947-70E740481C1C}">
                <a14:useLocalDpi xmlns:a14="http://schemas.microsoft.com/office/drawing/2010/main" val="0"/>
              </a:ext>
            </a:extLst>
          </a:blip>
          <a:srcRect l="13182" t="33430" r="50000" b="35963"/>
          <a:stretch/>
        </p:blipFill>
        <p:spPr>
          <a:xfrm>
            <a:off x="1607127" y="1468582"/>
            <a:ext cx="5915891" cy="2881746"/>
          </a:xfrm>
          <a:prstGeom prst="rect">
            <a:avLst/>
          </a:prstGeom>
        </p:spPr>
      </p:pic>
    </p:spTree>
    <p:extLst>
      <p:ext uri="{BB962C8B-B14F-4D97-AF65-F5344CB8AC3E}">
        <p14:creationId xmlns:p14="http://schemas.microsoft.com/office/powerpoint/2010/main" val="185606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1320800"/>
          </a:xfrm>
        </p:spPr>
        <p:txBody>
          <a:bodyPr/>
          <a:lstStyle/>
          <a:p>
            <a:r>
              <a:rPr lang="en-IN" dirty="0"/>
              <a:t>Identifying the duplicates and removing duplicated</a:t>
            </a:r>
          </a:p>
        </p:txBody>
      </p:sp>
      <p:pic>
        <p:nvPicPr>
          <p:cNvPr id="5" name="Picture 4">
            <a:extLst>
              <a:ext uri="{FF2B5EF4-FFF2-40B4-BE49-F238E27FC236}">
                <a16:creationId xmlns:a16="http://schemas.microsoft.com/office/drawing/2014/main" id="{72E9FAF8-18BB-145E-9724-2835857781DE}"/>
              </a:ext>
            </a:extLst>
          </p:cNvPr>
          <p:cNvPicPr>
            <a:picLocks noChangeAspect="1"/>
          </p:cNvPicPr>
          <p:nvPr/>
        </p:nvPicPr>
        <p:blipFill rotWithShape="1">
          <a:blip r:embed="rId2">
            <a:extLst>
              <a:ext uri="{28A0092B-C50C-407E-A947-70E740481C1C}">
                <a14:useLocalDpi xmlns:a14="http://schemas.microsoft.com/office/drawing/2010/main" val="0"/>
              </a:ext>
            </a:extLst>
          </a:blip>
          <a:srcRect l="13409" t="34698" r="17386" b="29630"/>
          <a:stretch/>
        </p:blipFill>
        <p:spPr>
          <a:xfrm>
            <a:off x="677333" y="1930400"/>
            <a:ext cx="9256375" cy="2997201"/>
          </a:xfrm>
          <a:prstGeom prst="rect">
            <a:avLst/>
          </a:prstGeom>
        </p:spPr>
      </p:pic>
      <p:sp>
        <p:nvSpPr>
          <p:cNvPr id="6" name="TextBox 5">
            <a:extLst>
              <a:ext uri="{FF2B5EF4-FFF2-40B4-BE49-F238E27FC236}">
                <a16:creationId xmlns:a16="http://schemas.microsoft.com/office/drawing/2014/main" id="{9FF577A0-5E20-9606-86DE-D67F3F5FCB17}"/>
              </a:ext>
            </a:extLst>
          </p:cNvPr>
          <p:cNvSpPr txBox="1"/>
          <p:nvPr/>
        </p:nvSpPr>
        <p:spPr>
          <a:xfrm>
            <a:off x="1066800" y="5112327"/>
            <a:ext cx="8977745" cy="646331"/>
          </a:xfrm>
          <a:prstGeom prst="rect">
            <a:avLst/>
          </a:prstGeom>
          <a:noFill/>
        </p:spPr>
        <p:txBody>
          <a:bodyPr wrap="square" rtlCol="0">
            <a:spAutoFit/>
          </a:bodyPr>
          <a:lstStyle/>
          <a:p>
            <a:r>
              <a:rPr lang="en-US" b="0" i="0" dirty="0">
                <a:solidFill>
                  <a:srgbClr val="000000"/>
                </a:solidFill>
                <a:effectLst/>
                <a:latin typeface="Helvetica Neue"/>
              </a:rPr>
              <a:t>Hence after removing the duplicates we can see that we have only 186243 rows and 36 columns.</a:t>
            </a:r>
            <a:endParaRPr lang="en-IN" dirty="0"/>
          </a:p>
        </p:txBody>
      </p:sp>
    </p:spTree>
    <p:extLst>
      <p:ext uri="{BB962C8B-B14F-4D97-AF65-F5344CB8AC3E}">
        <p14:creationId xmlns:p14="http://schemas.microsoft.com/office/powerpoint/2010/main" val="186495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lstStyle/>
          <a:p>
            <a:r>
              <a:rPr lang="en-IN" dirty="0"/>
              <a:t>Key Observations :</a:t>
            </a:r>
          </a:p>
        </p:txBody>
      </p:sp>
      <p:sp>
        <p:nvSpPr>
          <p:cNvPr id="3" name="TextBox 2">
            <a:extLst>
              <a:ext uri="{FF2B5EF4-FFF2-40B4-BE49-F238E27FC236}">
                <a16:creationId xmlns:a16="http://schemas.microsoft.com/office/drawing/2014/main" id="{D0D70555-12B4-5558-966E-9155B0559904}"/>
              </a:ext>
            </a:extLst>
          </p:cNvPr>
          <p:cNvSpPr txBox="1"/>
          <p:nvPr/>
        </p:nvSpPr>
        <p:spPr>
          <a:xfrm>
            <a:off x="677332" y="1482436"/>
            <a:ext cx="9478049" cy="341632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mean &gt; median (50th percentile) almost in all the columns, hence the data has right skewness in it.</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 can see that the difference between 75% percentile and max is high is case of all the variables, hence outliers are present in the data.</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daily_decr30 and daily_decr90 are having good correlation to each others.</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the similar way cnt_loans30 and amnt_loans30, payback30 and payback90 have good correlations.</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label has a better correlation with daily_decr30, amnt_loans90, cnt_loans30, cnt_ma_rech90 compared to other variables.</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Label has very poor correlation with few variables like cnt_loans90, fr_da_rech90, medianmarechprebal30 etc. as we can observe in the above table and map.</a:t>
            </a:r>
          </a:p>
          <a:p>
            <a:endParaRPr lang="en-IN" dirty="0"/>
          </a:p>
        </p:txBody>
      </p:sp>
    </p:spTree>
    <p:extLst>
      <p:ext uri="{BB962C8B-B14F-4D97-AF65-F5344CB8AC3E}">
        <p14:creationId xmlns:p14="http://schemas.microsoft.com/office/powerpoint/2010/main" val="97501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D336-617A-87B8-A1B3-8256E25AB444}"/>
              </a:ext>
            </a:extLst>
          </p:cNvPr>
          <p:cNvSpPr>
            <a:spLocks noGrp="1"/>
          </p:cNvSpPr>
          <p:nvPr>
            <p:ph type="title"/>
          </p:nvPr>
        </p:nvSpPr>
        <p:spPr/>
        <p:txBody>
          <a:bodyPr/>
          <a:lstStyle/>
          <a:p>
            <a:r>
              <a:rPr lang="en-IN" dirty="0"/>
              <a:t>Removing Outliers</a:t>
            </a:r>
          </a:p>
        </p:txBody>
      </p:sp>
      <p:pic>
        <p:nvPicPr>
          <p:cNvPr id="4" name="Picture 3">
            <a:extLst>
              <a:ext uri="{FF2B5EF4-FFF2-40B4-BE49-F238E27FC236}">
                <a16:creationId xmlns:a16="http://schemas.microsoft.com/office/drawing/2014/main" id="{B3490654-E9A6-A9AE-4F25-54C374EC556C}"/>
              </a:ext>
            </a:extLst>
          </p:cNvPr>
          <p:cNvPicPr>
            <a:picLocks noChangeAspect="1"/>
          </p:cNvPicPr>
          <p:nvPr/>
        </p:nvPicPr>
        <p:blipFill rotWithShape="1">
          <a:blip r:embed="rId2">
            <a:extLst>
              <a:ext uri="{28A0092B-C50C-407E-A947-70E740481C1C}">
                <a14:useLocalDpi xmlns:a14="http://schemas.microsoft.com/office/drawing/2010/main" val="0"/>
              </a:ext>
            </a:extLst>
          </a:blip>
          <a:srcRect l="13295" t="41029" r="31477" b="18866"/>
          <a:stretch/>
        </p:blipFill>
        <p:spPr>
          <a:xfrm>
            <a:off x="677334" y="1482437"/>
            <a:ext cx="8993139" cy="3445164"/>
          </a:xfrm>
          <a:prstGeom prst="rect">
            <a:avLst/>
          </a:prstGeom>
        </p:spPr>
      </p:pic>
      <p:sp>
        <p:nvSpPr>
          <p:cNvPr id="6" name="TextBox 5">
            <a:extLst>
              <a:ext uri="{FF2B5EF4-FFF2-40B4-BE49-F238E27FC236}">
                <a16:creationId xmlns:a16="http://schemas.microsoft.com/office/drawing/2014/main" id="{8F46F8C2-E478-64F6-83B1-B8260D7FA6FD}"/>
              </a:ext>
            </a:extLst>
          </p:cNvPr>
          <p:cNvSpPr txBox="1"/>
          <p:nvPr/>
        </p:nvSpPr>
        <p:spPr>
          <a:xfrm>
            <a:off x="1039091" y="5292436"/>
            <a:ext cx="8880764"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Hence the outliers are removed from the dataset using z-score method.</a:t>
            </a:r>
          </a:p>
          <a:p>
            <a:r>
              <a:rPr lang="en-IN" dirty="0">
                <a:latin typeface="Times New Roman" panose="02020603050405020304" pitchFamily="18" charset="0"/>
                <a:cs typeface="Times New Roman" panose="02020603050405020304" pitchFamily="18" charset="0"/>
              </a:rPr>
              <a:t>New dataset is created once after removing outliers, in the new dataset there are 182937 rows and 33 columns. The % of data lost while removing outliers is 1.8% which is less than 10% and tells that it is appropriate to remove the outliers using z-score method.</a:t>
            </a:r>
          </a:p>
        </p:txBody>
      </p:sp>
    </p:spTree>
    <p:extLst>
      <p:ext uri="{BB962C8B-B14F-4D97-AF65-F5344CB8AC3E}">
        <p14:creationId xmlns:p14="http://schemas.microsoft.com/office/powerpoint/2010/main" val="120391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p:txBody>
          <a:bodyPr/>
          <a:lstStyle/>
          <a:p>
            <a:r>
              <a:rPr lang="en-IN" dirty="0"/>
              <a:t>Removing skewness of the data</a:t>
            </a:r>
          </a:p>
        </p:txBody>
      </p:sp>
      <p:pic>
        <p:nvPicPr>
          <p:cNvPr id="4" name="Picture 3">
            <a:extLst>
              <a:ext uri="{FF2B5EF4-FFF2-40B4-BE49-F238E27FC236}">
                <a16:creationId xmlns:a16="http://schemas.microsoft.com/office/drawing/2014/main" id="{47C7E03F-D216-9C18-B2DB-A5B12ECC3AA8}"/>
              </a:ext>
            </a:extLst>
          </p:cNvPr>
          <p:cNvPicPr>
            <a:picLocks noChangeAspect="1"/>
          </p:cNvPicPr>
          <p:nvPr/>
        </p:nvPicPr>
        <p:blipFill rotWithShape="1">
          <a:blip r:embed="rId2">
            <a:extLst>
              <a:ext uri="{28A0092B-C50C-407E-A947-70E740481C1C}">
                <a14:useLocalDpi xmlns:a14="http://schemas.microsoft.com/office/drawing/2010/main" val="0"/>
              </a:ext>
            </a:extLst>
          </a:blip>
          <a:srcRect l="13182" t="58338" r="36477" b="18021"/>
          <a:stretch/>
        </p:blipFill>
        <p:spPr>
          <a:xfrm>
            <a:off x="803563" y="1537855"/>
            <a:ext cx="6719455" cy="2410690"/>
          </a:xfrm>
          <a:prstGeom prst="rect">
            <a:avLst/>
          </a:prstGeom>
        </p:spPr>
      </p:pic>
      <p:sp>
        <p:nvSpPr>
          <p:cNvPr id="6" name="TextBox 5">
            <a:extLst>
              <a:ext uri="{FF2B5EF4-FFF2-40B4-BE49-F238E27FC236}">
                <a16:creationId xmlns:a16="http://schemas.microsoft.com/office/drawing/2014/main" id="{EC44ECF2-7926-81FA-1B74-6AC7DE56235E}"/>
              </a:ext>
            </a:extLst>
          </p:cNvPr>
          <p:cNvSpPr txBox="1"/>
          <p:nvPr/>
        </p:nvSpPr>
        <p:spPr>
          <a:xfrm>
            <a:off x="1130953" y="4197988"/>
            <a:ext cx="511744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Hence the skewness is removed from the data using PowerTransformer (yeo-</a:t>
            </a:r>
            <a:r>
              <a:rPr lang="en-IN" dirty="0" err="1">
                <a:latin typeface="Times New Roman" panose="02020603050405020304" pitchFamily="18" charset="0"/>
                <a:cs typeface="Times New Roman" panose="02020603050405020304" pitchFamily="18" charset="0"/>
              </a:rPr>
              <a:t>johnson</a:t>
            </a:r>
            <a:r>
              <a:rPr lang="en-IN" dirty="0">
                <a:latin typeface="Times New Roman" panose="02020603050405020304" pitchFamily="18" charset="0"/>
                <a:cs typeface="Times New Roman" panose="02020603050405020304" pitchFamily="18" charset="0"/>
              </a:rPr>
              <a:t>) method.</a:t>
            </a:r>
          </a:p>
        </p:txBody>
      </p:sp>
    </p:spTree>
    <p:extLst>
      <p:ext uri="{BB962C8B-B14F-4D97-AF65-F5344CB8AC3E}">
        <p14:creationId xmlns:p14="http://schemas.microsoft.com/office/powerpoint/2010/main" val="101622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a:xfrm>
            <a:off x="677333" y="609600"/>
            <a:ext cx="9408775" cy="1320800"/>
          </a:xfrm>
        </p:spPr>
        <p:txBody>
          <a:bodyPr/>
          <a:lstStyle/>
          <a:p>
            <a:r>
              <a:rPr lang="en-IN" dirty="0"/>
              <a:t>Splitting x and y variables</a:t>
            </a:r>
          </a:p>
        </p:txBody>
      </p:sp>
      <p:pic>
        <p:nvPicPr>
          <p:cNvPr id="5" name="Picture 4">
            <a:extLst>
              <a:ext uri="{FF2B5EF4-FFF2-40B4-BE49-F238E27FC236}">
                <a16:creationId xmlns:a16="http://schemas.microsoft.com/office/drawing/2014/main" id="{E2AC5CF2-E754-0335-767A-4442A5FD36FA}"/>
              </a:ext>
            </a:extLst>
          </p:cNvPr>
          <p:cNvPicPr>
            <a:picLocks noChangeAspect="1"/>
          </p:cNvPicPr>
          <p:nvPr/>
        </p:nvPicPr>
        <p:blipFill rotWithShape="1">
          <a:blip r:embed="rId2">
            <a:extLst>
              <a:ext uri="{28A0092B-C50C-407E-A947-70E740481C1C}">
                <a14:useLocalDpi xmlns:a14="http://schemas.microsoft.com/office/drawing/2010/main" val="0"/>
              </a:ext>
            </a:extLst>
          </a:blip>
          <a:srcRect l="13068" t="33008" r="15795" b="3245"/>
          <a:stretch/>
        </p:blipFill>
        <p:spPr>
          <a:xfrm>
            <a:off x="677333" y="1828800"/>
            <a:ext cx="8672946" cy="4184073"/>
          </a:xfrm>
          <a:prstGeom prst="rect">
            <a:avLst/>
          </a:prstGeom>
        </p:spPr>
      </p:pic>
    </p:spTree>
    <p:extLst>
      <p:ext uri="{BB962C8B-B14F-4D97-AF65-F5344CB8AC3E}">
        <p14:creationId xmlns:p14="http://schemas.microsoft.com/office/powerpoint/2010/main" val="140080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Introduction</a:t>
            </a:r>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1233056"/>
            <a:ext cx="10600266" cy="5514108"/>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The Microfinance services (MFS) provided by MFI are Group Loans, Agricultural Loans, Individual Business Loans and so on.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p:txBody>
      </p:sp>
    </p:spTree>
    <p:extLst>
      <p:ext uri="{BB962C8B-B14F-4D97-AF65-F5344CB8AC3E}">
        <p14:creationId xmlns:p14="http://schemas.microsoft.com/office/powerpoint/2010/main" val="146777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a:xfrm>
            <a:off x="608061" y="193963"/>
            <a:ext cx="9408775" cy="1320800"/>
          </a:xfrm>
        </p:spPr>
        <p:txBody>
          <a:bodyPr>
            <a:normAutofit fontScale="90000"/>
          </a:bodyPr>
          <a:lstStyle/>
          <a:p>
            <a:r>
              <a:rPr lang="en-IN" dirty="0"/>
              <a:t>Checking multicollinearity in the data and dropping the variable which are creating multicollinearity</a:t>
            </a:r>
          </a:p>
        </p:txBody>
      </p:sp>
      <p:pic>
        <p:nvPicPr>
          <p:cNvPr id="4" name="Picture 3">
            <a:extLst>
              <a:ext uri="{FF2B5EF4-FFF2-40B4-BE49-F238E27FC236}">
                <a16:creationId xmlns:a16="http://schemas.microsoft.com/office/drawing/2014/main" id="{E6306E02-4701-4AC2-C8EC-9BAFC7DEC391}"/>
              </a:ext>
            </a:extLst>
          </p:cNvPr>
          <p:cNvPicPr>
            <a:picLocks noChangeAspect="1"/>
          </p:cNvPicPr>
          <p:nvPr/>
        </p:nvPicPr>
        <p:blipFill rotWithShape="1">
          <a:blip r:embed="rId2">
            <a:extLst>
              <a:ext uri="{28A0092B-C50C-407E-A947-70E740481C1C}">
                <a14:useLocalDpi xmlns:a14="http://schemas.microsoft.com/office/drawing/2010/main" val="0"/>
              </a:ext>
            </a:extLst>
          </a:blip>
          <a:srcRect l="13183" t="27168" r="26062" b="45467"/>
          <a:stretch/>
        </p:blipFill>
        <p:spPr>
          <a:xfrm>
            <a:off x="789707" y="1925783"/>
            <a:ext cx="8395857" cy="2410690"/>
          </a:xfrm>
          <a:prstGeom prst="rect">
            <a:avLst/>
          </a:prstGeom>
        </p:spPr>
      </p:pic>
      <p:sp>
        <p:nvSpPr>
          <p:cNvPr id="6" name="TextBox 5">
            <a:extLst>
              <a:ext uri="{FF2B5EF4-FFF2-40B4-BE49-F238E27FC236}">
                <a16:creationId xmlns:a16="http://schemas.microsoft.com/office/drawing/2014/main" id="{6DA2AFA5-2E54-5C76-9488-FB2C52249141}"/>
              </a:ext>
            </a:extLst>
          </p:cNvPr>
          <p:cNvSpPr txBox="1"/>
          <p:nvPr/>
        </p:nvSpPr>
        <p:spPr>
          <a:xfrm>
            <a:off x="969818" y="4696691"/>
            <a:ext cx="10252364" cy="2192010"/>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we check the multicollinearity in the data, we can see which are the variables that are causing multicollinearity and by observing the correlation table we can decide on which variable is creating least impact on Label and drop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In the same format we have dropped few variables like sumamnt_ma_rech30, amnt_loans90, sumamnt_ma_rech90, cnt_ma_rech30, daily_decr30, rental30, amnt_loans30, medianamnt_loans30, payback30. So once after all these process we can see that the dataset we have is 24 columns and 182937 rows.</a:t>
            </a:r>
            <a:endParaRPr lang="en-IN" dirty="0"/>
          </a:p>
        </p:txBody>
      </p:sp>
    </p:spTree>
    <p:extLst>
      <p:ext uri="{BB962C8B-B14F-4D97-AF65-F5344CB8AC3E}">
        <p14:creationId xmlns:p14="http://schemas.microsoft.com/office/powerpoint/2010/main" val="336493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DDCC-3D14-5416-37A9-EC38E0C1ADF5}"/>
              </a:ext>
            </a:extLst>
          </p:cNvPr>
          <p:cNvSpPr>
            <a:spLocks noGrp="1"/>
          </p:cNvSpPr>
          <p:nvPr>
            <p:ph type="title"/>
          </p:nvPr>
        </p:nvSpPr>
        <p:spPr/>
        <p:txBody>
          <a:bodyPr/>
          <a:lstStyle/>
          <a:p>
            <a:r>
              <a:rPr lang="en-IN" dirty="0"/>
              <a:t>Building multiple models using the above mentioned algorithms</a:t>
            </a:r>
          </a:p>
        </p:txBody>
      </p:sp>
      <p:sp>
        <p:nvSpPr>
          <p:cNvPr id="6" name="TextBox 5">
            <a:extLst>
              <a:ext uri="{FF2B5EF4-FFF2-40B4-BE49-F238E27FC236}">
                <a16:creationId xmlns:a16="http://schemas.microsoft.com/office/drawing/2014/main" id="{ED93B492-3762-5565-6A55-93778313BB88}"/>
              </a:ext>
            </a:extLst>
          </p:cNvPr>
          <p:cNvSpPr txBox="1"/>
          <p:nvPr/>
        </p:nvSpPr>
        <p:spPr>
          <a:xfrm>
            <a:off x="7035723" y="2438401"/>
            <a:ext cx="447655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Logistic Regression : 87.46%</a:t>
            </a:r>
          </a:p>
          <a:p>
            <a:r>
              <a:rPr lang="en-US" dirty="0">
                <a:latin typeface="Times New Roman" panose="02020603050405020304" pitchFamily="18" charset="0"/>
                <a:cs typeface="Times New Roman" panose="02020603050405020304" pitchFamily="18" charset="0"/>
              </a:rPr>
              <a:t>Decision Tree Classifier : 85.19%</a:t>
            </a:r>
          </a:p>
          <a:p>
            <a:r>
              <a:rPr lang="en-US" dirty="0">
                <a:latin typeface="Times New Roman" panose="02020603050405020304" pitchFamily="18" charset="0"/>
                <a:cs typeface="Times New Roman" panose="02020603050405020304" pitchFamily="18" charset="0"/>
              </a:rPr>
              <a:t>Kneighbors Classifier : 88.84%</a:t>
            </a:r>
          </a:p>
          <a:p>
            <a:r>
              <a:rPr lang="en-IN" dirty="0">
                <a:latin typeface="Times New Roman" panose="02020603050405020304" pitchFamily="18" charset="0"/>
                <a:cs typeface="Times New Roman" panose="02020603050405020304" pitchFamily="18" charset="0"/>
              </a:rPr>
              <a:t>Random Forest Classifier : 90.35%</a:t>
            </a:r>
          </a:p>
        </p:txBody>
      </p:sp>
      <p:pic>
        <p:nvPicPr>
          <p:cNvPr id="4" name="Picture 3">
            <a:extLst>
              <a:ext uri="{FF2B5EF4-FFF2-40B4-BE49-F238E27FC236}">
                <a16:creationId xmlns:a16="http://schemas.microsoft.com/office/drawing/2014/main" id="{5FCBD9E7-DB6C-8A66-E756-AD32EC52165B}"/>
              </a:ext>
            </a:extLst>
          </p:cNvPr>
          <p:cNvPicPr>
            <a:picLocks noChangeAspect="1"/>
          </p:cNvPicPr>
          <p:nvPr/>
        </p:nvPicPr>
        <p:blipFill rotWithShape="1">
          <a:blip r:embed="rId2">
            <a:extLst>
              <a:ext uri="{28A0092B-C50C-407E-A947-70E740481C1C}">
                <a14:useLocalDpi xmlns:a14="http://schemas.microsoft.com/office/drawing/2010/main" val="0"/>
              </a:ext>
            </a:extLst>
          </a:blip>
          <a:srcRect l="13409" t="28786" r="48409" b="28655"/>
          <a:stretch/>
        </p:blipFill>
        <p:spPr>
          <a:xfrm>
            <a:off x="677334" y="2036617"/>
            <a:ext cx="5612630" cy="3408219"/>
          </a:xfrm>
          <a:prstGeom prst="rect">
            <a:avLst/>
          </a:prstGeom>
        </p:spPr>
      </p:pic>
      <p:sp>
        <p:nvSpPr>
          <p:cNvPr id="7" name="TextBox 6">
            <a:extLst>
              <a:ext uri="{FF2B5EF4-FFF2-40B4-BE49-F238E27FC236}">
                <a16:creationId xmlns:a16="http://schemas.microsoft.com/office/drawing/2014/main" id="{1E3F1514-741A-358E-2B63-770ABBE58B20}"/>
              </a:ext>
            </a:extLst>
          </p:cNvPr>
          <p:cNvSpPr txBox="1"/>
          <p:nvPr/>
        </p:nvSpPr>
        <p:spPr>
          <a:xfrm>
            <a:off x="1080655" y="5583382"/>
            <a:ext cx="890847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From the above models we can see that Random Forest Classifier is giving the best score of 90.35%, hence we can consider this model to be the best as of now.</a:t>
            </a:r>
          </a:p>
        </p:txBody>
      </p:sp>
    </p:spTree>
    <p:extLst>
      <p:ext uri="{BB962C8B-B14F-4D97-AF65-F5344CB8AC3E}">
        <p14:creationId xmlns:p14="http://schemas.microsoft.com/office/powerpoint/2010/main" val="375445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A0-4E3F-C1B2-EC4A-9E2B39D17149}"/>
              </a:ext>
            </a:extLst>
          </p:cNvPr>
          <p:cNvSpPr>
            <a:spLocks noGrp="1"/>
          </p:cNvSpPr>
          <p:nvPr>
            <p:ph type="title"/>
          </p:nvPr>
        </p:nvSpPr>
        <p:spPr>
          <a:xfrm>
            <a:off x="677334" y="609600"/>
            <a:ext cx="8596668" cy="845127"/>
          </a:xfrm>
        </p:spPr>
        <p:txBody>
          <a:bodyPr/>
          <a:lstStyle/>
          <a:p>
            <a:r>
              <a:rPr lang="en-IN" dirty="0"/>
              <a:t>Cross Validation :</a:t>
            </a:r>
          </a:p>
        </p:txBody>
      </p:sp>
      <p:pic>
        <p:nvPicPr>
          <p:cNvPr id="4" name="Picture 3">
            <a:extLst>
              <a:ext uri="{FF2B5EF4-FFF2-40B4-BE49-F238E27FC236}">
                <a16:creationId xmlns:a16="http://schemas.microsoft.com/office/drawing/2014/main" id="{88C4ACA7-0E28-C068-EDE6-8B89AE4DFCF0}"/>
              </a:ext>
            </a:extLst>
          </p:cNvPr>
          <p:cNvPicPr>
            <a:picLocks noChangeAspect="1"/>
          </p:cNvPicPr>
          <p:nvPr/>
        </p:nvPicPr>
        <p:blipFill rotWithShape="1">
          <a:blip r:embed="rId2">
            <a:extLst>
              <a:ext uri="{28A0092B-C50C-407E-A947-70E740481C1C}">
                <a14:useLocalDpi xmlns:a14="http://schemas.microsoft.com/office/drawing/2010/main" val="0"/>
              </a:ext>
            </a:extLst>
          </a:blip>
          <a:srcRect l="13523" t="60027" r="46250" b="14010"/>
          <a:stretch/>
        </p:blipFill>
        <p:spPr>
          <a:xfrm>
            <a:off x="845127" y="1724891"/>
            <a:ext cx="6345382" cy="2902527"/>
          </a:xfrm>
          <a:prstGeom prst="rect">
            <a:avLst/>
          </a:prstGeom>
        </p:spPr>
      </p:pic>
      <p:sp>
        <p:nvSpPr>
          <p:cNvPr id="6" name="TextBox 5">
            <a:extLst>
              <a:ext uri="{FF2B5EF4-FFF2-40B4-BE49-F238E27FC236}">
                <a16:creationId xmlns:a16="http://schemas.microsoft.com/office/drawing/2014/main" id="{06E51311-EC66-5778-756C-752A8899DF97}"/>
              </a:ext>
            </a:extLst>
          </p:cNvPr>
          <p:cNvSpPr txBox="1"/>
          <p:nvPr/>
        </p:nvSpPr>
        <p:spPr>
          <a:xfrm>
            <a:off x="1468582" y="5209309"/>
            <a:ext cx="7523018" cy="646331"/>
          </a:xfrm>
          <a:prstGeom prst="rect">
            <a:avLst/>
          </a:prstGeom>
          <a:noFill/>
        </p:spPr>
        <p:txBody>
          <a:bodyPr wrap="square" rtlCol="0">
            <a:spAutoFit/>
          </a:bodyPr>
          <a:lstStyle/>
          <a:p>
            <a:r>
              <a:rPr lang="en-US" b="0" i="0" dirty="0">
                <a:solidFill>
                  <a:srgbClr val="000000"/>
                </a:solidFill>
                <a:effectLst/>
                <a:latin typeface="Helvetica Neue"/>
              </a:rPr>
              <a:t>Evening with cross validation we can observe that mean score is good for Random Forest Classifier model.</a:t>
            </a:r>
            <a:endParaRPr lang="en-IN" dirty="0"/>
          </a:p>
        </p:txBody>
      </p:sp>
    </p:spTree>
    <p:extLst>
      <p:ext uri="{BB962C8B-B14F-4D97-AF65-F5344CB8AC3E}">
        <p14:creationId xmlns:p14="http://schemas.microsoft.com/office/powerpoint/2010/main" val="33102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5441-D77B-327C-C2DE-2ABAA4840425}"/>
              </a:ext>
            </a:extLst>
          </p:cNvPr>
          <p:cNvSpPr>
            <a:spLocks noGrp="1"/>
          </p:cNvSpPr>
          <p:nvPr>
            <p:ph type="title"/>
          </p:nvPr>
        </p:nvSpPr>
        <p:spPr/>
        <p:txBody>
          <a:bodyPr/>
          <a:lstStyle/>
          <a:p>
            <a:r>
              <a:rPr lang="en-IN" dirty="0"/>
              <a:t>Parameter tuning on Random Forest Classifier</a:t>
            </a:r>
          </a:p>
        </p:txBody>
      </p:sp>
      <p:pic>
        <p:nvPicPr>
          <p:cNvPr id="4" name="Picture 3">
            <a:extLst>
              <a:ext uri="{FF2B5EF4-FFF2-40B4-BE49-F238E27FC236}">
                <a16:creationId xmlns:a16="http://schemas.microsoft.com/office/drawing/2014/main" id="{8C172142-572C-1535-16AA-B6CC875EB121}"/>
              </a:ext>
            </a:extLst>
          </p:cNvPr>
          <p:cNvPicPr>
            <a:picLocks noChangeAspect="1"/>
          </p:cNvPicPr>
          <p:nvPr/>
        </p:nvPicPr>
        <p:blipFill rotWithShape="1">
          <a:blip r:embed="rId2">
            <a:extLst>
              <a:ext uri="{28A0092B-C50C-407E-A947-70E740481C1C}">
                <a14:useLocalDpi xmlns:a14="http://schemas.microsoft.com/office/drawing/2010/main" val="0"/>
              </a:ext>
            </a:extLst>
          </a:blip>
          <a:srcRect l="12727" t="30897" r="43182" b="8522"/>
          <a:stretch/>
        </p:blipFill>
        <p:spPr>
          <a:xfrm>
            <a:off x="457199" y="1814945"/>
            <a:ext cx="7315201" cy="3283527"/>
          </a:xfrm>
          <a:prstGeom prst="rect">
            <a:avLst/>
          </a:prstGeom>
        </p:spPr>
      </p:pic>
      <p:sp>
        <p:nvSpPr>
          <p:cNvPr id="6" name="TextBox 5">
            <a:extLst>
              <a:ext uri="{FF2B5EF4-FFF2-40B4-BE49-F238E27FC236}">
                <a16:creationId xmlns:a16="http://schemas.microsoft.com/office/drawing/2014/main" id="{5A3B8D0F-298A-31BD-C7E8-E2447242B5A5}"/>
              </a:ext>
            </a:extLst>
          </p:cNvPr>
          <p:cNvSpPr txBox="1"/>
          <p:nvPr/>
        </p:nvSpPr>
        <p:spPr>
          <a:xfrm>
            <a:off x="457199" y="5403273"/>
            <a:ext cx="9933710" cy="646331"/>
          </a:xfrm>
          <a:prstGeom prst="rect">
            <a:avLst/>
          </a:prstGeom>
          <a:noFill/>
        </p:spPr>
        <p:txBody>
          <a:bodyPr wrap="square" rtlCol="0">
            <a:spAutoFit/>
          </a:bodyPr>
          <a:lstStyle/>
          <a:p>
            <a:r>
              <a:rPr lang="en-US" b="0" i="0" dirty="0">
                <a:solidFill>
                  <a:srgbClr val="000000"/>
                </a:solidFill>
                <a:effectLst/>
                <a:latin typeface="Helvetica Neue"/>
              </a:rPr>
              <a:t>We can observe that Random Forest Classifier is giving the best score of 90.35% with criterion as gini, So we can finalize the model with the same parameters now.</a:t>
            </a:r>
            <a:endParaRPr lang="en-IN" dirty="0"/>
          </a:p>
        </p:txBody>
      </p:sp>
    </p:spTree>
    <p:extLst>
      <p:ext uri="{BB962C8B-B14F-4D97-AF65-F5344CB8AC3E}">
        <p14:creationId xmlns:p14="http://schemas.microsoft.com/office/powerpoint/2010/main" val="15640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CBF9-7714-E695-8730-A0F503D1C91F}"/>
              </a:ext>
            </a:extLst>
          </p:cNvPr>
          <p:cNvSpPr>
            <a:spLocks noGrp="1"/>
          </p:cNvSpPr>
          <p:nvPr>
            <p:ph type="title"/>
          </p:nvPr>
        </p:nvSpPr>
        <p:spPr/>
        <p:txBody>
          <a:bodyPr/>
          <a:lstStyle/>
          <a:p>
            <a:r>
              <a:rPr lang="en-IN" dirty="0"/>
              <a:t>Picking the Final model</a:t>
            </a:r>
          </a:p>
        </p:txBody>
      </p:sp>
      <p:sp>
        <p:nvSpPr>
          <p:cNvPr id="3" name="Content Placeholder 2">
            <a:extLst>
              <a:ext uri="{FF2B5EF4-FFF2-40B4-BE49-F238E27FC236}">
                <a16:creationId xmlns:a16="http://schemas.microsoft.com/office/drawing/2014/main" id="{6FE76FE9-6C8C-CC9F-A483-0AFF94DE37DC}"/>
              </a:ext>
            </a:extLst>
          </p:cNvPr>
          <p:cNvSpPr>
            <a:spLocks noGrp="1"/>
          </p:cNvSpPr>
          <p:nvPr>
            <p:ph idx="1"/>
          </p:nvPr>
        </p:nvSpPr>
        <p:spPr>
          <a:xfrm>
            <a:off x="677334" y="5126182"/>
            <a:ext cx="9685866" cy="91518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We can finalize the Random Forest Classifier as the final model which is giving 90.36% accuracy with criterion = gini.</a:t>
            </a:r>
          </a:p>
        </p:txBody>
      </p:sp>
      <p:pic>
        <p:nvPicPr>
          <p:cNvPr id="5" name="Picture 4">
            <a:extLst>
              <a:ext uri="{FF2B5EF4-FFF2-40B4-BE49-F238E27FC236}">
                <a16:creationId xmlns:a16="http://schemas.microsoft.com/office/drawing/2014/main" id="{E96ED9EF-DF05-8422-E50C-410183168F9C}"/>
              </a:ext>
            </a:extLst>
          </p:cNvPr>
          <p:cNvPicPr>
            <a:picLocks noChangeAspect="1"/>
          </p:cNvPicPr>
          <p:nvPr/>
        </p:nvPicPr>
        <p:blipFill rotWithShape="1">
          <a:blip r:embed="rId2">
            <a:extLst>
              <a:ext uri="{28A0092B-C50C-407E-A947-70E740481C1C}">
                <a14:useLocalDpi xmlns:a14="http://schemas.microsoft.com/office/drawing/2010/main" val="0"/>
              </a:ext>
            </a:extLst>
          </a:blip>
          <a:srcRect l="13523" t="33008" r="44204" b="17177"/>
          <a:stretch/>
        </p:blipFill>
        <p:spPr>
          <a:xfrm>
            <a:off x="677334" y="1270000"/>
            <a:ext cx="6540884" cy="3657601"/>
          </a:xfrm>
          <a:prstGeom prst="rect">
            <a:avLst/>
          </a:prstGeom>
        </p:spPr>
      </p:pic>
    </p:spTree>
    <p:extLst>
      <p:ext uri="{BB962C8B-B14F-4D97-AF65-F5344CB8AC3E}">
        <p14:creationId xmlns:p14="http://schemas.microsoft.com/office/powerpoint/2010/main" val="1464631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F992-3A27-0BA1-65DF-10EE1106404D}"/>
              </a:ext>
            </a:extLst>
          </p:cNvPr>
          <p:cNvSpPr>
            <a:spLocks noGrp="1"/>
          </p:cNvSpPr>
          <p:nvPr>
            <p:ph type="title"/>
          </p:nvPr>
        </p:nvSpPr>
        <p:spPr/>
        <p:txBody>
          <a:bodyPr/>
          <a:lstStyle/>
          <a:p>
            <a:r>
              <a:rPr lang="en-IN" dirty="0"/>
              <a:t>Saving the final model</a:t>
            </a:r>
          </a:p>
        </p:txBody>
      </p:sp>
      <p:pic>
        <p:nvPicPr>
          <p:cNvPr id="6" name="Picture 5">
            <a:extLst>
              <a:ext uri="{FF2B5EF4-FFF2-40B4-BE49-F238E27FC236}">
                <a16:creationId xmlns:a16="http://schemas.microsoft.com/office/drawing/2014/main" id="{5564FDDD-FF59-E969-CF41-05D4307051BC}"/>
              </a:ext>
            </a:extLst>
          </p:cNvPr>
          <p:cNvPicPr>
            <a:picLocks noChangeAspect="1"/>
          </p:cNvPicPr>
          <p:nvPr/>
        </p:nvPicPr>
        <p:blipFill rotWithShape="1">
          <a:blip r:embed="rId2">
            <a:extLst>
              <a:ext uri="{28A0092B-C50C-407E-A947-70E740481C1C}">
                <a14:useLocalDpi xmlns:a14="http://schemas.microsoft.com/office/drawing/2010/main" val="0"/>
              </a:ext>
            </a:extLst>
          </a:blip>
          <a:srcRect l="12726" t="27168" r="35342" b="29208"/>
          <a:stretch/>
        </p:blipFill>
        <p:spPr>
          <a:xfrm>
            <a:off x="677333" y="1542473"/>
            <a:ext cx="7690811" cy="3625272"/>
          </a:xfrm>
          <a:prstGeom prst="rect">
            <a:avLst/>
          </a:prstGeom>
        </p:spPr>
      </p:pic>
    </p:spTree>
    <p:extLst>
      <p:ext uri="{BB962C8B-B14F-4D97-AF65-F5344CB8AC3E}">
        <p14:creationId xmlns:p14="http://schemas.microsoft.com/office/powerpoint/2010/main" val="1032743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2A21-0376-C41B-9120-0975DE20552C}"/>
              </a:ext>
            </a:extLst>
          </p:cNvPr>
          <p:cNvSpPr>
            <a:spLocks noGrp="1"/>
          </p:cNvSpPr>
          <p:nvPr>
            <p:ph type="title"/>
          </p:nvPr>
        </p:nvSpPr>
        <p:spPr/>
        <p:txBody>
          <a:bodyPr/>
          <a:lstStyle/>
          <a:p>
            <a:r>
              <a:rPr lang="en-IN" dirty="0"/>
              <a:t>Making prediction</a:t>
            </a:r>
          </a:p>
        </p:txBody>
      </p:sp>
      <p:pic>
        <p:nvPicPr>
          <p:cNvPr id="4" name="Picture 3">
            <a:extLst>
              <a:ext uri="{FF2B5EF4-FFF2-40B4-BE49-F238E27FC236}">
                <a16:creationId xmlns:a16="http://schemas.microsoft.com/office/drawing/2014/main" id="{50549312-6327-0E48-9335-BFACE49F6F4C}"/>
              </a:ext>
            </a:extLst>
          </p:cNvPr>
          <p:cNvPicPr>
            <a:picLocks noChangeAspect="1"/>
          </p:cNvPicPr>
          <p:nvPr/>
        </p:nvPicPr>
        <p:blipFill rotWithShape="1">
          <a:blip r:embed="rId2">
            <a:extLst>
              <a:ext uri="{28A0092B-C50C-407E-A947-70E740481C1C}">
                <a14:useLocalDpi xmlns:a14="http://schemas.microsoft.com/office/drawing/2010/main" val="0"/>
              </a:ext>
            </a:extLst>
          </a:blip>
          <a:srcRect l="13523" t="27168" r="35227" b="7045"/>
          <a:stretch/>
        </p:blipFill>
        <p:spPr>
          <a:xfrm>
            <a:off x="677335" y="1270000"/>
            <a:ext cx="7898630" cy="4784436"/>
          </a:xfrm>
          <a:prstGeom prst="rect">
            <a:avLst/>
          </a:prstGeom>
        </p:spPr>
      </p:pic>
    </p:spTree>
    <p:extLst>
      <p:ext uri="{BB962C8B-B14F-4D97-AF65-F5344CB8AC3E}">
        <p14:creationId xmlns:p14="http://schemas.microsoft.com/office/powerpoint/2010/main" val="213009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FA7-2DBF-E966-5B32-C3E140A311F0}"/>
              </a:ext>
            </a:extLst>
          </p:cNvPr>
          <p:cNvSpPr>
            <a:spLocks noGrp="1"/>
          </p:cNvSpPr>
          <p:nvPr>
            <p:ph type="title"/>
          </p:nvPr>
        </p:nvSpPr>
        <p:spPr>
          <a:xfrm>
            <a:off x="677333" y="110836"/>
            <a:ext cx="8596668" cy="734291"/>
          </a:xfrm>
        </p:spPr>
        <p:txBody>
          <a:bodyPr/>
          <a:lstStyle/>
          <a:p>
            <a:r>
              <a:rPr lang="en-IN" dirty="0"/>
              <a:t>Conclusion</a:t>
            </a:r>
          </a:p>
        </p:txBody>
      </p:sp>
      <p:sp>
        <p:nvSpPr>
          <p:cNvPr id="3" name="Content Placeholder 2">
            <a:extLst>
              <a:ext uri="{FF2B5EF4-FFF2-40B4-BE49-F238E27FC236}">
                <a16:creationId xmlns:a16="http://schemas.microsoft.com/office/drawing/2014/main" id="{E977A6D9-DF59-79C6-1D97-410781A84E43}"/>
              </a:ext>
            </a:extLst>
          </p:cNvPr>
          <p:cNvSpPr>
            <a:spLocks noGrp="1"/>
          </p:cNvSpPr>
          <p:nvPr>
            <p:ph idx="1"/>
          </p:nvPr>
        </p:nvSpPr>
        <p:spPr>
          <a:xfrm>
            <a:off x="677333" y="651165"/>
            <a:ext cx="10226194" cy="5694217"/>
          </a:xfrm>
        </p:spPr>
        <p:txBody>
          <a:bodyPr>
            <a:normAutofit/>
          </a:bodyPr>
          <a:lstStyle/>
          <a:p>
            <a:pPr marL="457200" algn="just">
              <a:lnSpc>
                <a:spcPct val="107000"/>
              </a:lnSpc>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From the Exploratory Data Analysis, we could generate insight from the data. How each of the features relates to the target. Also, while training the model we could observe that Random Forest Classifier was performing well with the accuracy 90.35%.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EDA we could also observe that there were some duplicates present in the dataset which had to be removed, Label had better correlation with few variables like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daily_decr30, amnt_loans90, cnt_loans30, cnt_ma_rech90 compared to other variables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Few variables like cnt_loans90, fr_da_rech90, medianmarechprebal30 had poor correlation with target variable.</a:t>
            </a: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Cleaning of the data included few techniques like removing outliers, treating skewed data, dropping the variables which were creating multicollinearity and finally the data was scaled.</a:t>
            </a: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While building the model we could observe that it is always good to build 4 to 5 models for the same train test data and compare the scores of the models then pick the best model instead of sticking onto single model.</a:t>
            </a: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make the model more accurate I think it is good to use SMOTE and PCA techniques if applicable. As of now we could finalize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Random Forest Classifier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gini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the criterion as the best model which was giving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90.35%</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accuracy score which was best compared to other models.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29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7039-5DB1-0B69-423A-609D019C3A29}"/>
              </a:ext>
            </a:extLst>
          </p:cNvPr>
          <p:cNvSpPr>
            <a:spLocks noGrp="1"/>
          </p:cNvSpPr>
          <p:nvPr>
            <p:ph idx="1"/>
          </p:nvPr>
        </p:nvSpPr>
        <p:spPr/>
        <p:txBody>
          <a:bodyPr>
            <a:normAutofit/>
          </a:bodyPr>
          <a:lstStyle/>
          <a:p>
            <a:pPr marL="0" indent="0">
              <a:buNone/>
            </a:pPr>
            <a:r>
              <a:rPr lang="en-IN" sz="9600" b="1" dirty="0"/>
              <a:t>THANK YOU </a:t>
            </a:r>
            <a:r>
              <a:rPr lang="en-IN" sz="9600" b="1" dirty="0">
                <a:sym typeface="Wingdings" panose="05000000000000000000" pitchFamily="2" charset="2"/>
              </a:rPr>
              <a:t></a:t>
            </a:r>
            <a:endParaRPr lang="en-IN" sz="9600" b="1" dirty="0"/>
          </a:p>
        </p:txBody>
      </p:sp>
    </p:spTree>
    <p:extLst>
      <p:ext uri="{BB962C8B-B14F-4D97-AF65-F5344CB8AC3E}">
        <p14:creationId xmlns:p14="http://schemas.microsoft.com/office/powerpoint/2010/main" val="375685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Technical Goals</a:t>
            </a:r>
            <a:br>
              <a:rPr lang="en-IN" dirty="0"/>
            </a:br>
            <a:endParaRPr lang="en-IN" dirty="0"/>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2036618"/>
            <a:ext cx="10600266" cy="2890983"/>
          </a:xfrm>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model using Machine Learning in order to predict the actual value of the prospective properties and decide whether to invest in them or not. For this company wants to know: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Which variables are important to predict the price of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How do these variables describe the price of the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298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C780-410B-ACBE-D048-004D383C1B46}"/>
              </a:ext>
            </a:extLst>
          </p:cNvPr>
          <p:cNvSpPr>
            <a:spLocks noGrp="1"/>
          </p:cNvSpPr>
          <p:nvPr>
            <p:ph type="title"/>
          </p:nvPr>
        </p:nvSpPr>
        <p:spPr/>
        <p:txBody>
          <a:bodyPr/>
          <a:lstStyle/>
          <a:p>
            <a:r>
              <a:rPr lang="en-IN" dirty="0"/>
              <a:t>Goals and Objective</a:t>
            </a:r>
          </a:p>
        </p:txBody>
      </p:sp>
      <p:sp>
        <p:nvSpPr>
          <p:cNvPr id="3" name="Content Placeholder 2">
            <a:extLst>
              <a:ext uri="{FF2B5EF4-FFF2-40B4-BE49-F238E27FC236}">
                <a16:creationId xmlns:a16="http://schemas.microsoft.com/office/drawing/2014/main" id="{8BABB2FF-716D-4819-CC37-769376540CF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purpose of this project is to document the process I went through to create my predictions on whether the customer will pay back the loan In the given period of time or not.</a:t>
            </a:r>
          </a:p>
          <a:p>
            <a:r>
              <a:rPr lang="en-IN" dirty="0">
                <a:latin typeface="Times New Roman" panose="02020603050405020304" pitchFamily="18" charset="0"/>
                <a:cs typeface="Times New Roman" panose="02020603050405020304" pitchFamily="18" charset="0"/>
              </a:rPr>
              <a:t>The Objective of this projective is to build a model that could successfully determine whether the customer will pay back the loan amount with the given dataset.</a:t>
            </a:r>
          </a:p>
        </p:txBody>
      </p:sp>
    </p:spTree>
    <p:extLst>
      <p:ext uri="{BB962C8B-B14F-4D97-AF65-F5344CB8AC3E}">
        <p14:creationId xmlns:p14="http://schemas.microsoft.com/office/powerpoint/2010/main" val="301315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769-1300-56A7-A663-60D184B43508}"/>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16E3D3D3-6B93-6E4C-A66F-3DB0CFE8CF2C}"/>
              </a:ext>
            </a:extLst>
          </p:cNvPr>
          <p:cNvSpPr>
            <a:spLocks noGrp="1"/>
          </p:cNvSpPr>
          <p:nvPr>
            <p:ph idx="1"/>
          </p:nvPr>
        </p:nvSpPr>
        <p:spPr/>
        <p:txBody>
          <a:bodyPr/>
          <a:lstStyle/>
          <a:p>
            <a:r>
              <a:rPr lang="en-IN" dirty="0"/>
              <a:t>TOOLS USED</a:t>
            </a:r>
          </a:p>
          <a:p>
            <a:pPr marL="0" indent="0">
              <a:buNone/>
            </a:pPr>
            <a:r>
              <a:rPr lang="en-IN" dirty="0"/>
              <a:t>     Jupyter Notebook</a:t>
            </a:r>
          </a:p>
          <a:p>
            <a:r>
              <a:rPr lang="en-IN" dirty="0"/>
              <a:t>LIBRARY USED</a:t>
            </a:r>
          </a:p>
          <a:p>
            <a:pPr marL="0" indent="0">
              <a:buNone/>
            </a:pPr>
            <a:r>
              <a:rPr lang="en-IN" dirty="0"/>
              <a:t>     Analysing : Numpy, Pandas, Sci-kit Learn</a:t>
            </a:r>
          </a:p>
          <a:p>
            <a:pPr marL="0" indent="0">
              <a:buNone/>
            </a:pPr>
            <a:r>
              <a:rPr lang="en-IN" dirty="0"/>
              <a:t>     Visualization : Matplotlib, seaborn</a:t>
            </a:r>
          </a:p>
        </p:txBody>
      </p:sp>
      <p:pic>
        <p:nvPicPr>
          <p:cNvPr id="4" name="Picture 3">
            <a:extLst>
              <a:ext uri="{FF2B5EF4-FFF2-40B4-BE49-F238E27FC236}">
                <a16:creationId xmlns:a16="http://schemas.microsoft.com/office/drawing/2014/main" id="{5DF4A01C-0BA5-4C76-77CB-EA9462174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231" y="4447498"/>
            <a:ext cx="3923030" cy="2178685"/>
          </a:xfrm>
          <a:prstGeom prst="rect">
            <a:avLst/>
          </a:prstGeom>
          <a:noFill/>
          <a:ln>
            <a:noFill/>
          </a:ln>
        </p:spPr>
      </p:pic>
    </p:spTree>
    <p:extLst>
      <p:ext uri="{BB962C8B-B14F-4D97-AF65-F5344CB8AC3E}">
        <p14:creationId xmlns:p14="http://schemas.microsoft.com/office/powerpoint/2010/main" val="174995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F1-3DDE-1635-C8C3-74E835793548}"/>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B5616656-A301-B40B-59C6-78C8917D25CE}"/>
              </a:ext>
            </a:extLst>
          </p:cNvPr>
          <p:cNvSpPr>
            <a:spLocks noGrp="1"/>
          </p:cNvSpPr>
          <p:nvPr>
            <p:ph idx="1"/>
          </p:nvPr>
        </p:nvSpPr>
        <p:spPr>
          <a:xfrm>
            <a:off x="677333" y="1537855"/>
            <a:ext cx="9865976" cy="4503507"/>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In this project we have used multiple algorithm to predict if the customer pays the loan or not but ideally we will see what is Logistic Regression.</a:t>
            </a:r>
          </a:p>
          <a:p>
            <a:pPr marL="0" indent="0">
              <a:buNone/>
            </a:pPr>
            <a:r>
              <a:rPr lang="en-US" dirty="0">
                <a:latin typeface="Times New Roman" panose="02020603050405020304" pitchFamily="18" charset="0"/>
                <a:cs typeface="Times New Roman" panose="02020603050405020304" pitchFamily="18" charset="0"/>
              </a:rPr>
              <a:t>In statistics, the logistic model is a statistical model that models the probability of an event taking place by having the log-odds for the event be a linear combination of one or more independent variables. In regression analysis, logistic regression is estimating the parameters of a logistic model. Formally, in binary logistic regression there is a single binary dependent variable, coded by an indicator variable, where the two values are labeled ‘0’ and ‘1’, while the independent variables can each be a binary variable or a continuous variable.</a:t>
            </a:r>
          </a:p>
          <a:p>
            <a:pPr marL="0" indent="0">
              <a:buNone/>
            </a:pPr>
            <a:r>
              <a:rPr lang="en-US" b="1" dirty="0">
                <a:latin typeface="Times New Roman" panose="02020603050405020304" pitchFamily="18" charset="0"/>
                <a:cs typeface="Times New Roman" panose="02020603050405020304" pitchFamily="18" charset="0"/>
              </a:rPr>
              <a:t>Apart from Linear Regression the other algorithms used in this project are :</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KNeighbors Classifier</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1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6B5-F33C-EE7A-2F24-8E15D1FDE1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E6B84CD-A889-6887-87F3-4724E6FB7A70}"/>
              </a:ext>
            </a:extLst>
          </p:cNvPr>
          <p:cNvSpPr>
            <a:spLocks noGrp="1"/>
          </p:cNvSpPr>
          <p:nvPr>
            <p:ph idx="1"/>
          </p:nvPr>
        </p:nvSpPr>
        <p:spPr/>
        <p:txBody>
          <a:bodyPr/>
          <a:lstStyle/>
          <a:p>
            <a:r>
              <a:rPr lang="en-IN" dirty="0"/>
              <a:t>Importing the necessary libraries</a:t>
            </a:r>
          </a:p>
          <a:p>
            <a:r>
              <a:rPr lang="en-IN" dirty="0"/>
              <a:t>Importing the dataset</a:t>
            </a:r>
          </a:p>
          <a:p>
            <a:r>
              <a:rPr lang="en-IN" dirty="0"/>
              <a:t>Cleaning and analysing the dataset</a:t>
            </a:r>
          </a:p>
          <a:p>
            <a:r>
              <a:rPr lang="en-IN" dirty="0"/>
              <a:t>Building the models</a:t>
            </a:r>
          </a:p>
          <a:p>
            <a:r>
              <a:rPr lang="en-IN" dirty="0"/>
              <a:t>Cross Validation and Parameter tuning</a:t>
            </a:r>
          </a:p>
          <a:p>
            <a:r>
              <a:rPr lang="en-IN" dirty="0"/>
              <a:t>Comparing the scores of the models and picking the best model</a:t>
            </a:r>
          </a:p>
          <a:p>
            <a:r>
              <a:rPr lang="en-IN" dirty="0"/>
              <a:t>Saving the final model and making use of it for prediction</a:t>
            </a:r>
          </a:p>
        </p:txBody>
      </p:sp>
    </p:spTree>
    <p:extLst>
      <p:ext uri="{BB962C8B-B14F-4D97-AF65-F5344CB8AC3E}">
        <p14:creationId xmlns:p14="http://schemas.microsoft.com/office/powerpoint/2010/main" val="90040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3DA-282E-7C5A-8450-66D8E2772151}"/>
              </a:ext>
            </a:extLst>
          </p:cNvPr>
          <p:cNvSpPr>
            <a:spLocks noGrp="1"/>
          </p:cNvSpPr>
          <p:nvPr>
            <p:ph type="title"/>
          </p:nvPr>
        </p:nvSpPr>
        <p:spPr/>
        <p:txBody>
          <a:bodyPr/>
          <a:lstStyle/>
          <a:p>
            <a:r>
              <a:rPr lang="en-IN" dirty="0"/>
              <a:t>Importing the necessary libraries</a:t>
            </a:r>
          </a:p>
        </p:txBody>
      </p:sp>
      <p:pic>
        <p:nvPicPr>
          <p:cNvPr id="7" name="Picture 6">
            <a:extLst>
              <a:ext uri="{FF2B5EF4-FFF2-40B4-BE49-F238E27FC236}">
                <a16:creationId xmlns:a16="http://schemas.microsoft.com/office/drawing/2014/main" id="{C98E876D-7C57-3203-A72F-DDD5C0ED7FA3}"/>
              </a:ext>
            </a:extLst>
          </p:cNvPr>
          <p:cNvPicPr>
            <a:picLocks noChangeAspect="1"/>
          </p:cNvPicPr>
          <p:nvPr/>
        </p:nvPicPr>
        <p:blipFill rotWithShape="1">
          <a:blip r:embed="rId2">
            <a:extLst>
              <a:ext uri="{28A0092B-C50C-407E-A947-70E740481C1C}">
                <a14:useLocalDpi xmlns:a14="http://schemas.microsoft.com/office/drawing/2010/main" val="0"/>
              </a:ext>
            </a:extLst>
          </a:blip>
          <a:srcRect l="13182" t="31952" r="28863" b="18865"/>
          <a:stretch/>
        </p:blipFill>
        <p:spPr>
          <a:xfrm>
            <a:off x="1607126" y="1565563"/>
            <a:ext cx="8215747" cy="4502727"/>
          </a:xfrm>
          <a:prstGeom prst="rect">
            <a:avLst/>
          </a:prstGeom>
        </p:spPr>
      </p:pic>
    </p:spTree>
    <p:extLst>
      <p:ext uri="{BB962C8B-B14F-4D97-AF65-F5344CB8AC3E}">
        <p14:creationId xmlns:p14="http://schemas.microsoft.com/office/powerpoint/2010/main" val="292295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Read and explore the data</a:t>
            </a:r>
          </a:p>
        </p:txBody>
      </p:sp>
      <p:pic>
        <p:nvPicPr>
          <p:cNvPr id="9" name="Picture 8">
            <a:extLst>
              <a:ext uri="{FF2B5EF4-FFF2-40B4-BE49-F238E27FC236}">
                <a16:creationId xmlns:a16="http://schemas.microsoft.com/office/drawing/2014/main" id="{E57E07DD-8784-FCA9-1CA8-E8C71E60208E}"/>
              </a:ext>
            </a:extLst>
          </p:cNvPr>
          <p:cNvPicPr>
            <a:picLocks noChangeAspect="1"/>
          </p:cNvPicPr>
          <p:nvPr/>
        </p:nvPicPr>
        <p:blipFill rotWithShape="1">
          <a:blip r:embed="rId2">
            <a:extLst>
              <a:ext uri="{28A0092B-C50C-407E-A947-70E740481C1C}">
                <a14:useLocalDpi xmlns:a14="http://schemas.microsoft.com/office/drawing/2010/main" val="0"/>
              </a:ext>
            </a:extLst>
          </a:blip>
          <a:srcRect l="13977" t="52143" r="15512" b="2612"/>
          <a:stretch/>
        </p:blipFill>
        <p:spPr>
          <a:xfrm>
            <a:off x="401780" y="1438456"/>
            <a:ext cx="9725893" cy="3895544"/>
          </a:xfrm>
          <a:prstGeom prst="rect">
            <a:avLst/>
          </a:prstGeom>
        </p:spPr>
      </p:pic>
      <p:sp>
        <p:nvSpPr>
          <p:cNvPr id="10" name="TextBox 9">
            <a:extLst>
              <a:ext uri="{FF2B5EF4-FFF2-40B4-BE49-F238E27FC236}">
                <a16:creationId xmlns:a16="http://schemas.microsoft.com/office/drawing/2014/main" id="{FEB5ECF5-6D20-ECE7-0E53-1646741279BD}"/>
              </a:ext>
            </a:extLst>
          </p:cNvPr>
          <p:cNvSpPr txBox="1"/>
          <p:nvPr/>
        </p:nvSpPr>
        <p:spPr>
          <a:xfrm>
            <a:off x="1482436" y="5624945"/>
            <a:ext cx="5334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dataset has 209593 rows and 36 columns</a:t>
            </a:r>
          </a:p>
        </p:txBody>
      </p:sp>
    </p:spTree>
    <p:extLst>
      <p:ext uri="{BB962C8B-B14F-4D97-AF65-F5344CB8AC3E}">
        <p14:creationId xmlns:p14="http://schemas.microsoft.com/office/powerpoint/2010/main" val="1219212716"/>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232</TotalTime>
  <Words>1681</Words>
  <Application>Microsoft Office PowerPoint</Application>
  <PresentationFormat>Widescreen</PresentationFormat>
  <Paragraphs>99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Helvetica</vt:lpstr>
      <vt:lpstr>Helvetica Neue</vt:lpstr>
      <vt:lpstr>Times New Roman</vt:lpstr>
      <vt:lpstr>Trebuchet MS</vt:lpstr>
      <vt:lpstr>Wingdings 3</vt:lpstr>
      <vt:lpstr>Facet</vt:lpstr>
      <vt:lpstr>MICRO CREDIT DEFAULTER PROJECT</vt:lpstr>
      <vt:lpstr>Introduction</vt:lpstr>
      <vt:lpstr>Technical Goals </vt:lpstr>
      <vt:lpstr>Goals and Objective</vt:lpstr>
      <vt:lpstr>Software required</vt:lpstr>
      <vt:lpstr>Logistic Regression</vt:lpstr>
      <vt:lpstr>Implementation</vt:lpstr>
      <vt:lpstr>Importing the necessary libraries</vt:lpstr>
      <vt:lpstr>Read and explore the data</vt:lpstr>
      <vt:lpstr>Cleaning and Analysing the data</vt:lpstr>
      <vt:lpstr>Data Visualization</vt:lpstr>
      <vt:lpstr>PowerPoint Presentation</vt:lpstr>
      <vt:lpstr>PowerPoint Presentation</vt:lpstr>
      <vt:lpstr>Object dtype Data in the dataset</vt:lpstr>
      <vt:lpstr>Identifying the duplicates and removing duplicated</vt:lpstr>
      <vt:lpstr>Key Observations :</vt:lpstr>
      <vt:lpstr>Removing Outliers</vt:lpstr>
      <vt:lpstr>Removing skewness of the data</vt:lpstr>
      <vt:lpstr>Splitting x and y variables</vt:lpstr>
      <vt:lpstr>Checking multicollinearity in the data and dropping the variable which are creating multicollinearity</vt:lpstr>
      <vt:lpstr>Building multiple models using the above mentioned algorithms</vt:lpstr>
      <vt:lpstr>Cross Validation :</vt:lpstr>
      <vt:lpstr>Parameter tuning on Random Forest Classifier</vt:lpstr>
      <vt:lpstr>Picking the Final model</vt:lpstr>
      <vt:lpstr>Saving the final model</vt:lpstr>
      <vt:lpstr>Making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chethanac921@gmail.com</dc:creator>
  <cp:lastModifiedBy>chethanac921@gmail.com</cp:lastModifiedBy>
  <cp:revision>25</cp:revision>
  <dcterms:created xsi:type="dcterms:W3CDTF">2022-10-08T15:55:51Z</dcterms:created>
  <dcterms:modified xsi:type="dcterms:W3CDTF">2022-10-21T17:29:04Z</dcterms:modified>
</cp:coreProperties>
</file>