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13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801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9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34857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92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97576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3285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5817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537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75762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16ECD-E028-4372-8134-15F6579FE7DA}"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07651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16ECD-E028-4372-8134-15F6579FE7DA}"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95482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16ECD-E028-4372-8134-15F6579FE7DA}"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7644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6ECD-E028-4372-8134-15F6579FE7DA}"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57313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16ECD-E028-4372-8134-15F6579FE7DA}"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5250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
        <p:nvSpPr>
          <p:cNvPr id="5" name="Date Placeholder 4"/>
          <p:cNvSpPr>
            <a:spLocks noGrp="1"/>
          </p:cNvSpPr>
          <p:nvPr>
            <p:ph type="dt" sz="half" idx="10"/>
          </p:nvPr>
        </p:nvSpPr>
        <p:spPr/>
        <p:txBody>
          <a:bodyPr/>
          <a:lstStyle/>
          <a:p>
            <a:fld id="{8FF16ECD-E028-4372-8134-15F6579FE7DA}" type="datetimeFigureOut">
              <a:rPr lang="en-IN" smtClean="0"/>
              <a:t>08-10-2022</a:t>
            </a:fld>
            <a:endParaRPr lang="en-IN"/>
          </a:p>
        </p:txBody>
      </p:sp>
    </p:spTree>
    <p:extLst>
      <p:ext uri="{BB962C8B-B14F-4D97-AF65-F5344CB8AC3E}">
        <p14:creationId xmlns:p14="http://schemas.microsoft.com/office/powerpoint/2010/main" val="10022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16ECD-E028-4372-8134-15F6579FE7DA}" type="datetimeFigureOut">
              <a:rPr lang="en-IN" smtClean="0"/>
              <a:t>08-10-2022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E42810-9DE5-4FEC-9E9E-822726CA5A47}" type="slidenum">
              <a:rPr lang="en-IN" smtClean="0"/>
              <a:t>‹#›</a:t>
            </a:fld>
            <a:endParaRPr lang="en-IN"/>
          </a:p>
        </p:txBody>
      </p:sp>
    </p:spTree>
    <p:extLst>
      <p:ext uri="{BB962C8B-B14F-4D97-AF65-F5344CB8AC3E}">
        <p14:creationId xmlns:p14="http://schemas.microsoft.com/office/powerpoint/2010/main" val="22267815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F2FDC-A8C4-533D-7F28-3F83F14E94C7}"/>
              </a:ext>
            </a:extLst>
          </p:cNvPr>
          <p:cNvSpPr>
            <a:spLocks noGrp="1"/>
          </p:cNvSpPr>
          <p:nvPr>
            <p:ph type="title"/>
          </p:nvPr>
        </p:nvSpPr>
        <p:spPr>
          <a:xfrm>
            <a:off x="838200" y="921358"/>
            <a:ext cx="10515600" cy="1325563"/>
          </a:xfrm>
        </p:spPr>
        <p:txBody>
          <a:bodyPr>
            <a:normAutofit/>
          </a:bodyPr>
          <a:lstStyle/>
          <a:p>
            <a:r>
              <a:rPr lang="en-IN" sz="2500" b="1" dirty="0">
                <a:effectLst/>
                <a:latin typeface="Calibri" panose="020F0502020204030204" pitchFamily="34" charset="0"/>
                <a:ea typeface="Calibri" panose="020F0502020204030204" pitchFamily="34" charset="0"/>
                <a:cs typeface="Times New Roman" panose="02020603050405020304" pitchFamily="18" charset="0"/>
              </a:rPr>
              <a:t>HOUSING PRICE PREDICTION PROJECT</a:t>
            </a:r>
            <a:endParaRPr lang="en-IN" sz="2500" b="1" dirty="0"/>
          </a:p>
        </p:txBody>
      </p:sp>
      <p:sp>
        <p:nvSpPr>
          <p:cNvPr id="5" name="Content Placeholder 4">
            <a:extLst>
              <a:ext uri="{FF2B5EF4-FFF2-40B4-BE49-F238E27FC236}">
                <a16:creationId xmlns:a16="http://schemas.microsoft.com/office/drawing/2014/main" id="{9C0E2997-C4F3-08C0-326F-E98DC1416E1F}"/>
              </a:ext>
            </a:extLst>
          </p:cNvPr>
          <p:cNvSpPr>
            <a:spLocks noGrp="1"/>
          </p:cNvSpPr>
          <p:nvPr>
            <p:ph idx="1"/>
          </p:nvPr>
        </p:nvSpPr>
        <p:spPr>
          <a:xfrm>
            <a:off x="6747164" y="4419599"/>
            <a:ext cx="4606636" cy="1757363"/>
          </a:xfrm>
        </p:spPr>
        <p:txBody>
          <a:bodyPr>
            <a:normAutofit/>
          </a:bodyPr>
          <a:lstStyle/>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Submitted by:</a:t>
            </a:r>
          </a:p>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CHETHANA M</a:t>
            </a:r>
          </a:p>
        </p:txBody>
      </p:sp>
      <p:pic>
        <p:nvPicPr>
          <p:cNvPr id="6" name="Picture 5">
            <a:extLst>
              <a:ext uri="{FF2B5EF4-FFF2-40B4-BE49-F238E27FC236}">
                <a16:creationId xmlns:a16="http://schemas.microsoft.com/office/drawing/2014/main" id="{A563092B-9A97-0CCA-66DE-6F33F7714568}"/>
              </a:ext>
            </a:extLst>
          </p:cNvPr>
          <p:cNvPicPr>
            <a:picLocks noChangeAspect="1"/>
          </p:cNvPicPr>
          <p:nvPr/>
        </p:nvPicPr>
        <p:blipFill>
          <a:blip r:embed="rId2"/>
          <a:stretch>
            <a:fillRect/>
          </a:stretch>
        </p:blipFill>
        <p:spPr>
          <a:xfrm>
            <a:off x="479251" y="4223471"/>
            <a:ext cx="2932430" cy="2133785"/>
          </a:xfrm>
          <a:prstGeom prst="rect">
            <a:avLst/>
          </a:prstGeom>
        </p:spPr>
      </p:pic>
      <p:pic>
        <p:nvPicPr>
          <p:cNvPr id="7" name="Picture 6">
            <a:extLst>
              <a:ext uri="{FF2B5EF4-FFF2-40B4-BE49-F238E27FC236}">
                <a16:creationId xmlns:a16="http://schemas.microsoft.com/office/drawing/2014/main" id="{C0AFBE10-EFB9-50FC-98F4-C908E4DE92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5768" y="805730"/>
            <a:ext cx="3849428" cy="2319193"/>
          </a:xfrm>
          <a:prstGeom prst="rect">
            <a:avLst/>
          </a:prstGeom>
          <a:noFill/>
          <a:ln>
            <a:noFill/>
          </a:ln>
        </p:spPr>
      </p:pic>
      <p:sp>
        <p:nvSpPr>
          <p:cNvPr id="8" name="TextBox 7">
            <a:extLst>
              <a:ext uri="{FF2B5EF4-FFF2-40B4-BE49-F238E27FC236}">
                <a16:creationId xmlns:a16="http://schemas.microsoft.com/office/drawing/2014/main" id="{6A199027-99E4-CC6D-673B-761C0258F5A2}"/>
              </a:ext>
            </a:extLst>
          </p:cNvPr>
          <p:cNvSpPr txBox="1"/>
          <p:nvPr/>
        </p:nvSpPr>
        <p:spPr>
          <a:xfrm>
            <a:off x="838199" y="4184073"/>
            <a:ext cx="5146965" cy="830997"/>
          </a:xfrm>
          <a:prstGeom prst="rect">
            <a:avLst/>
          </a:prstGeom>
          <a:noFill/>
        </p:spPr>
        <p:txBody>
          <a:bodyPr wrap="square" rtlCol="0">
            <a:spAutoFit/>
          </a:bodyPr>
          <a:lstStyle/>
          <a:p>
            <a:r>
              <a:rPr lang="en-IN" sz="2400" b="1" dirty="0">
                <a:latin typeface="Calibri" panose="020F0502020204030204" pitchFamily="34" charset="0"/>
                <a:cs typeface="Times New Roman" panose="02020603050405020304" pitchFamily="18" charset="0"/>
              </a:rPr>
              <a:t>Submitted</a:t>
            </a:r>
            <a:r>
              <a:rPr lang="en-IN" dirty="0"/>
              <a:t> </a:t>
            </a:r>
            <a:r>
              <a:rPr lang="en-IN" sz="2400" b="1" dirty="0">
                <a:latin typeface="Calibri" panose="020F0502020204030204" pitchFamily="34" charset="0"/>
                <a:cs typeface="Times New Roman" panose="02020603050405020304" pitchFamily="18" charset="0"/>
              </a:rPr>
              <a:t>to :</a:t>
            </a:r>
          </a:p>
          <a:p>
            <a:r>
              <a:rPr lang="en-IN" sz="2400" b="1" dirty="0">
                <a:latin typeface="Calibri" panose="020F0502020204030204" pitchFamily="34" charset="0"/>
                <a:cs typeface="Times New Roman" panose="02020603050405020304" pitchFamily="18" charset="0"/>
              </a:rPr>
              <a:t>Mohd Kashif, Flip Robo Technologies</a:t>
            </a:r>
          </a:p>
        </p:txBody>
      </p:sp>
    </p:spTree>
    <p:extLst>
      <p:ext uri="{BB962C8B-B14F-4D97-AF65-F5344CB8AC3E}">
        <p14:creationId xmlns:p14="http://schemas.microsoft.com/office/powerpoint/2010/main" val="410127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E3B6-8549-5449-764A-41111799D8D6}"/>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D9AB7791-C5AD-26A4-0F1D-9ED12E6BAEC1}"/>
              </a:ext>
            </a:extLst>
          </p:cNvPr>
          <p:cNvSpPr>
            <a:spLocks noGrp="1"/>
          </p:cNvSpPr>
          <p:nvPr>
            <p:ph idx="1"/>
          </p:nvPr>
        </p:nvSpPr>
        <p:spPr/>
        <p:txBody>
          <a:bodyPr/>
          <a:lstStyle/>
          <a:p>
            <a:r>
              <a:rPr lang="en-IN" dirty="0"/>
              <a:t>Let us look into few example graphs about how input variable affects price of the house.</a:t>
            </a:r>
          </a:p>
        </p:txBody>
      </p:sp>
      <p:pic>
        <p:nvPicPr>
          <p:cNvPr id="5" name="Picture 4">
            <a:extLst>
              <a:ext uri="{FF2B5EF4-FFF2-40B4-BE49-F238E27FC236}">
                <a16:creationId xmlns:a16="http://schemas.microsoft.com/office/drawing/2014/main" id="{9D40C81E-F81A-10EF-5E1C-E3D4252C748D}"/>
              </a:ext>
            </a:extLst>
          </p:cNvPr>
          <p:cNvPicPr>
            <a:picLocks noChangeAspect="1"/>
          </p:cNvPicPr>
          <p:nvPr/>
        </p:nvPicPr>
        <p:blipFill rotWithShape="1">
          <a:blip r:embed="rId2">
            <a:extLst>
              <a:ext uri="{28A0092B-C50C-407E-A947-70E740481C1C}">
                <a14:useLocalDpi xmlns:a14="http://schemas.microsoft.com/office/drawing/2010/main" val="0"/>
              </a:ext>
            </a:extLst>
          </a:blip>
          <a:srcRect l="15682" t="44239" r="26250" b="12305"/>
          <a:stretch/>
        </p:blipFill>
        <p:spPr>
          <a:xfrm>
            <a:off x="838200" y="2701637"/>
            <a:ext cx="7079673" cy="2978728"/>
          </a:xfrm>
          <a:prstGeom prst="rect">
            <a:avLst/>
          </a:prstGeom>
        </p:spPr>
      </p:pic>
      <p:sp>
        <p:nvSpPr>
          <p:cNvPr id="6" name="TextBox 5">
            <a:extLst>
              <a:ext uri="{FF2B5EF4-FFF2-40B4-BE49-F238E27FC236}">
                <a16:creationId xmlns:a16="http://schemas.microsoft.com/office/drawing/2014/main" id="{32A26B89-9D70-1E31-836E-64FE68C9A177}"/>
              </a:ext>
            </a:extLst>
          </p:cNvPr>
          <p:cNvSpPr txBox="1"/>
          <p:nvPr/>
        </p:nvSpPr>
        <p:spPr>
          <a:xfrm>
            <a:off x="1496291" y="5680365"/>
            <a:ext cx="10515600" cy="646331"/>
          </a:xfrm>
          <a:prstGeom prst="rect">
            <a:avLst/>
          </a:prstGeom>
          <a:noFill/>
        </p:spPr>
        <p:txBody>
          <a:bodyPr wrap="square" rtlCol="0">
            <a:spAutoFit/>
          </a:bodyPr>
          <a:lstStyle/>
          <a:p>
            <a:r>
              <a:rPr lang="en-US" dirty="0"/>
              <a:t>From the above plot we can observe that the price is highest for those properties whose shape is Slightly irregular.</a:t>
            </a:r>
            <a:endParaRPr lang="en-IN" dirty="0"/>
          </a:p>
        </p:txBody>
      </p:sp>
    </p:spTree>
    <p:extLst>
      <p:ext uri="{BB962C8B-B14F-4D97-AF65-F5344CB8AC3E}">
        <p14:creationId xmlns:p14="http://schemas.microsoft.com/office/powerpoint/2010/main" val="306042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1143C6-EB0B-F12D-BA59-2F2315F90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91" y="602674"/>
            <a:ext cx="5126182" cy="36506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11B36D-7DE2-C3C3-8946-C2699AF68F7B}"/>
              </a:ext>
            </a:extLst>
          </p:cNvPr>
          <p:cNvSpPr txBox="1"/>
          <p:nvPr/>
        </p:nvSpPr>
        <p:spPr>
          <a:xfrm>
            <a:off x="858982" y="4391891"/>
            <a:ext cx="5126182" cy="923330"/>
          </a:xfrm>
          <a:prstGeom prst="rect">
            <a:avLst/>
          </a:prstGeom>
          <a:noFill/>
        </p:spPr>
        <p:txBody>
          <a:bodyPr wrap="square" rtlCol="0">
            <a:spAutoFit/>
          </a:bodyPr>
          <a:lstStyle/>
          <a:p>
            <a:r>
              <a:rPr lang="en-US" b="0" i="0" dirty="0">
                <a:solidFill>
                  <a:srgbClr val="000000"/>
                </a:solidFill>
                <a:effectLst/>
                <a:latin typeface="Helvetica Neue"/>
              </a:rPr>
              <a:t>From the above plot we can observe that the Price of the property is highest for those which has Gentle slope.</a:t>
            </a:r>
            <a:endParaRPr lang="en-IN" dirty="0"/>
          </a:p>
        </p:txBody>
      </p:sp>
      <p:pic>
        <p:nvPicPr>
          <p:cNvPr id="1028" name="Picture 4">
            <a:extLst>
              <a:ext uri="{FF2B5EF4-FFF2-40B4-BE49-F238E27FC236}">
                <a16:creationId xmlns:a16="http://schemas.microsoft.com/office/drawing/2014/main" id="{FF430216-1831-D7DC-8F22-20D89778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505" y="602673"/>
            <a:ext cx="5126182" cy="36506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55E898-3F56-3E82-2569-AC2483D1FBC9}"/>
              </a:ext>
            </a:extLst>
          </p:cNvPr>
          <p:cNvSpPr txBox="1"/>
          <p:nvPr/>
        </p:nvSpPr>
        <p:spPr>
          <a:xfrm>
            <a:off x="7218218" y="4253344"/>
            <a:ext cx="4620491" cy="1200329"/>
          </a:xfrm>
          <a:prstGeom prst="rect">
            <a:avLst/>
          </a:prstGeom>
          <a:noFill/>
        </p:spPr>
        <p:txBody>
          <a:bodyPr wrap="square" rtlCol="0">
            <a:spAutoFit/>
          </a:bodyPr>
          <a:lstStyle/>
          <a:p>
            <a:r>
              <a:rPr lang="en-US" b="0" i="0" dirty="0">
                <a:solidFill>
                  <a:srgbClr val="000000"/>
                </a:solidFill>
                <a:effectLst/>
                <a:latin typeface="Helvetica Neue"/>
              </a:rPr>
              <a:t>From the above plot we can see that the Price of the property is high for those which has the external quality rating as Good and Excellent.</a:t>
            </a:r>
            <a:endParaRPr lang="en-IN" dirty="0"/>
          </a:p>
        </p:txBody>
      </p:sp>
    </p:spTree>
    <p:extLst>
      <p:ext uri="{BB962C8B-B14F-4D97-AF65-F5344CB8AC3E}">
        <p14:creationId xmlns:p14="http://schemas.microsoft.com/office/powerpoint/2010/main" val="125929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A3916F2-F28D-7793-CEBB-4241E30FD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795771"/>
            <a:ext cx="5004955" cy="30003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53E299-23A7-84CF-5C9B-9C44BC8361BE}"/>
              </a:ext>
            </a:extLst>
          </p:cNvPr>
          <p:cNvSpPr txBox="1"/>
          <p:nvPr/>
        </p:nvSpPr>
        <p:spPr>
          <a:xfrm>
            <a:off x="1052945" y="4294909"/>
            <a:ext cx="4461164" cy="1200329"/>
          </a:xfrm>
          <a:prstGeom prst="rect">
            <a:avLst/>
          </a:prstGeom>
          <a:noFill/>
        </p:spPr>
        <p:txBody>
          <a:bodyPr wrap="square" rtlCol="0">
            <a:spAutoFit/>
          </a:bodyPr>
          <a:lstStyle/>
          <a:p>
            <a:r>
              <a:rPr lang="en-US" b="0" i="0" dirty="0">
                <a:solidFill>
                  <a:srgbClr val="000000"/>
                </a:solidFill>
                <a:effectLst/>
                <a:latin typeface="Helvetica Neue"/>
              </a:rPr>
              <a:t>From the above plot we can observe that the price of the property is high for those which has Fire place quality as Excellent and Average.</a:t>
            </a:r>
            <a:endParaRPr lang="en-IN" dirty="0"/>
          </a:p>
        </p:txBody>
      </p:sp>
      <p:pic>
        <p:nvPicPr>
          <p:cNvPr id="2052" name="Picture 4">
            <a:extLst>
              <a:ext uri="{FF2B5EF4-FFF2-40B4-BE49-F238E27FC236}">
                <a16:creationId xmlns:a16="http://schemas.microsoft.com/office/drawing/2014/main" id="{8F362830-D7D9-71F8-BEA7-6F3BB6061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5771"/>
            <a:ext cx="5004954" cy="30003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78546A-98A5-754C-3AE5-DD60CD586B20}"/>
              </a:ext>
            </a:extLst>
          </p:cNvPr>
          <p:cNvSpPr txBox="1"/>
          <p:nvPr/>
        </p:nvSpPr>
        <p:spPr>
          <a:xfrm>
            <a:off x="6968836" y="4294909"/>
            <a:ext cx="4003964" cy="1200329"/>
          </a:xfrm>
          <a:prstGeom prst="rect">
            <a:avLst/>
          </a:prstGeom>
          <a:noFill/>
        </p:spPr>
        <p:txBody>
          <a:bodyPr wrap="square" rtlCol="0">
            <a:spAutoFit/>
          </a:bodyPr>
          <a:lstStyle/>
          <a:p>
            <a:r>
              <a:rPr lang="en-US" b="0" i="0" dirty="0">
                <a:solidFill>
                  <a:srgbClr val="000000"/>
                </a:solidFill>
                <a:effectLst/>
                <a:latin typeface="Helvetica Neue"/>
              </a:rPr>
              <a:t>From the above plot we can observe that the Price of the property is high for those which has Heating quality is Excellent.</a:t>
            </a:r>
            <a:endParaRPr lang="en-IN" dirty="0"/>
          </a:p>
        </p:txBody>
      </p:sp>
    </p:spTree>
    <p:extLst>
      <p:ext uri="{BB962C8B-B14F-4D97-AF65-F5344CB8AC3E}">
        <p14:creationId xmlns:p14="http://schemas.microsoft.com/office/powerpoint/2010/main" val="254032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DCC-A3CF-826C-57A0-533347604836}"/>
              </a:ext>
            </a:extLst>
          </p:cNvPr>
          <p:cNvSpPr>
            <a:spLocks noGrp="1"/>
          </p:cNvSpPr>
          <p:nvPr>
            <p:ph type="title"/>
          </p:nvPr>
        </p:nvSpPr>
        <p:spPr/>
        <p:txBody>
          <a:bodyPr/>
          <a:lstStyle/>
          <a:p>
            <a:r>
              <a:rPr lang="en-IN" dirty="0"/>
              <a:t>Object dtype Data in the dataset that is encoded</a:t>
            </a:r>
          </a:p>
        </p:txBody>
      </p:sp>
      <p:pic>
        <p:nvPicPr>
          <p:cNvPr id="5" name="Content Placeholder 4">
            <a:extLst>
              <a:ext uri="{FF2B5EF4-FFF2-40B4-BE49-F238E27FC236}">
                <a16:creationId xmlns:a16="http://schemas.microsoft.com/office/drawing/2014/main" id="{25E6A2E2-01E4-ED1D-B85A-3C95410770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54" t="34141" r="11692" b="19054"/>
          <a:stretch/>
        </p:blipFill>
        <p:spPr>
          <a:xfrm>
            <a:off x="810490" y="1953489"/>
            <a:ext cx="10162310" cy="3435929"/>
          </a:xfrm>
        </p:spPr>
      </p:pic>
      <p:sp>
        <p:nvSpPr>
          <p:cNvPr id="6" name="TextBox 5">
            <a:extLst>
              <a:ext uri="{FF2B5EF4-FFF2-40B4-BE49-F238E27FC236}">
                <a16:creationId xmlns:a16="http://schemas.microsoft.com/office/drawing/2014/main" id="{3AACB630-D1E6-A2B8-FBC2-43DB5B641275}"/>
              </a:ext>
            </a:extLst>
          </p:cNvPr>
          <p:cNvSpPr txBox="1"/>
          <p:nvPr/>
        </p:nvSpPr>
        <p:spPr>
          <a:xfrm>
            <a:off x="1385455" y="5514109"/>
            <a:ext cx="9047018" cy="646331"/>
          </a:xfrm>
          <a:prstGeom prst="rect">
            <a:avLst/>
          </a:prstGeom>
          <a:noFill/>
        </p:spPr>
        <p:txBody>
          <a:bodyPr wrap="square" rtlCol="0">
            <a:spAutoFit/>
          </a:bodyPr>
          <a:lstStyle/>
          <a:p>
            <a:r>
              <a:rPr lang="en-IN" dirty="0"/>
              <a:t>The variables which had the Object dtypes are identified and transformed into integer dtype using Label Encoder as shown in the above picture</a:t>
            </a:r>
          </a:p>
        </p:txBody>
      </p:sp>
    </p:spTree>
    <p:extLst>
      <p:ext uri="{BB962C8B-B14F-4D97-AF65-F5344CB8AC3E}">
        <p14:creationId xmlns:p14="http://schemas.microsoft.com/office/powerpoint/2010/main" val="185606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D336-617A-87B8-A1B3-8256E25AB444}"/>
              </a:ext>
            </a:extLst>
          </p:cNvPr>
          <p:cNvSpPr>
            <a:spLocks noGrp="1"/>
          </p:cNvSpPr>
          <p:nvPr>
            <p:ph type="title"/>
          </p:nvPr>
        </p:nvSpPr>
        <p:spPr/>
        <p:txBody>
          <a:bodyPr/>
          <a:lstStyle/>
          <a:p>
            <a:r>
              <a:rPr lang="en-IN" dirty="0"/>
              <a:t>Removing Outliers</a:t>
            </a:r>
          </a:p>
        </p:txBody>
      </p:sp>
      <p:pic>
        <p:nvPicPr>
          <p:cNvPr id="5" name="Picture 4">
            <a:extLst>
              <a:ext uri="{FF2B5EF4-FFF2-40B4-BE49-F238E27FC236}">
                <a16:creationId xmlns:a16="http://schemas.microsoft.com/office/drawing/2014/main" id="{133DD364-6CB5-1C10-960E-FAAE8A67DB4B}"/>
              </a:ext>
            </a:extLst>
          </p:cNvPr>
          <p:cNvPicPr>
            <a:picLocks noChangeAspect="1"/>
          </p:cNvPicPr>
          <p:nvPr/>
        </p:nvPicPr>
        <p:blipFill rotWithShape="1">
          <a:blip r:embed="rId2">
            <a:extLst>
              <a:ext uri="{28A0092B-C50C-407E-A947-70E740481C1C}">
                <a14:useLocalDpi xmlns:a14="http://schemas.microsoft.com/office/drawing/2010/main" val="0"/>
              </a:ext>
            </a:extLst>
          </a:blip>
          <a:srcRect l="6876" t="35169" r="11818" b="9248"/>
          <a:stretch/>
        </p:blipFill>
        <p:spPr>
          <a:xfrm>
            <a:off x="547254" y="1690687"/>
            <a:ext cx="10806546" cy="4419167"/>
          </a:xfrm>
          <a:prstGeom prst="rect">
            <a:avLst/>
          </a:prstGeom>
        </p:spPr>
      </p:pic>
    </p:spTree>
    <p:extLst>
      <p:ext uri="{BB962C8B-B14F-4D97-AF65-F5344CB8AC3E}">
        <p14:creationId xmlns:p14="http://schemas.microsoft.com/office/powerpoint/2010/main" val="120391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p:txBody>
          <a:bodyPr/>
          <a:lstStyle/>
          <a:p>
            <a:r>
              <a:rPr lang="en-IN" dirty="0"/>
              <a:t>Removing skewness of the data</a:t>
            </a:r>
          </a:p>
        </p:txBody>
      </p:sp>
      <p:pic>
        <p:nvPicPr>
          <p:cNvPr id="5" name="Picture 4">
            <a:extLst>
              <a:ext uri="{FF2B5EF4-FFF2-40B4-BE49-F238E27FC236}">
                <a16:creationId xmlns:a16="http://schemas.microsoft.com/office/drawing/2014/main" id="{F2D867E1-2CD1-87FC-C361-CD145468C0DE}"/>
              </a:ext>
            </a:extLst>
          </p:cNvPr>
          <p:cNvPicPr>
            <a:picLocks noChangeAspect="1"/>
          </p:cNvPicPr>
          <p:nvPr/>
        </p:nvPicPr>
        <p:blipFill rotWithShape="1">
          <a:blip r:embed="rId2">
            <a:extLst>
              <a:ext uri="{28A0092B-C50C-407E-A947-70E740481C1C}">
                <a14:useLocalDpi xmlns:a14="http://schemas.microsoft.com/office/drawing/2010/main" val="0"/>
              </a:ext>
            </a:extLst>
          </a:blip>
          <a:srcRect l="5001" t="29687" r="11590" b="5302"/>
          <a:stretch/>
        </p:blipFill>
        <p:spPr>
          <a:xfrm>
            <a:off x="471055" y="1537855"/>
            <a:ext cx="11083636" cy="4765963"/>
          </a:xfrm>
          <a:prstGeom prst="rect">
            <a:avLst/>
          </a:prstGeom>
        </p:spPr>
      </p:pic>
    </p:spTree>
    <p:extLst>
      <p:ext uri="{BB962C8B-B14F-4D97-AF65-F5344CB8AC3E}">
        <p14:creationId xmlns:p14="http://schemas.microsoft.com/office/powerpoint/2010/main" val="10162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DDCC-3D14-5416-37A9-EC38E0C1ADF5}"/>
              </a:ext>
            </a:extLst>
          </p:cNvPr>
          <p:cNvSpPr>
            <a:spLocks noGrp="1"/>
          </p:cNvSpPr>
          <p:nvPr>
            <p:ph type="title"/>
          </p:nvPr>
        </p:nvSpPr>
        <p:spPr/>
        <p:txBody>
          <a:bodyPr/>
          <a:lstStyle/>
          <a:p>
            <a:r>
              <a:rPr lang="en-IN" dirty="0"/>
              <a:t>Building multiple models using the above mentioned algorithms</a:t>
            </a:r>
          </a:p>
        </p:txBody>
      </p:sp>
      <p:pic>
        <p:nvPicPr>
          <p:cNvPr id="5" name="Picture 4">
            <a:extLst>
              <a:ext uri="{FF2B5EF4-FFF2-40B4-BE49-F238E27FC236}">
                <a16:creationId xmlns:a16="http://schemas.microsoft.com/office/drawing/2014/main" id="{C3C2AF64-FAF9-322A-538F-82986044189E}"/>
              </a:ext>
            </a:extLst>
          </p:cNvPr>
          <p:cNvPicPr>
            <a:picLocks noChangeAspect="1"/>
          </p:cNvPicPr>
          <p:nvPr/>
        </p:nvPicPr>
        <p:blipFill rotWithShape="1">
          <a:blip r:embed="rId2">
            <a:extLst>
              <a:ext uri="{28A0092B-C50C-407E-A947-70E740481C1C}">
                <a14:useLocalDpi xmlns:a14="http://schemas.microsoft.com/office/drawing/2010/main" val="0"/>
              </a:ext>
            </a:extLst>
          </a:blip>
          <a:srcRect l="6875" t="36559" r="38182" b="21198"/>
          <a:stretch/>
        </p:blipFill>
        <p:spPr>
          <a:xfrm>
            <a:off x="574964" y="1842655"/>
            <a:ext cx="6144492" cy="3505199"/>
          </a:xfrm>
          <a:prstGeom prst="rect">
            <a:avLst/>
          </a:prstGeom>
        </p:spPr>
      </p:pic>
      <p:sp>
        <p:nvSpPr>
          <p:cNvPr id="6" name="TextBox 5">
            <a:extLst>
              <a:ext uri="{FF2B5EF4-FFF2-40B4-BE49-F238E27FC236}">
                <a16:creationId xmlns:a16="http://schemas.microsoft.com/office/drawing/2014/main" id="{ED93B492-3762-5565-6A55-93778313BB88}"/>
              </a:ext>
            </a:extLst>
          </p:cNvPr>
          <p:cNvSpPr txBox="1"/>
          <p:nvPr/>
        </p:nvSpPr>
        <p:spPr>
          <a:xfrm>
            <a:off x="7038108" y="1842655"/>
            <a:ext cx="4890655" cy="1754326"/>
          </a:xfrm>
          <a:prstGeom prst="rect">
            <a:avLst/>
          </a:prstGeom>
          <a:noFill/>
        </p:spPr>
        <p:txBody>
          <a:bodyPr wrap="square" rtlCol="0">
            <a:spAutoFit/>
          </a:bodyPr>
          <a:lstStyle/>
          <a:p>
            <a:r>
              <a:rPr lang="en-US" dirty="0"/>
              <a:t>LinearRegression() : 0.8652413853354501</a:t>
            </a:r>
          </a:p>
          <a:p>
            <a:r>
              <a:rPr lang="en-US" dirty="0"/>
              <a:t>DecisionTreeRegressor() : 1.0</a:t>
            </a:r>
          </a:p>
          <a:p>
            <a:r>
              <a:rPr lang="en-US" dirty="0"/>
              <a:t>KNeighborsRegressor() : 0.731103114938408</a:t>
            </a:r>
          </a:p>
          <a:p>
            <a:r>
              <a:rPr lang="en-US" dirty="0"/>
              <a:t>SVR() : -0.04677351659363316</a:t>
            </a:r>
          </a:p>
          <a:p>
            <a:r>
              <a:rPr lang="en-US" dirty="0"/>
              <a:t>Lasso() : 0.8652413443715304</a:t>
            </a:r>
          </a:p>
          <a:p>
            <a:r>
              <a:rPr lang="en-US" dirty="0"/>
              <a:t>Ridge() : 0.8652406950756619</a:t>
            </a:r>
            <a:endParaRPr lang="en-IN" dirty="0"/>
          </a:p>
        </p:txBody>
      </p:sp>
    </p:spTree>
    <p:extLst>
      <p:ext uri="{BB962C8B-B14F-4D97-AF65-F5344CB8AC3E}">
        <p14:creationId xmlns:p14="http://schemas.microsoft.com/office/powerpoint/2010/main" val="375445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A0-4E3F-C1B2-EC4A-9E2B39D17149}"/>
              </a:ext>
            </a:extLst>
          </p:cNvPr>
          <p:cNvSpPr>
            <a:spLocks noGrp="1"/>
          </p:cNvSpPr>
          <p:nvPr>
            <p:ph type="title"/>
          </p:nvPr>
        </p:nvSpPr>
        <p:spPr/>
        <p:txBody>
          <a:bodyPr/>
          <a:lstStyle/>
          <a:p>
            <a:r>
              <a:rPr lang="en-IN" dirty="0"/>
              <a:t>Parameter tuning on Decision Tree Classifier</a:t>
            </a:r>
          </a:p>
        </p:txBody>
      </p:sp>
      <p:pic>
        <p:nvPicPr>
          <p:cNvPr id="5" name="Picture 4">
            <a:extLst>
              <a:ext uri="{FF2B5EF4-FFF2-40B4-BE49-F238E27FC236}">
                <a16:creationId xmlns:a16="http://schemas.microsoft.com/office/drawing/2014/main" id="{723D4F27-16DB-DD23-4E14-0C1BBC3539E5}"/>
              </a:ext>
            </a:extLst>
          </p:cNvPr>
          <p:cNvPicPr>
            <a:picLocks noChangeAspect="1"/>
          </p:cNvPicPr>
          <p:nvPr/>
        </p:nvPicPr>
        <p:blipFill rotWithShape="1">
          <a:blip r:embed="rId2">
            <a:extLst>
              <a:ext uri="{28A0092B-C50C-407E-A947-70E740481C1C}">
                <a14:useLocalDpi xmlns:a14="http://schemas.microsoft.com/office/drawing/2010/main" val="0"/>
              </a:ext>
            </a:extLst>
          </a:blip>
          <a:srcRect l="5341" t="29283" r="24659" b="5303"/>
          <a:stretch/>
        </p:blipFill>
        <p:spPr>
          <a:xfrm>
            <a:off x="318655" y="1510146"/>
            <a:ext cx="8534400" cy="4483966"/>
          </a:xfrm>
          <a:prstGeom prst="rect">
            <a:avLst/>
          </a:prstGeom>
        </p:spPr>
      </p:pic>
    </p:spTree>
    <p:extLst>
      <p:ext uri="{BB962C8B-B14F-4D97-AF65-F5344CB8AC3E}">
        <p14:creationId xmlns:p14="http://schemas.microsoft.com/office/powerpoint/2010/main" val="331025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5441-D77B-327C-C2DE-2ABAA4840425}"/>
              </a:ext>
            </a:extLst>
          </p:cNvPr>
          <p:cNvSpPr>
            <a:spLocks noGrp="1"/>
          </p:cNvSpPr>
          <p:nvPr>
            <p:ph type="title"/>
          </p:nvPr>
        </p:nvSpPr>
        <p:spPr/>
        <p:txBody>
          <a:bodyPr/>
          <a:lstStyle/>
          <a:p>
            <a:r>
              <a:rPr lang="en-IN" dirty="0"/>
              <a:t>Parameter tuning on Random Forest Classifier</a:t>
            </a:r>
          </a:p>
        </p:txBody>
      </p:sp>
      <p:pic>
        <p:nvPicPr>
          <p:cNvPr id="5" name="Picture 4">
            <a:extLst>
              <a:ext uri="{FF2B5EF4-FFF2-40B4-BE49-F238E27FC236}">
                <a16:creationId xmlns:a16="http://schemas.microsoft.com/office/drawing/2014/main" id="{4463448B-B274-A0EC-6E6A-F68FC2253428}"/>
              </a:ext>
            </a:extLst>
          </p:cNvPr>
          <p:cNvPicPr>
            <a:picLocks noChangeAspect="1"/>
          </p:cNvPicPr>
          <p:nvPr/>
        </p:nvPicPr>
        <p:blipFill rotWithShape="1">
          <a:blip r:embed="rId2">
            <a:extLst>
              <a:ext uri="{28A0092B-C50C-407E-A947-70E740481C1C}">
                <a14:useLocalDpi xmlns:a14="http://schemas.microsoft.com/office/drawing/2010/main" val="0"/>
              </a:ext>
            </a:extLst>
          </a:blip>
          <a:srcRect l="6875" t="26858" r="41705" b="7656"/>
          <a:stretch/>
        </p:blipFill>
        <p:spPr>
          <a:xfrm>
            <a:off x="838200" y="1842656"/>
            <a:ext cx="8666018" cy="4488872"/>
          </a:xfrm>
          <a:prstGeom prst="rect">
            <a:avLst/>
          </a:prstGeom>
        </p:spPr>
      </p:pic>
    </p:spTree>
    <p:extLst>
      <p:ext uri="{BB962C8B-B14F-4D97-AF65-F5344CB8AC3E}">
        <p14:creationId xmlns:p14="http://schemas.microsoft.com/office/powerpoint/2010/main" val="15640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D03C-C254-9285-890B-12F364F37344}"/>
              </a:ext>
            </a:extLst>
          </p:cNvPr>
          <p:cNvSpPr>
            <a:spLocks noGrp="1"/>
          </p:cNvSpPr>
          <p:nvPr>
            <p:ph type="title"/>
          </p:nvPr>
        </p:nvSpPr>
        <p:spPr/>
        <p:txBody>
          <a:bodyPr/>
          <a:lstStyle/>
          <a:p>
            <a:r>
              <a:rPr lang="en-IN" dirty="0"/>
              <a:t>Parameter tuning on Lasso</a:t>
            </a:r>
          </a:p>
        </p:txBody>
      </p:sp>
      <p:pic>
        <p:nvPicPr>
          <p:cNvPr id="5" name="Content Placeholder 4">
            <a:extLst>
              <a:ext uri="{FF2B5EF4-FFF2-40B4-BE49-F238E27FC236}">
                <a16:creationId xmlns:a16="http://schemas.microsoft.com/office/drawing/2014/main" id="{18BE0E31-CC7B-E9D5-DC1F-D96EB8CCF2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59" t="32549" r="38364" b="5044"/>
          <a:stretch/>
        </p:blipFill>
        <p:spPr>
          <a:xfrm>
            <a:off x="997528" y="1690687"/>
            <a:ext cx="7786254" cy="3864985"/>
          </a:xfrm>
        </p:spPr>
      </p:pic>
    </p:spTree>
    <p:extLst>
      <p:ext uri="{BB962C8B-B14F-4D97-AF65-F5344CB8AC3E}">
        <p14:creationId xmlns:p14="http://schemas.microsoft.com/office/powerpoint/2010/main" val="315751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Introduction</a:t>
            </a:r>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p:txBody>
          <a:bodyPr>
            <a:normAutofit fontScale="85000" lnSpcReduction="10000"/>
          </a:bodyPr>
          <a:lstStyle/>
          <a:p>
            <a:r>
              <a:rPr lang="en-IN" sz="1800" dirty="0">
                <a:effectLst/>
                <a:latin typeface="Times New Roman" panose="02020603050405020304" pitchFamily="18" charset="0"/>
                <a:ea typeface="Calibri" panose="020F0502020204030204" pitchFamily="34" charset="0"/>
              </a:rPr>
              <a:t>Houses are one of the necessary need of each and every person around the globe and therefore housing and real estate market which is one of the major contributors in the world’s economy.</a:t>
            </a:r>
          </a:p>
          <a:p>
            <a:r>
              <a:rPr lang="en-IN" sz="1800" dirty="0">
                <a:effectLst/>
                <a:latin typeface="Times New Roman" panose="02020603050405020304" pitchFamily="18" charset="0"/>
                <a:ea typeface="Calibri" panose="020F0502020204030204" pitchFamily="34" charset="0"/>
              </a:rPr>
              <a:t>Data science comes as a very important tool to solve problems in the domain to help the companies increase their overall revenue, profits, improving their marketing strategies and focusing on changing trends in house sales and purchases.</a:t>
            </a:r>
            <a:endParaRPr lang="en-IN" sz="1800"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This data is used to predict the price of the houses.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model using Machine Learning in order to predict the actual value of the prospective properties and decide whether to invest in them or not. For this company wants to know: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Which variables are important to predict the price of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How do these variables describe the price of the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777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E96E-0E1A-F163-DFD7-316E9A525190}"/>
              </a:ext>
            </a:extLst>
          </p:cNvPr>
          <p:cNvSpPr>
            <a:spLocks noGrp="1"/>
          </p:cNvSpPr>
          <p:nvPr>
            <p:ph type="title"/>
          </p:nvPr>
        </p:nvSpPr>
        <p:spPr/>
        <p:txBody>
          <a:bodyPr/>
          <a:lstStyle/>
          <a:p>
            <a:r>
              <a:rPr lang="en-IN" dirty="0"/>
              <a:t>Parameter tuning on Ridge</a:t>
            </a:r>
          </a:p>
        </p:txBody>
      </p:sp>
      <p:pic>
        <p:nvPicPr>
          <p:cNvPr id="5" name="Picture 4">
            <a:extLst>
              <a:ext uri="{FF2B5EF4-FFF2-40B4-BE49-F238E27FC236}">
                <a16:creationId xmlns:a16="http://schemas.microsoft.com/office/drawing/2014/main" id="{54B87609-0CB1-B9D5-186C-7BC94E5DBA81}"/>
              </a:ext>
            </a:extLst>
          </p:cNvPr>
          <p:cNvPicPr>
            <a:picLocks noChangeAspect="1"/>
          </p:cNvPicPr>
          <p:nvPr/>
        </p:nvPicPr>
        <p:blipFill rotWithShape="1">
          <a:blip r:embed="rId2">
            <a:extLst>
              <a:ext uri="{28A0092B-C50C-407E-A947-70E740481C1C}">
                <a14:useLocalDpi xmlns:a14="http://schemas.microsoft.com/office/drawing/2010/main" val="0"/>
              </a:ext>
            </a:extLst>
          </a:blip>
          <a:srcRect l="6875" t="31911" r="36478" b="5303"/>
          <a:stretch/>
        </p:blipFill>
        <p:spPr>
          <a:xfrm>
            <a:off x="838200" y="1510145"/>
            <a:ext cx="9303327" cy="4599710"/>
          </a:xfrm>
          <a:prstGeom prst="rect">
            <a:avLst/>
          </a:prstGeom>
        </p:spPr>
      </p:pic>
    </p:spTree>
    <p:extLst>
      <p:ext uri="{BB962C8B-B14F-4D97-AF65-F5344CB8AC3E}">
        <p14:creationId xmlns:p14="http://schemas.microsoft.com/office/powerpoint/2010/main" val="4144093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CBF9-7714-E695-8730-A0F503D1C91F}"/>
              </a:ext>
            </a:extLst>
          </p:cNvPr>
          <p:cNvSpPr>
            <a:spLocks noGrp="1"/>
          </p:cNvSpPr>
          <p:nvPr>
            <p:ph type="title"/>
          </p:nvPr>
        </p:nvSpPr>
        <p:spPr/>
        <p:txBody>
          <a:bodyPr/>
          <a:lstStyle/>
          <a:p>
            <a:r>
              <a:rPr lang="en-IN" dirty="0"/>
              <a:t>Picking the Final model</a:t>
            </a:r>
          </a:p>
        </p:txBody>
      </p:sp>
      <p:sp>
        <p:nvSpPr>
          <p:cNvPr id="3" name="Content Placeholder 2">
            <a:extLst>
              <a:ext uri="{FF2B5EF4-FFF2-40B4-BE49-F238E27FC236}">
                <a16:creationId xmlns:a16="http://schemas.microsoft.com/office/drawing/2014/main" id="{6FE76FE9-6C8C-CC9F-A483-0AFF94DE37DC}"/>
              </a:ext>
            </a:extLst>
          </p:cNvPr>
          <p:cNvSpPr>
            <a:spLocks noGrp="1"/>
          </p:cNvSpPr>
          <p:nvPr>
            <p:ph idx="1"/>
          </p:nvPr>
        </p:nvSpPr>
        <p:spPr/>
        <p:txBody>
          <a:bodyPr/>
          <a:lstStyle/>
          <a:p>
            <a:r>
              <a:rPr lang="en-IN" dirty="0"/>
              <a:t>By comparing all the models we built above we can consider that Lasso and Ridge are performing better with the accuracy score of  79.3%</a:t>
            </a:r>
          </a:p>
          <a:p>
            <a:r>
              <a:rPr lang="en-IN" dirty="0"/>
              <a:t>We can pick either of these models as our  final model</a:t>
            </a:r>
          </a:p>
        </p:txBody>
      </p:sp>
    </p:spTree>
    <p:extLst>
      <p:ext uri="{BB962C8B-B14F-4D97-AF65-F5344CB8AC3E}">
        <p14:creationId xmlns:p14="http://schemas.microsoft.com/office/powerpoint/2010/main" val="1464631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F992-3A27-0BA1-65DF-10EE1106404D}"/>
              </a:ext>
            </a:extLst>
          </p:cNvPr>
          <p:cNvSpPr>
            <a:spLocks noGrp="1"/>
          </p:cNvSpPr>
          <p:nvPr>
            <p:ph type="title"/>
          </p:nvPr>
        </p:nvSpPr>
        <p:spPr/>
        <p:txBody>
          <a:bodyPr/>
          <a:lstStyle/>
          <a:p>
            <a:r>
              <a:rPr lang="en-IN" dirty="0"/>
              <a:t>Saving the final model</a:t>
            </a:r>
          </a:p>
        </p:txBody>
      </p:sp>
      <p:pic>
        <p:nvPicPr>
          <p:cNvPr id="5" name="Picture 4">
            <a:extLst>
              <a:ext uri="{FF2B5EF4-FFF2-40B4-BE49-F238E27FC236}">
                <a16:creationId xmlns:a16="http://schemas.microsoft.com/office/drawing/2014/main" id="{062B131C-96CA-7CD6-7481-43AECA1E1C72}"/>
              </a:ext>
            </a:extLst>
          </p:cNvPr>
          <p:cNvPicPr>
            <a:picLocks noChangeAspect="1"/>
          </p:cNvPicPr>
          <p:nvPr/>
        </p:nvPicPr>
        <p:blipFill rotWithShape="1">
          <a:blip r:embed="rId2">
            <a:extLst>
              <a:ext uri="{28A0092B-C50C-407E-A947-70E740481C1C}">
                <a14:useLocalDpi xmlns:a14="http://schemas.microsoft.com/office/drawing/2010/main" val="0"/>
              </a:ext>
            </a:extLst>
          </a:blip>
          <a:srcRect l="6875" t="28070" r="24887" b="5302"/>
          <a:stretch/>
        </p:blipFill>
        <p:spPr>
          <a:xfrm>
            <a:off x="381000" y="1427018"/>
            <a:ext cx="9857509" cy="4567093"/>
          </a:xfrm>
          <a:prstGeom prst="rect">
            <a:avLst/>
          </a:prstGeom>
        </p:spPr>
      </p:pic>
    </p:spTree>
    <p:extLst>
      <p:ext uri="{BB962C8B-B14F-4D97-AF65-F5344CB8AC3E}">
        <p14:creationId xmlns:p14="http://schemas.microsoft.com/office/powerpoint/2010/main" val="1032743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2A21-0376-C41B-9120-0975DE20552C}"/>
              </a:ext>
            </a:extLst>
          </p:cNvPr>
          <p:cNvSpPr>
            <a:spLocks noGrp="1"/>
          </p:cNvSpPr>
          <p:nvPr>
            <p:ph type="title"/>
          </p:nvPr>
        </p:nvSpPr>
        <p:spPr/>
        <p:txBody>
          <a:bodyPr/>
          <a:lstStyle/>
          <a:p>
            <a:r>
              <a:rPr lang="en-IN" dirty="0"/>
              <a:t>Making prediction</a:t>
            </a:r>
          </a:p>
        </p:txBody>
      </p:sp>
      <p:pic>
        <p:nvPicPr>
          <p:cNvPr id="5" name="Picture 4">
            <a:extLst>
              <a:ext uri="{FF2B5EF4-FFF2-40B4-BE49-F238E27FC236}">
                <a16:creationId xmlns:a16="http://schemas.microsoft.com/office/drawing/2014/main" id="{69BDD667-E596-FC4D-E42A-FD4764097DF4}"/>
              </a:ext>
            </a:extLst>
          </p:cNvPr>
          <p:cNvPicPr>
            <a:picLocks noChangeAspect="1"/>
          </p:cNvPicPr>
          <p:nvPr/>
        </p:nvPicPr>
        <p:blipFill rotWithShape="1">
          <a:blip r:embed="rId2">
            <a:extLst>
              <a:ext uri="{28A0092B-C50C-407E-A947-70E740481C1C}">
                <a14:useLocalDpi xmlns:a14="http://schemas.microsoft.com/office/drawing/2010/main" val="0"/>
              </a:ext>
            </a:extLst>
          </a:blip>
          <a:srcRect l="7842" t="30294" r="19431" b="5302"/>
          <a:stretch/>
        </p:blipFill>
        <p:spPr>
          <a:xfrm>
            <a:off x="346364" y="1371600"/>
            <a:ext cx="8866909" cy="4414693"/>
          </a:xfrm>
          <a:prstGeom prst="rect">
            <a:avLst/>
          </a:prstGeom>
        </p:spPr>
      </p:pic>
      <p:sp>
        <p:nvSpPr>
          <p:cNvPr id="6" name="TextBox 5">
            <a:extLst>
              <a:ext uri="{FF2B5EF4-FFF2-40B4-BE49-F238E27FC236}">
                <a16:creationId xmlns:a16="http://schemas.microsoft.com/office/drawing/2014/main" id="{541D32A4-203A-2206-ADAF-70218395241D}"/>
              </a:ext>
            </a:extLst>
          </p:cNvPr>
          <p:cNvSpPr txBox="1"/>
          <p:nvPr/>
        </p:nvSpPr>
        <p:spPr>
          <a:xfrm>
            <a:off x="9531927" y="2895600"/>
            <a:ext cx="2438400" cy="923330"/>
          </a:xfrm>
          <a:prstGeom prst="rect">
            <a:avLst/>
          </a:prstGeom>
          <a:noFill/>
        </p:spPr>
        <p:txBody>
          <a:bodyPr wrap="square" rtlCol="0">
            <a:spAutoFit/>
          </a:bodyPr>
          <a:lstStyle/>
          <a:p>
            <a:r>
              <a:rPr lang="en-IN" dirty="0"/>
              <a:t>Score of our final model Lasso with alpha value 10 is 86.52 %</a:t>
            </a:r>
          </a:p>
        </p:txBody>
      </p:sp>
    </p:spTree>
    <p:extLst>
      <p:ext uri="{BB962C8B-B14F-4D97-AF65-F5344CB8AC3E}">
        <p14:creationId xmlns:p14="http://schemas.microsoft.com/office/powerpoint/2010/main" val="213009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FA7-2DBF-E966-5B32-C3E140A311F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977A6D9-DF59-79C6-1D97-410781A84E43}"/>
              </a:ext>
            </a:extLst>
          </p:cNvPr>
          <p:cNvSpPr>
            <a:spLocks noGrp="1"/>
          </p:cNvSpPr>
          <p:nvPr>
            <p:ph idx="1"/>
          </p:nvPr>
        </p:nvSpPr>
        <p:spPr/>
        <p:txBody>
          <a:bodyPr/>
          <a:lstStyle/>
          <a:p>
            <a:r>
              <a:rPr lang="en-IN" dirty="0"/>
              <a:t>I have removed the input variable ‘Id’ as it doesn’t make any impact on output and dropped few columns like PoolQc, GarageCars, GarageCond, Exterior2nd as they were creating high multicollinearity with other variables.</a:t>
            </a:r>
          </a:p>
          <a:p>
            <a:r>
              <a:rPr lang="en-IN" dirty="0"/>
              <a:t>The input variables like OverallQual, YearBuilt, TotalBsmtSF, FullBath, FirePlaces, GarageYrBlt, GarageArea, GrLivArea, 1stFlrSf are the variables which are highly responsible for the prediction of price as they have high correlation with output variable</a:t>
            </a:r>
          </a:p>
          <a:p>
            <a:r>
              <a:rPr lang="en-IN" dirty="0"/>
              <a:t>The final model Lasso () is giving accuracy of 86.52% with the alpha value 10</a:t>
            </a:r>
          </a:p>
        </p:txBody>
      </p:sp>
    </p:spTree>
    <p:extLst>
      <p:ext uri="{BB962C8B-B14F-4D97-AF65-F5344CB8AC3E}">
        <p14:creationId xmlns:p14="http://schemas.microsoft.com/office/powerpoint/2010/main" val="1031292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A7039-5DB1-0B69-423A-609D019C3A29}"/>
              </a:ext>
            </a:extLst>
          </p:cNvPr>
          <p:cNvSpPr>
            <a:spLocks noGrp="1"/>
          </p:cNvSpPr>
          <p:nvPr>
            <p:ph idx="1"/>
          </p:nvPr>
        </p:nvSpPr>
        <p:spPr/>
        <p:txBody>
          <a:bodyPr>
            <a:normAutofit/>
          </a:bodyPr>
          <a:lstStyle/>
          <a:p>
            <a:pPr marL="0" indent="0">
              <a:buNone/>
            </a:pPr>
            <a:r>
              <a:rPr lang="en-IN" sz="9600" b="1" dirty="0"/>
              <a:t>THANK YOU </a:t>
            </a:r>
            <a:r>
              <a:rPr lang="en-IN" sz="9600" b="1" dirty="0">
                <a:sym typeface="Wingdings" panose="05000000000000000000" pitchFamily="2" charset="2"/>
              </a:rPr>
              <a:t></a:t>
            </a:r>
            <a:endParaRPr lang="en-IN" sz="9600" b="1" dirty="0"/>
          </a:p>
        </p:txBody>
      </p:sp>
    </p:spTree>
    <p:extLst>
      <p:ext uri="{BB962C8B-B14F-4D97-AF65-F5344CB8AC3E}">
        <p14:creationId xmlns:p14="http://schemas.microsoft.com/office/powerpoint/2010/main" val="375685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C780-410B-ACBE-D048-004D383C1B46}"/>
              </a:ext>
            </a:extLst>
          </p:cNvPr>
          <p:cNvSpPr>
            <a:spLocks noGrp="1"/>
          </p:cNvSpPr>
          <p:nvPr>
            <p:ph type="title"/>
          </p:nvPr>
        </p:nvSpPr>
        <p:spPr/>
        <p:txBody>
          <a:bodyPr/>
          <a:lstStyle/>
          <a:p>
            <a:r>
              <a:rPr lang="en-IN" dirty="0"/>
              <a:t>Goals and Objective</a:t>
            </a:r>
          </a:p>
        </p:txBody>
      </p:sp>
      <p:sp>
        <p:nvSpPr>
          <p:cNvPr id="3" name="Content Placeholder 2">
            <a:extLst>
              <a:ext uri="{FF2B5EF4-FFF2-40B4-BE49-F238E27FC236}">
                <a16:creationId xmlns:a16="http://schemas.microsoft.com/office/drawing/2014/main" id="{8BABB2FF-716D-4819-CC37-769376540CF2}"/>
              </a:ext>
            </a:extLst>
          </p:cNvPr>
          <p:cNvSpPr>
            <a:spLocks noGrp="1"/>
          </p:cNvSpPr>
          <p:nvPr>
            <p:ph idx="1"/>
          </p:nvPr>
        </p:nvSpPr>
        <p:spPr/>
        <p:txBody>
          <a:bodyPr/>
          <a:lstStyle/>
          <a:p>
            <a:r>
              <a:rPr lang="en-IN" dirty="0"/>
              <a:t>The purpose of this project is to document the process I went through to create my predictions on </a:t>
            </a:r>
            <a:r>
              <a:rPr lang="en-IN" b="1" dirty="0"/>
              <a:t>Housing price Prediction</a:t>
            </a:r>
            <a:r>
              <a:rPr lang="en-IN" dirty="0"/>
              <a:t>.</a:t>
            </a:r>
          </a:p>
          <a:p>
            <a:r>
              <a:rPr lang="en-IN" dirty="0"/>
              <a:t>The Objective of this projective is to build a regression model that could successfully determine prices of the houses in Australia with the given dataset.</a:t>
            </a:r>
          </a:p>
        </p:txBody>
      </p:sp>
    </p:spTree>
    <p:extLst>
      <p:ext uri="{BB962C8B-B14F-4D97-AF65-F5344CB8AC3E}">
        <p14:creationId xmlns:p14="http://schemas.microsoft.com/office/powerpoint/2010/main" val="301315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769-1300-56A7-A663-60D184B43508}"/>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id="{16E3D3D3-6B93-6E4C-A66F-3DB0CFE8CF2C}"/>
              </a:ext>
            </a:extLst>
          </p:cNvPr>
          <p:cNvSpPr>
            <a:spLocks noGrp="1"/>
          </p:cNvSpPr>
          <p:nvPr>
            <p:ph idx="1"/>
          </p:nvPr>
        </p:nvSpPr>
        <p:spPr/>
        <p:txBody>
          <a:bodyPr/>
          <a:lstStyle/>
          <a:p>
            <a:r>
              <a:rPr lang="en-IN" dirty="0"/>
              <a:t>TOOLS USED</a:t>
            </a:r>
          </a:p>
          <a:p>
            <a:pPr marL="0" indent="0">
              <a:buNone/>
            </a:pPr>
            <a:r>
              <a:rPr lang="en-IN" dirty="0"/>
              <a:t>     Jupyter Notebook</a:t>
            </a:r>
          </a:p>
          <a:p>
            <a:r>
              <a:rPr lang="en-IN" dirty="0"/>
              <a:t>LIBRARY USED</a:t>
            </a:r>
          </a:p>
          <a:p>
            <a:pPr marL="0" indent="0">
              <a:buNone/>
            </a:pPr>
            <a:r>
              <a:rPr lang="en-IN" dirty="0"/>
              <a:t>     Analysing : Numpy, Pandas, Sci-kit Learn</a:t>
            </a:r>
          </a:p>
          <a:p>
            <a:pPr marL="0" indent="0">
              <a:buNone/>
            </a:pPr>
            <a:r>
              <a:rPr lang="en-IN" dirty="0"/>
              <a:t>     Visualization : Matplotlib, seaborn</a:t>
            </a:r>
          </a:p>
        </p:txBody>
      </p:sp>
    </p:spTree>
    <p:extLst>
      <p:ext uri="{BB962C8B-B14F-4D97-AF65-F5344CB8AC3E}">
        <p14:creationId xmlns:p14="http://schemas.microsoft.com/office/powerpoint/2010/main" val="174995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EDF1-3DDE-1635-C8C3-74E835793548}"/>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B5616656-A301-B40B-59C6-78C8917D25CE}"/>
              </a:ext>
            </a:extLst>
          </p:cNvPr>
          <p:cNvSpPr>
            <a:spLocks noGrp="1"/>
          </p:cNvSpPr>
          <p:nvPr>
            <p:ph idx="1"/>
          </p:nvPr>
        </p:nvSpPr>
        <p:spPr/>
        <p:txBody>
          <a:bodyPr>
            <a:normAutofit fontScale="92500" lnSpcReduction="20000"/>
          </a:bodyPr>
          <a:lstStyle/>
          <a:p>
            <a:pPr marL="0" indent="0">
              <a:buNone/>
            </a:pPr>
            <a:r>
              <a:rPr lang="en-IN" dirty="0"/>
              <a:t>In this project we have used multiple algorithm to predict the price but ideal we will see what is Linear Regression.</a:t>
            </a:r>
          </a:p>
          <a:p>
            <a:pPr marL="0" indent="0">
              <a:buNone/>
            </a:pPr>
            <a:r>
              <a:rPr lang="en-US" dirty="0"/>
              <a:t>In statistics, linear regression is a linear approach for modelling the relationship between a scalar response and one or more explanatory variables (also known as dependent and independent variables). The case of one explanatory variable is called simple linear regression, for more than one, the process is called multiple linear regression.</a:t>
            </a:r>
          </a:p>
          <a:p>
            <a:pPr marL="0" indent="0">
              <a:buNone/>
            </a:pPr>
            <a:r>
              <a:rPr lang="en-US" dirty="0"/>
              <a:t>Apart from Linear Regression the other algorithms used in this project are :</a:t>
            </a: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vector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KNeighbors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Ridge and Lasso Regressors</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rPr>
              <a:t>Random Forest Classifier</a:t>
            </a:r>
            <a:endParaRPr lang="en-IN" sz="1800" dirty="0"/>
          </a:p>
        </p:txBody>
      </p:sp>
    </p:spTree>
    <p:extLst>
      <p:ext uri="{BB962C8B-B14F-4D97-AF65-F5344CB8AC3E}">
        <p14:creationId xmlns:p14="http://schemas.microsoft.com/office/powerpoint/2010/main" val="11441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86B5-F33C-EE7A-2F24-8E15D1FDE1F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E6B84CD-A889-6887-87F3-4724E6FB7A70}"/>
              </a:ext>
            </a:extLst>
          </p:cNvPr>
          <p:cNvSpPr>
            <a:spLocks noGrp="1"/>
          </p:cNvSpPr>
          <p:nvPr>
            <p:ph idx="1"/>
          </p:nvPr>
        </p:nvSpPr>
        <p:spPr/>
        <p:txBody>
          <a:bodyPr/>
          <a:lstStyle/>
          <a:p>
            <a:r>
              <a:rPr lang="en-IN" dirty="0"/>
              <a:t>Importing the necessary libraries</a:t>
            </a:r>
          </a:p>
          <a:p>
            <a:r>
              <a:rPr lang="en-IN" dirty="0"/>
              <a:t>Importing the dataset</a:t>
            </a:r>
          </a:p>
          <a:p>
            <a:r>
              <a:rPr lang="en-IN" dirty="0"/>
              <a:t>Cleaning and analysing the dataset</a:t>
            </a:r>
          </a:p>
          <a:p>
            <a:r>
              <a:rPr lang="en-IN" dirty="0"/>
              <a:t>Building the models</a:t>
            </a:r>
          </a:p>
          <a:p>
            <a:r>
              <a:rPr lang="en-IN" dirty="0"/>
              <a:t>Comparing the scores of the models and picking the best model</a:t>
            </a:r>
          </a:p>
          <a:p>
            <a:r>
              <a:rPr lang="en-IN" dirty="0"/>
              <a:t>Saving the final model and making use of it for prediction</a:t>
            </a:r>
          </a:p>
        </p:txBody>
      </p:sp>
    </p:spTree>
    <p:extLst>
      <p:ext uri="{BB962C8B-B14F-4D97-AF65-F5344CB8AC3E}">
        <p14:creationId xmlns:p14="http://schemas.microsoft.com/office/powerpoint/2010/main" val="90040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3DA-282E-7C5A-8450-66D8E2772151}"/>
              </a:ext>
            </a:extLst>
          </p:cNvPr>
          <p:cNvSpPr>
            <a:spLocks noGrp="1"/>
          </p:cNvSpPr>
          <p:nvPr>
            <p:ph type="title"/>
          </p:nvPr>
        </p:nvSpPr>
        <p:spPr/>
        <p:txBody>
          <a:bodyPr/>
          <a:lstStyle/>
          <a:p>
            <a:r>
              <a:rPr lang="en-IN" dirty="0"/>
              <a:t>Importing the necessary libraries</a:t>
            </a:r>
          </a:p>
        </p:txBody>
      </p:sp>
      <p:pic>
        <p:nvPicPr>
          <p:cNvPr id="5" name="Content Placeholder 4">
            <a:extLst>
              <a:ext uri="{FF2B5EF4-FFF2-40B4-BE49-F238E27FC236}">
                <a16:creationId xmlns:a16="http://schemas.microsoft.com/office/drawing/2014/main" id="{55899BF6-1B4C-1EB3-8205-10095F3C1C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93" t="39553" r="25117" b="11732"/>
          <a:stretch/>
        </p:blipFill>
        <p:spPr>
          <a:xfrm>
            <a:off x="983671" y="1690688"/>
            <a:ext cx="7924801" cy="4285094"/>
          </a:xfrm>
        </p:spPr>
      </p:pic>
    </p:spTree>
    <p:extLst>
      <p:ext uri="{BB962C8B-B14F-4D97-AF65-F5344CB8AC3E}">
        <p14:creationId xmlns:p14="http://schemas.microsoft.com/office/powerpoint/2010/main" val="292295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0A8-7459-6613-6C1D-58EA2FECB216}"/>
              </a:ext>
            </a:extLst>
          </p:cNvPr>
          <p:cNvSpPr>
            <a:spLocks noGrp="1"/>
          </p:cNvSpPr>
          <p:nvPr>
            <p:ph type="title"/>
          </p:nvPr>
        </p:nvSpPr>
        <p:spPr/>
        <p:txBody>
          <a:bodyPr/>
          <a:lstStyle/>
          <a:p>
            <a:r>
              <a:rPr lang="en-IN" dirty="0"/>
              <a:t>Read and explore the data</a:t>
            </a:r>
          </a:p>
        </p:txBody>
      </p:sp>
      <p:pic>
        <p:nvPicPr>
          <p:cNvPr id="5" name="Content Placeholder 4">
            <a:extLst>
              <a:ext uri="{FF2B5EF4-FFF2-40B4-BE49-F238E27FC236}">
                <a16:creationId xmlns:a16="http://schemas.microsoft.com/office/drawing/2014/main" id="{DE553BB2-F645-DA44-92BB-37536FCF01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215" t="32430" r="47130" b="48494"/>
          <a:stretch/>
        </p:blipFill>
        <p:spPr>
          <a:xfrm>
            <a:off x="838200" y="1343891"/>
            <a:ext cx="6227618" cy="2466109"/>
          </a:xfrm>
        </p:spPr>
      </p:pic>
      <p:pic>
        <p:nvPicPr>
          <p:cNvPr id="7" name="Picture 6">
            <a:extLst>
              <a:ext uri="{FF2B5EF4-FFF2-40B4-BE49-F238E27FC236}">
                <a16:creationId xmlns:a16="http://schemas.microsoft.com/office/drawing/2014/main" id="{8E4FB692-2F33-E5D0-4DA2-709FD43E301E}"/>
              </a:ext>
            </a:extLst>
          </p:cNvPr>
          <p:cNvPicPr>
            <a:picLocks noChangeAspect="1"/>
          </p:cNvPicPr>
          <p:nvPr/>
        </p:nvPicPr>
        <p:blipFill rotWithShape="1">
          <a:blip r:embed="rId2">
            <a:extLst>
              <a:ext uri="{28A0092B-C50C-407E-A947-70E740481C1C}">
                <a14:useLocalDpi xmlns:a14="http://schemas.microsoft.com/office/drawing/2010/main" val="0"/>
              </a:ext>
            </a:extLst>
          </a:blip>
          <a:srcRect l="15795" t="53739" r="68182" b="39187"/>
          <a:stretch/>
        </p:blipFill>
        <p:spPr>
          <a:xfrm>
            <a:off x="8589818" y="1343891"/>
            <a:ext cx="3103418" cy="1080656"/>
          </a:xfrm>
          <a:prstGeom prst="rect">
            <a:avLst/>
          </a:prstGeom>
        </p:spPr>
      </p:pic>
      <p:sp>
        <p:nvSpPr>
          <p:cNvPr id="8" name="TextBox 7">
            <a:extLst>
              <a:ext uri="{FF2B5EF4-FFF2-40B4-BE49-F238E27FC236}">
                <a16:creationId xmlns:a16="http://schemas.microsoft.com/office/drawing/2014/main" id="{C99F23BD-9528-B664-E2CE-936603BF1288}"/>
              </a:ext>
            </a:extLst>
          </p:cNvPr>
          <p:cNvSpPr txBox="1"/>
          <p:nvPr/>
        </p:nvSpPr>
        <p:spPr>
          <a:xfrm>
            <a:off x="8201891" y="2923309"/>
            <a:ext cx="3491345" cy="646331"/>
          </a:xfrm>
          <a:prstGeom prst="rect">
            <a:avLst/>
          </a:prstGeom>
          <a:noFill/>
        </p:spPr>
        <p:txBody>
          <a:bodyPr wrap="square" rtlCol="0">
            <a:spAutoFit/>
          </a:bodyPr>
          <a:lstStyle/>
          <a:p>
            <a:r>
              <a:rPr lang="en-IN" dirty="0"/>
              <a:t>Train data = 1168 rows, 81 columns</a:t>
            </a:r>
          </a:p>
          <a:p>
            <a:r>
              <a:rPr lang="en-IN" dirty="0"/>
              <a:t>Test data = 292 rows, 80 columns</a:t>
            </a:r>
          </a:p>
        </p:txBody>
      </p:sp>
    </p:spTree>
    <p:extLst>
      <p:ext uri="{BB962C8B-B14F-4D97-AF65-F5344CB8AC3E}">
        <p14:creationId xmlns:p14="http://schemas.microsoft.com/office/powerpoint/2010/main" val="121921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A020-EF71-9091-70CD-DCCAA852EF63}"/>
              </a:ext>
            </a:extLst>
          </p:cNvPr>
          <p:cNvSpPr>
            <a:spLocks noGrp="1"/>
          </p:cNvSpPr>
          <p:nvPr>
            <p:ph type="title"/>
          </p:nvPr>
        </p:nvSpPr>
        <p:spPr/>
        <p:txBody>
          <a:bodyPr/>
          <a:lstStyle/>
          <a:p>
            <a:r>
              <a:rPr lang="en-IN" dirty="0"/>
              <a:t>Cleaning and Analysing the data</a:t>
            </a:r>
          </a:p>
        </p:txBody>
      </p:sp>
      <p:sp>
        <p:nvSpPr>
          <p:cNvPr id="3" name="Content Placeholder 2">
            <a:extLst>
              <a:ext uri="{FF2B5EF4-FFF2-40B4-BE49-F238E27FC236}">
                <a16:creationId xmlns:a16="http://schemas.microsoft.com/office/drawing/2014/main" id="{A4EA2C51-B4D8-3C3C-A6E2-B7913D7FAFEA}"/>
              </a:ext>
            </a:extLst>
          </p:cNvPr>
          <p:cNvSpPr>
            <a:spLocks noGrp="1"/>
          </p:cNvSpPr>
          <p:nvPr>
            <p:ph idx="1"/>
          </p:nvPr>
        </p:nvSpPr>
        <p:spPr/>
        <p:txBody>
          <a:bodyPr>
            <a:normAutofit lnSpcReduction="10000"/>
          </a:bodyPr>
          <a:lstStyle/>
          <a:p>
            <a:r>
              <a:rPr lang="en-IN" sz="2400" dirty="0">
                <a:cs typeface="Times New Roman" panose="02020603050405020304" pitchFamily="18" charset="0"/>
              </a:rPr>
              <a:t>In</a:t>
            </a:r>
            <a:r>
              <a:rPr lang="en-IN" dirty="0"/>
              <a:t> </a:t>
            </a:r>
            <a:r>
              <a:rPr lang="en-IN" sz="2400" dirty="0">
                <a:cs typeface="Times New Roman" panose="02020603050405020304" pitchFamily="18" charset="0"/>
              </a:rPr>
              <a:t>this</a:t>
            </a:r>
            <a:r>
              <a:rPr lang="en-IN" dirty="0"/>
              <a:t> </a:t>
            </a:r>
            <a:r>
              <a:rPr lang="en-IN" sz="2400" dirty="0">
                <a:cs typeface="Times New Roman" panose="02020603050405020304" pitchFamily="18" charset="0"/>
              </a:rPr>
              <a:t>process</a:t>
            </a:r>
            <a:r>
              <a:rPr lang="en-IN" dirty="0"/>
              <a:t> </a:t>
            </a:r>
            <a:r>
              <a:rPr lang="en-IN" sz="2400" dirty="0">
                <a:cs typeface="Times New Roman" panose="02020603050405020304" pitchFamily="18" charset="0"/>
              </a:rPr>
              <a:t>t</a:t>
            </a:r>
            <a:r>
              <a:rPr lang="en-IN" sz="2400" dirty="0">
                <a:effectLst/>
                <a:ea typeface="Calibri" panose="020F0502020204030204" pitchFamily="34" charset="0"/>
                <a:cs typeface="Times New Roman" panose="02020603050405020304" pitchFamily="18" charset="0"/>
              </a:rPr>
              <a:t>here were presence of missing data, outliers, columns that doesn’t create any impact on output variable. Missing values in few columns were filled with NA based on assumptions made in EDA and rest were treated with simple imputer. Using  Label encode the categorical data is </a:t>
            </a:r>
            <a:r>
              <a:rPr lang="en-IN" sz="2400" dirty="0">
                <a:ea typeface="Calibri" panose="020F0502020204030204" pitchFamily="34" charset="0"/>
                <a:cs typeface="Times New Roman" panose="02020603050405020304" pitchFamily="18" charset="0"/>
              </a:rPr>
              <a:t>encoded. </a:t>
            </a:r>
            <a:r>
              <a:rPr lang="en-IN" sz="2400" dirty="0">
                <a:effectLst/>
                <a:ea typeface="Calibri" panose="020F0502020204030204" pitchFamily="34" charset="0"/>
                <a:cs typeface="Times New Roman" panose="02020603050405020304" pitchFamily="18" charset="0"/>
              </a:rPr>
              <a:t>The outliers were removed from continuous data using z-score method. Skewness was checked for the datasets and removed the skewness using </a:t>
            </a:r>
            <a:r>
              <a:rPr lang="en-IN" sz="2400" b="1" dirty="0">
                <a:effectLst/>
                <a:ea typeface="Calibri" panose="020F0502020204030204" pitchFamily="34" charset="0"/>
                <a:cs typeface="Times New Roman" panose="02020603050405020304" pitchFamily="18" charset="0"/>
              </a:rPr>
              <a:t>‘yeo-</a:t>
            </a:r>
            <a:r>
              <a:rPr lang="en-IN" sz="2400" b="1" dirty="0" err="1">
                <a:effectLst/>
                <a:ea typeface="Calibri" panose="020F0502020204030204" pitchFamily="34" charset="0"/>
                <a:cs typeface="Times New Roman" panose="02020603050405020304" pitchFamily="18" charset="0"/>
              </a:rPr>
              <a:t>johnson</a:t>
            </a:r>
            <a:r>
              <a:rPr lang="en-IN" sz="2400" b="1" dirty="0">
                <a:effectLst/>
                <a:ea typeface="Calibri" panose="020F0502020204030204" pitchFamily="34" charset="0"/>
                <a:cs typeface="Times New Roman" panose="02020603050405020304" pitchFamily="18" charset="0"/>
              </a:rPr>
              <a:t>’ </a:t>
            </a:r>
            <a:r>
              <a:rPr lang="en-IN" sz="2400" dirty="0">
                <a:effectLst/>
                <a:ea typeface="Calibri" panose="020F0502020204030204" pitchFamily="34" charset="0"/>
                <a:cs typeface="Times New Roman" panose="02020603050405020304" pitchFamily="18" charset="0"/>
              </a:rPr>
              <a:t>method. Multicollinearity was checked and few columns were dropped which were creating high multicollinearity in the dataset.</a:t>
            </a:r>
          </a:p>
          <a:p>
            <a:endParaRPr lang="en-IN" dirty="0"/>
          </a:p>
        </p:txBody>
      </p:sp>
    </p:spTree>
    <p:extLst>
      <p:ext uri="{BB962C8B-B14F-4D97-AF65-F5344CB8AC3E}">
        <p14:creationId xmlns:p14="http://schemas.microsoft.com/office/powerpoint/2010/main" val="201495316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TotalTime>
  <Words>969</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Helvetica Neue</vt:lpstr>
      <vt:lpstr>Times New Roman</vt:lpstr>
      <vt:lpstr>Trebuchet MS</vt:lpstr>
      <vt:lpstr>Wingdings 3</vt:lpstr>
      <vt:lpstr>Facet</vt:lpstr>
      <vt:lpstr>HOUSING PRICE PREDICTION PROJECT</vt:lpstr>
      <vt:lpstr>Introduction</vt:lpstr>
      <vt:lpstr>Goals and Objective</vt:lpstr>
      <vt:lpstr>Software required</vt:lpstr>
      <vt:lpstr>Linear Regression</vt:lpstr>
      <vt:lpstr>Implementation</vt:lpstr>
      <vt:lpstr>Importing the necessary libraries</vt:lpstr>
      <vt:lpstr>Read and explore the data</vt:lpstr>
      <vt:lpstr>Cleaning and Analysing the data</vt:lpstr>
      <vt:lpstr>Data Visualization</vt:lpstr>
      <vt:lpstr>PowerPoint Presentation</vt:lpstr>
      <vt:lpstr>PowerPoint Presentation</vt:lpstr>
      <vt:lpstr>Object dtype Data in the dataset that is encoded</vt:lpstr>
      <vt:lpstr>Removing Outliers</vt:lpstr>
      <vt:lpstr>Removing skewness of the data</vt:lpstr>
      <vt:lpstr>Building multiple models using the above mentioned algorithms</vt:lpstr>
      <vt:lpstr>Parameter tuning on Decision Tree Classifier</vt:lpstr>
      <vt:lpstr>Parameter tuning on Random Forest Classifier</vt:lpstr>
      <vt:lpstr>Parameter tuning on Lasso</vt:lpstr>
      <vt:lpstr>Parameter tuning on Ridge</vt:lpstr>
      <vt:lpstr>Picking the Final model</vt:lpstr>
      <vt:lpstr>Saving the final model</vt:lpstr>
      <vt:lpstr>Making 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chethanac921@gmail.com</dc:creator>
  <cp:lastModifiedBy>chethanac921@gmail.com</cp:lastModifiedBy>
  <cp:revision>4</cp:revision>
  <dcterms:created xsi:type="dcterms:W3CDTF">2022-10-08T15:55:51Z</dcterms:created>
  <dcterms:modified xsi:type="dcterms:W3CDTF">2022-10-08T17:27:29Z</dcterms:modified>
</cp:coreProperties>
</file>