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81" r:id="rId4"/>
    <p:sldId id="258" r:id="rId5"/>
    <p:sldId id="259" r:id="rId6"/>
    <p:sldId id="260" r:id="rId7"/>
    <p:sldId id="288" r:id="rId8"/>
    <p:sldId id="261" r:id="rId9"/>
    <p:sldId id="262" r:id="rId10"/>
    <p:sldId id="263" r:id="rId11"/>
    <p:sldId id="289" r:id="rId12"/>
    <p:sldId id="264" r:id="rId13"/>
    <p:sldId id="290" r:id="rId14"/>
    <p:sldId id="268" r:id="rId15"/>
    <p:sldId id="284" r:id="rId16"/>
    <p:sldId id="291" r:id="rId17"/>
    <p:sldId id="285" r:id="rId18"/>
    <p:sldId id="287" r:id="rId19"/>
    <p:sldId id="286" r:id="rId20"/>
    <p:sldId id="269" r:id="rId21"/>
    <p:sldId id="270"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13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801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98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34857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92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97576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3285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5817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537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75762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16ECD-E028-4372-8134-15F6579FE7DA}"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07651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16ECD-E028-4372-8134-15F6579FE7DA}" type="datetimeFigureOut">
              <a:rPr lang="en-IN" smtClean="0"/>
              <a:t>08-01-2023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95482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16ECD-E028-4372-8134-15F6579FE7DA}" type="datetimeFigureOut">
              <a:rPr lang="en-IN" smtClean="0"/>
              <a:t>08-01-2023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7644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16ECD-E028-4372-8134-15F6579FE7DA}" type="datetimeFigureOut">
              <a:rPr lang="en-IN" smtClean="0"/>
              <a:t>08-01-2023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57313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16ECD-E028-4372-8134-15F6579FE7DA}"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52501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
        <p:nvSpPr>
          <p:cNvPr id="5" name="Date Placeholder 4"/>
          <p:cNvSpPr>
            <a:spLocks noGrp="1"/>
          </p:cNvSpPr>
          <p:nvPr>
            <p:ph type="dt" sz="half" idx="10"/>
          </p:nvPr>
        </p:nvSpPr>
        <p:spPr/>
        <p:txBody>
          <a:bodyPr/>
          <a:lstStyle/>
          <a:p>
            <a:fld id="{8FF16ECD-E028-4372-8134-15F6579FE7DA}" type="datetimeFigureOut">
              <a:rPr lang="en-IN" smtClean="0"/>
              <a:t>08-01-2023</a:t>
            </a:fld>
            <a:endParaRPr lang="en-IN"/>
          </a:p>
        </p:txBody>
      </p:sp>
    </p:spTree>
    <p:extLst>
      <p:ext uri="{BB962C8B-B14F-4D97-AF65-F5344CB8AC3E}">
        <p14:creationId xmlns:p14="http://schemas.microsoft.com/office/powerpoint/2010/main" val="10022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F16ECD-E028-4372-8134-15F6579FE7DA}" type="datetimeFigureOut">
              <a:rPr lang="en-IN" smtClean="0"/>
              <a:t>08-01-2023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E42810-9DE5-4FEC-9E9E-822726CA5A47}" type="slidenum">
              <a:rPr lang="en-IN" smtClean="0"/>
              <a:t>‹#›</a:t>
            </a:fld>
            <a:endParaRPr lang="en-IN"/>
          </a:p>
        </p:txBody>
      </p:sp>
    </p:spTree>
    <p:extLst>
      <p:ext uri="{BB962C8B-B14F-4D97-AF65-F5344CB8AC3E}">
        <p14:creationId xmlns:p14="http://schemas.microsoft.com/office/powerpoint/2010/main" val="22267815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duperrin.com/english/2017/04/14/fake-news-should-the-answer-be-technological-or-huma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F2FDC-A8C4-533D-7F28-3F83F14E94C7}"/>
              </a:ext>
            </a:extLst>
          </p:cNvPr>
          <p:cNvSpPr>
            <a:spLocks noGrp="1"/>
          </p:cNvSpPr>
          <p:nvPr>
            <p:ph type="title"/>
          </p:nvPr>
        </p:nvSpPr>
        <p:spPr>
          <a:xfrm>
            <a:off x="838200" y="921358"/>
            <a:ext cx="10515600" cy="1325563"/>
          </a:xfrm>
        </p:spPr>
        <p:txBody>
          <a:bodyPr>
            <a:normAutofit/>
          </a:bodyPr>
          <a:lstStyle/>
          <a:p>
            <a:r>
              <a:rPr lang="en-IN" sz="2500" b="1" dirty="0">
                <a:effectLst/>
                <a:latin typeface="Calibri" panose="020F0502020204030204" pitchFamily="34" charset="0"/>
                <a:ea typeface="Calibri" panose="020F0502020204030204" pitchFamily="34" charset="0"/>
                <a:cs typeface="Times New Roman" panose="02020603050405020304" pitchFamily="18" charset="0"/>
              </a:rPr>
              <a:t>FAKE NEWS CLASSIFIER PROJECT</a:t>
            </a:r>
            <a:endParaRPr lang="en-IN" sz="2500" b="1" dirty="0"/>
          </a:p>
        </p:txBody>
      </p:sp>
      <p:sp>
        <p:nvSpPr>
          <p:cNvPr id="5" name="Content Placeholder 4">
            <a:extLst>
              <a:ext uri="{FF2B5EF4-FFF2-40B4-BE49-F238E27FC236}">
                <a16:creationId xmlns:a16="http://schemas.microsoft.com/office/drawing/2014/main" id="{9C0E2997-C4F3-08C0-326F-E98DC1416E1F}"/>
              </a:ext>
            </a:extLst>
          </p:cNvPr>
          <p:cNvSpPr>
            <a:spLocks noGrp="1"/>
          </p:cNvSpPr>
          <p:nvPr>
            <p:ph idx="1"/>
          </p:nvPr>
        </p:nvSpPr>
        <p:spPr>
          <a:xfrm>
            <a:off x="6747164" y="4419599"/>
            <a:ext cx="4606636" cy="1757363"/>
          </a:xfrm>
        </p:spPr>
        <p:txBody>
          <a:bodyPr>
            <a:normAutofit/>
          </a:bodyPr>
          <a:lstStyle/>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Submitted by:</a:t>
            </a:r>
          </a:p>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CHETHANA M</a:t>
            </a:r>
          </a:p>
        </p:txBody>
      </p:sp>
      <p:pic>
        <p:nvPicPr>
          <p:cNvPr id="6" name="Picture 5">
            <a:extLst>
              <a:ext uri="{FF2B5EF4-FFF2-40B4-BE49-F238E27FC236}">
                <a16:creationId xmlns:a16="http://schemas.microsoft.com/office/drawing/2014/main" id="{A563092B-9A97-0CCA-66DE-6F33F7714568}"/>
              </a:ext>
            </a:extLst>
          </p:cNvPr>
          <p:cNvPicPr>
            <a:picLocks noChangeAspect="1"/>
          </p:cNvPicPr>
          <p:nvPr/>
        </p:nvPicPr>
        <p:blipFill>
          <a:blip r:embed="rId2"/>
          <a:stretch>
            <a:fillRect/>
          </a:stretch>
        </p:blipFill>
        <p:spPr>
          <a:xfrm>
            <a:off x="479251" y="4223471"/>
            <a:ext cx="2932430" cy="2133785"/>
          </a:xfrm>
          <a:prstGeom prst="rect">
            <a:avLst/>
          </a:prstGeom>
        </p:spPr>
      </p:pic>
      <p:sp>
        <p:nvSpPr>
          <p:cNvPr id="8" name="TextBox 7">
            <a:extLst>
              <a:ext uri="{FF2B5EF4-FFF2-40B4-BE49-F238E27FC236}">
                <a16:creationId xmlns:a16="http://schemas.microsoft.com/office/drawing/2014/main" id="{6A199027-99E4-CC6D-673B-761C0258F5A2}"/>
              </a:ext>
            </a:extLst>
          </p:cNvPr>
          <p:cNvSpPr txBox="1"/>
          <p:nvPr/>
        </p:nvSpPr>
        <p:spPr>
          <a:xfrm>
            <a:off x="838199" y="4184073"/>
            <a:ext cx="5146965" cy="830997"/>
          </a:xfrm>
          <a:prstGeom prst="rect">
            <a:avLst/>
          </a:prstGeom>
          <a:noFill/>
        </p:spPr>
        <p:txBody>
          <a:bodyPr wrap="square" rtlCol="0">
            <a:spAutoFit/>
          </a:bodyPr>
          <a:lstStyle/>
          <a:p>
            <a:r>
              <a:rPr lang="en-IN" sz="2400" b="1" dirty="0">
                <a:latin typeface="Calibri" panose="020F0502020204030204" pitchFamily="34" charset="0"/>
                <a:cs typeface="Times New Roman" panose="02020603050405020304" pitchFamily="18" charset="0"/>
              </a:rPr>
              <a:t>Submitted</a:t>
            </a:r>
            <a:r>
              <a:rPr lang="en-IN" dirty="0"/>
              <a:t> </a:t>
            </a:r>
            <a:r>
              <a:rPr lang="en-IN" sz="2400" b="1" dirty="0">
                <a:latin typeface="Calibri" panose="020F0502020204030204" pitchFamily="34" charset="0"/>
                <a:cs typeface="Times New Roman" panose="02020603050405020304" pitchFamily="18" charset="0"/>
              </a:rPr>
              <a:t>to :</a:t>
            </a:r>
          </a:p>
          <a:p>
            <a:r>
              <a:rPr lang="en-IN" sz="2400" b="1" dirty="0">
                <a:latin typeface="Calibri" panose="020F0502020204030204" pitchFamily="34" charset="0"/>
                <a:cs typeface="Times New Roman" panose="02020603050405020304" pitchFamily="18" charset="0"/>
              </a:rPr>
              <a:t>Mohd Kashif, Flip Robo Technologies</a:t>
            </a:r>
          </a:p>
        </p:txBody>
      </p:sp>
      <p:pic>
        <p:nvPicPr>
          <p:cNvPr id="2" name="Picture 1">
            <a:extLst>
              <a:ext uri="{FF2B5EF4-FFF2-40B4-BE49-F238E27FC236}">
                <a16:creationId xmlns:a16="http://schemas.microsoft.com/office/drawing/2014/main" id="{24A47D54-FFF6-E3B4-9BBE-45AA931CB49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46618" y="712355"/>
            <a:ext cx="4365048" cy="2533650"/>
          </a:xfrm>
          <a:prstGeom prst="rect">
            <a:avLst/>
          </a:prstGeom>
        </p:spPr>
      </p:pic>
    </p:spTree>
    <p:extLst>
      <p:ext uri="{BB962C8B-B14F-4D97-AF65-F5344CB8AC3E}">
        <p14:creationId xmlns:p14="http://schemas.microsoft.com/office/powerpoint/2010/main" val="410127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70A8-7459-6613-6C1D-58EA2FECB216}"/>
              </a:ext>
            </a:extLst>
          </p:cNvPr>
          <p:cNvSpPr>
            <a:spLocks noGrp="1"/>
          </p:cNvSpPr>
          <p:nvPr>
            <p:ph type="title"/>
          </p:nvPr>
        </p:nvSpPr>
        <p:spPr/>
        <p:txBody>
          <a:bodyPr/>
          <a:lstStyle/>
          <a:p>
            <a:r>
              <a:rPr lang="en-IN" dirty="0"/>
              <a:t>Importing the files, adding labels, concating the datasets and shuffling it</a:t>
            </a:r>
          </a:p>
        </p:txBody>
      </p:sp>
      <p:pic>
        <p:nvPicPr>
          <p:cNvPr id="3" name="Picture 2" descr="Fake_News_Classifier_Project - Jupyter Notebook and 1 more page - Person 1 - Microsoft​ Edge">
            <a:extLst>
              <a:ext uri="{FF2B5EF4-FFF2-40B4-BE49-F238E27FC236}">
                <a16:creationId xmlns:a16="http://schemas.microsoft.com/office/drawing/2014/main" id="{6597591D-D3E0-D63B-10A7-5D3ABBB9CFDC}"/>
              </a:ext>
            </a:extLst>
          </p:cNvPr>
          <p:cNvPicPr>
            <a:picLocks noChangeAspect="1"/>
          </p:cNvPicPr>
          <p:nvPr/>
        </p:nvPicPr>
        <p:blipFill rotWithShape="1">
          <a:blip r:embed="rId2">
            <a:extLst>
              <a:ext uri="{28A0092B-C50C-407E-A947-70E740481C1C}">
                <a14:useLocalDpi xmlns:a14="http://schemas.microsoft.com/office/drawing/2010/main" val="0"/>
              </a:ext>
            </a:extLst>
          </a:blip>
          <a:srcRect l="9584" t="32422" r="49344" b="23077"/>
          <a:stretch/>
        </p:blipFill>
        <p:spPr bwMode="auto">
          <a:xfrm>
            <a:off x="1219200" y="1930400"/>
            <a:ext cx="6986587" cy="32234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21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70A8-7459-6613-6C1D-58EA2FECB216}"/>
              </a:ext>
            </a:extLst>
          </p:cNvPr>
          <p:cNvSpPr>
            <a:spLocks noGrp="1"/>
          </p:cNvSpPr>
          <p:nvPr>
            <p:ph type="title"/>
          </p:nvPr>
        </p:nvSpPr>
        <p:spPr/>
        <p:txBody>
          <a:bodyPr/>
          <a:lstStyle/>
          <a:p>
            <a:r>
              <a:rPr lang="en-IN" dirty="0"/>
              <a:t>Final Dataset</a:t>
            </a:r>
          </a:p>
        </p:txBody>
      </p:sp>
      <p:pic>
        <p:nvPicPr>
          <p:cNvPr id="4" name="Picture 3" descr="Fake_News_Classifier_Project - Jupyter Notebook and 1 more page - Person 1 - Microsoft​ Edge">
            <a:extLst>
              <a:ext uri="{FF2B5EF4-FFF2-40B4-BE49-F238E27FC236}">
                <a16:creationId xmlns:a16="http://schemas.microsoft.com/office/drawing/2014/main" id="{F0859850-CDDA-2296-D653-0DE12391F81E}"/>
              </a:ext>
            </a:extLst>
          </p:cNvPr>
          <p:cNvPicPr>
            <a:picLocks noChangeAspect="1"/>
          </p:cNvPicPr>
          <p:nvPr/>
        </p:nvPicPr>
        <p:blipFill rotWithShape="1">
          <a:blip r:embed="rId2">
            <a:extLst>
              <a:ext uri="{28A0092B-C50C-407E-A947-70E740481C1C}">
                <a14:useLocalDpi xmlns:a14="http://schemas.microsoft.com/office/drawing/2010/main" val="0"/>
              </a:ext>
            </a:extLst>
          </a:blip>
          <a:srcRect l="10268" t="34647" r="13748" b="10998"/>
          <a:stretch/>
        </p:blipFill>
        <p:spPr bwMode="auto">
          <a:xfrm>
            <a:off x="1080655" y="1385455"/>
            <a:ext cx="7953807" cy="437803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FABC5E54-04CE-B6B5-549B-80D782289CC7}"/>
              </a:ext>
            </a:extLst>
          </p:cNvPr>
          <p:cNvSpPr txBox="1"/>
          <p:nvPr/>
        </p:nvSpPr>
        <p:spPr>
          <a:xfrm>
            <a:off x="1219200" y="5902036"/>
            <a:ext cx="8866909" cy="6463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final dataset has 44898 rows, 5 columns which includes news title, description, subject, published date and label.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303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A020-EF71-9091-70CD-DCCAA852EF63}"/>
              </a:ext>
            </a:extLst>
          </p:cNvPr>
          <p:cNvSpPr>
            <a:spLocks noGrp="1"/>
          </p:cNvSpPr>
          <p:nvPr>
            <p:ph type="title"/>
          </p:nvPr>
        </p:nvSpPr>
        <p:spPr/>
        <p:txBody>
          <a:bodyPr/>
          <a:lstStyle/>
          <a:p>
            <a:r>
              <a:rPr lang="en-IN" dirty="0"/>
              <a:t>Stemmatize news titles</a:t>
            </a:r>
          </a:p>
        </p:txBody>
      </p:sp>
      <p:pic>
        <p:nvPicPr>
          <p:cNvPr id="6" name="Picture 5" descr="Fake_News_Classifier_Project - Jupyter Notebook and 1 more page - Person 1 - Microsoft​ Edge">
            <a:extLst>
              <a:ext uri="{FF2B5EF4-FFF2-40B4-BE49-F238E27FC236}">
                <a16:creationId xmlns:a16="http://schemas.microsoft.com/office/drawing/2014/main" id="{93375F3D-A19F-B919-2930-AF0E00657118}"/>
              </a:ext>
            </a:extLst>
          </p:cNvPr>
          <p:cNvPicPr>
            <a:picLocks noChangeAspect="1"/>
          </p:cNvPicPr>
          <p:nvPr/>
        </p:nvPicPr>
        <p:blipFill rotWithShape="1">
          <a:blip r:embed="rId2">
            <a:extLst>
              <a:ext uri="{28A0092B-C50C-407E-A947-70E740481C1C}">
                <a14:useLocalDpi xmlns:a14="http://schemas.microsoft.com/office/drawing/2010/main" val="0"/>
              </a:ext>
            </a:extLst>
          </a:blip>
          <a:srcRect l="8899" t="34647" r="20422" b="27209"/>
          <a:stretch/>
        </p:blipFill>
        <p:spPr bwMode="auto">
          <a:xfrm>
            <a:off x="526039" y="1406669"/>
            <a:ext cx="8354725" cy="305449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D6649538-1258-3179-EA25-70526157F71D}"/>
              </a:ext>
            </a:extLst>
          </p:cNvPr>
          <p:cNvSpPr txBox="1"/>
          <p:nvPr/>
        </p:nvSpPr>
        <p:spPr>
          <a:xfrm>
            <a:off x="789709" y="4655127"/>
            <a:ext cx="10266218" cy="190039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 normalization is the process of simplifying multiple variations or tenses of the same word. Stemming and lemmatization are two methods of text normalization, the former being the simpler of the two. To stem a word, we simply remove the suffix of a word to reduce it to its root.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an example, “jumping”, “jumps”, and “jumped” all are stemmed to “jump.”</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Stemming is not without its faults, however. We can run into the issue of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overstemming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Overstemming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when words with different meanings are stemmed to the same root - a false positive.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95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A020-EF71-9091-70CD-DCCAA852EF63}"/>
              </a:ext>
            </a:extLst>
          </p:cNvPr>
          <p:cNvSpPr>
            <a:spLocks noGrp="1"/>
          </p:cNvSpPr>
          <p:nvPr>
            <p:ph type="title"/>
          </p:nvPr>
        </p:nvSpPr>
        <p:spPr>
          <a:xfrm>
            <a:off x="330969" y="302481"/>
            <a:ext cx="11182157" cy="958283"/>
          </a:xfrm>
        </p:spPr>
        <p:txBody>
          <a:bodyPr>
            <a:normAutofit/>
          </a:bodyPr>
          <a:lstStyle/>
          <a:p>
            <a:r>
              <a:rPr lang="en-US" sz="2400" dirty="0"/>
              <a:t>vectorize all preprocessed titles in corpus, Applying Countvectorizer and Creating the Bag of Words model.</a:t>
            </a:r>
            <a:endParaRPr lang="en-IN" sz="2400" dirty="0"/>
          </a:p>
        </p:txBody>
      </p:sp>
      <p:pic>
        <p:nvPicPr>
          <p:cNvPr id="3" name="Picture 2" descr="Fake_News_Classifier_Project - Jupyter Notebook and 1 more page - Person 1 - Microsoft​ Edge">
            <a:extLst>
              <a:ext uri="{FF2B5EF4-FFF2-40B4-BE49-F238E27FC236}">
                <a16:creationId xmlns:a16="http://schemas.microsoft.com/office/drawing/2014/main" id="{355FC4DD-A459-719E-BC0C-01CACD1AB4E6}"/>
              </a:ext>
            </a:extLst>
          </p:cNvPr>
          <p:cNvPicPr>
            <a:picLocks noChangeAspect="1"/>
          </p:cNvPicPr>
          <p:nvPr/>
        </p:nvPicPr>
        <p:blipFill rotWithShape="1">
          <a:blip r:embed="rId2">
            <a:extLst>
              <a:ext uri="{28A0092B-C50C-407E-A947-70E740481C1C}">
                <a14:useLocalDpi xmlns:a14="http://schemas.microsoft.com/office/drawing/2010/main" val="0"/>
              </a:ext>
            </a:extLst>
          </a:blip>
          <a:srcRect l="8043" t="55308" r="38220" b="26255"/>
          <a:stretch/>
        </p:blipFill>
        <p:spPr bwMode="auto">
          <a:xfrm>
            <a:off x="0" y="1084118"/>
            <a:ext cx="8998017" cy="164522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8F392A35-3EBF-AC4F-7ACD-D18385971710}"/>
              </a:ext>
            </a:extLst>
          </p:cNvPr>
          <p:cNvSpPr txBox="1"/>
          <p:nvPr/>
        </p:nvSpPr>
        <p:spPr>
          <a:xfrm>
            <a:off x="324813" y="2729346"/>
            <a:ext cx="11542374" cy="3826560"/>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CountVectorizer provides a simple way to both tokenize a collection of text documents and build a vocabulary of known words, but also to encode new documents using that vocabulary.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use it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an instance of the CountVectorizer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Call the fit() function in order to learn a vocabulary from one or more documents.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Call the transform() function on one or more documents as needed to encode each as a vector.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encoded vector is returned with a length of the entire vocabulary and an integer count for the number of times each word appeared in the document.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rPr>
              <a:t>In our project we are using count vectorizer to vectorize all the titles in corpus by applying CountVectorizer then create a bag of words model.</a:t>
            </a:r>
            <a:endParaRPr lang="en-IN" dirty="0"/>
          </a:p>
        </p:txBody>
      </p:sp>
    </p:spTree>
    <p:extLst>
      <p:ext uri="{BB962C8B-B14F-4D97-AF65-F5344CB8AC3E}">
        <p14:creationId xmlns:p14="http://schemas.microsoft.com/office/powerpoint/2010/main" val="379951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7DCC-A3CF-826C-57A0-533347604836}"/>
              </a:ext>
            </a:extLst>
          </p:cNvPr>
          <p:cNvSpPr>
            <a:spLocks noGrp="1"/>
          </p:cNvSpPr>
          <p:nvPr>
            <p:ph type="title"/>
          </p:nvPr>
        </p:nvSpPr>
        <p:spPr>
          <a:xfrm>
            <a:off x="677334" y="609600"/>
            <a:ext cx="8596668" cy="858982"/>
          </a:xfrm>
        </p:spPr>
        <p:txBody>
          <a:bodyPr/>
          <a:lstStyle/>
          <a:p>
            <a:r>
              <a:rPr lang="en-IN" dirty="0"/>
              <a:t>Splitting train-test data :</a:t>
            </a:r>
          </a:p>
        </p:txBody>
      </p:sp>
      <p:sp>
        <p:nvSpPr>
          <p:cNvPr id="4" name="TextBox 3">
            <a:extLst>
              <a:ext uri="{FF2B5EF4-FFF2-40B4-BE49-F238E27FC236}">
                <a16:creationId xmlns:a16="http://schemas.microsoft.com/office/drawing/2014/main" id="{E81C0F22-5A6C-A809-5D50-633FCEFA8860}"/>
              </a:ext>
            </a:extLst>
          </p:cNvPr>
          <p:cNvSpPr txBox="1"/>
          <p:nvPr/>
        </p:nvSpPr>
        <p:spPr>
          <a:xfrm>
            <a:off x="845560" y="3442855"/>
            <a:ext cx="9586913" cy="1069395"/>
          </a:xfrm>
          <a:prstGeom prst="rect">
            <a:avLst/>
          </a:prstGeom>
          <a:noFill/>
        </p:spPr>
        <p:txBody>
          <a:bodyPr wrap="square" rtlCol="0">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split the data into our two datasets, we’ll use scikit-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learn’s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train_test_split()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Let’s say we have 100 records in the loaded dataset. If we specify the test dataset is 25 percent, we’ll split 75 records for training and use the remaining 25 records for testing.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Fake_News_Classifier_Project - Jupyter Notebook and 1 more page - Person 1 - Microsoft​ Edge">
            <a:extLst>
              <a:ext uri="{FF2B5EF4-FFF2-40B4-BE49-F238E27FC236}">
                <a16:creationId xmlns:a16="http://schemas.microsoft.com/office/drawing/2014/main" id="{7EA33752-2DC7-2395-C7E6-C1AFFEAC46D2}"/>
              </a:ext>
            </a:extLst>
          </p:cNvPr>
          <p:cNvPicPr>
            <a:picLocks noChangeAspect="1"/>
          </p:cNvPicPr>
          <p:nvPr/>
        </p:nvPicPr>
        <p:blipFill rotWithShape="1">
          <a:blip r:embed="rId2">
            <a:extLst>
              <a:ext uri="{28A0092B-C50C-407E-A947-70E740481C1C}">
                <a14:useLocalDpi xmlns:a14="http://schemas.microsoft.com/office/drawing/2010/main" val="0"/>
              </a:ext>
            </a:extLst>
          </a:blip>
          <a:srcRect l="7872" t="49587" r="14090" b="38970"/>
          <a:stretch/>
        </p:blipFill>
        <p:spPr bwMode="auto">
          <a:xfrm>
            <a:off x="677334" y="1562965"/>
            <a:ext cx="9131684" cy="15543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606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441806" y="0"/>
            <a:ext cx="9256375" cy="982951"/>
          </a:xfrm>
        </p:spPr>
        <p:txBody>
          <a:bodyPr>
            <a:normAutofit/>
          </a:bodyPr>
          <a:lstStyle/>
          <a:p>
            <a:pPr algn="just">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Building the models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Fake_News_Classifier_Project - Jupyter Notebook and 1 more page - Person 1 - Microsoft​ Edge">
            <a:extLst>
              <a:ext uri="{FF2B5EF4-FFF2-40B4-BE49-F238E27FC236}">
                <a16:creationId xmlns:a16="http://schemas.microsoft.com/office/drawing/2014/main" id="{E5DFE005-F50B-1A12-EB4D-0F246765318C}"/>
              </a:ext>
            </a:extLst>
          </p:cNvPr>
          <p:cNvPicPr>
            <a:picLocks noChangeAspect="1"/>
          </p:cNvPicPr>
          <p:nvPr/>
        </p:nvPicPr>
        <p:blipFill rotWithShape="1">
          <a:blip r:embed="rId2">
            <a:extLst>
              <a:ext uri="{28A0092B-C50C-407E-A947-70E740481C1C}">
                <a14:useLocalDpi xmlns:a14="http://schemas.microsoft.com/office/drawing/2010/main" val="0"/>
              </a:ext>
            </a:extLst>
          </a:blip>
          <a:srcRect l="7872" t="36555" r="47119" b="11952"/>
          <a:stretch/>
        </p:blipFill>
        <p:spPr bwMode="auto">
          <a:xfrm>
            <a:off x="303261" y="597477"/>
            <a:ext cx="6998085" cy="323850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61BC8677-7948-034D-3100-5327ACED38D2}"/>
              </a:ext>
            </a:extLst>
          </p:cNvPr>
          <p:cNvSpPr txBox="1"/>
          <p:nvPr/>
        </p:nvSpPr>
        <p:spPr>
          <a:xfrm>
            <a:off x="755072" y="4087091"/>
            <a:ext cx="10681855" cy="2352695"/>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Firstly we will be calling all the algorithms required and the start building the models for the same train and test datasets. We are here using MultinomialNB, LogisticRegression, DecisionTreeClassifier, KneighborsClassifier and RandomForestClassifier.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reason behind why we are building 5 models simultaneously for the same train and test data is that to check for the performance of the models and conclude the final model which gives the best score. The same is done by running the code as shown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6495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441806" y="0"/>
            <a:ext cx="9256375" cy="982951"/>
          </a:xfrm>
        </p:spPr>
        <p:txBody>
          <a:bodyPr>
            <a:normAutofit/>
          </a:bodyPr>
          <a:lstStyle/>
          <a:p>
            <a:pPr algn="just">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Scores of the best performing model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2B1BBEA-72B8-629C-F1DC-49994441A010}"/>
              </a:ext>
            </a:extLst>
          </p:cNvPr>
          <p:cNvSpPr txBox="1"/>
          <p:nvPr/>
        </p:nvSpPr>
        <p:spPr>
          <a:xfrm>
            <a:off x="613063" y="4356053"/>
            <a:ext cx="9085117" cy="966803"/>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By running the above codes we were able see the performance of each model and by comparing the score and matrix we can tell that LogisticRegression is giving the best result whose accuracy score and matrix is as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Fake_News_Classifier_Project - Jupyter Notebook and 1 more page - Person 1 - Microsoft​ Edge">
            <a:extLst>
              <a:ext uri="{FF2B5EF4-FFF2-40B4-BE49-F238E27FC236}">
                <a16:creationId xmlns:a16="http://schemas.microsoft.com/office/drawing/2014/main" id="{9031443E-F3AB-E1AE-5990-347961011D9C}"/>
              </a:ext>
            </a:extLst>
          </p:cNvPr>
          <p:cNvPicPr>
            <a:picLocks noChangeAspect="1"/>
          </p:cNvPicPr>
          <p:nvPr/>
        </p:nvPicPr>
        <p:blipFill rotWithShape="1">
          <a:blip r:embed="rId2">
            <a:extLst>
              <a:ext uri="{28A0092B-C50C-407E-A947-70E740481C1C}">
                <a14:useLocalDpi xmlns:a14="http://schemas.microsoft.com/office/drawing/2010/main" val="0"/>
              </a:ext>
            </a:extLst>
          </a:blip>
          <a:srcRect l="13006" t="50541" r="38563" b="6230"/>
          <a:stretch/>
        </p:blipFill>
        <p:spPr bwMode="auto">
          <a:xfrm>
            <a:off x="613063" y="825547"/>
            <a:ext cx="7325592" cy="29567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470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872836"/>
          </a:xfrm>
        </p:spPr>
        <p:txBody>
          <a:bodyPr/>
          <a:lstStyle/>
          <a:p>
            <a:r>
              <a:rPr lang="en-IN" dirty="0"/>
              <a:t>Cross Validation :</a:t>
            </a:r>
          </a:p>
        </p:txBody>
      </p:sp>
      <p:sp>
        <p:nvSpPr>
          <p:cNvPr id="5" name="TextBox 4">
            <a:extLst>
              <a:ext uri="{FF2B5EF4-FFF2-40B4-BE49-F238E27FC236}">
                <a16:creationId xmlns:a16="http://schemas.microsoft.com/office/drawing/2014/main" id="{99F6BF20-BBFE-5265-6EA8-5DBBCBF040BE}"/>
              </a:ext>
            </a:extLst>
          </p:cNvPr>
          <p:cNvSpPr txBox="1"/>
          <p:nvPr/>
        </p:nvSpPr>
        <p:spPr>
          <a:xfrm>
            <a:off x="677332" y="4795180"/>
            <a:ext cx="9131685" cy="670440"/>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Going further we will be performing cross validation on the algorithm which are giving us the better scores comparatively. This can be performed by running the codes as shown above.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Fake_News_Classifier_Project - Jupyter Notebook and 1 more page - Person 1 - Microsoft​ Edge">
            <a:extLst>
              <a:ext uri="{FF2B5EF4-FFF2-40B4-BE49-F238E27FC236}">
                <a16:creationId xmlns:a16="http://schemas.microsoft.com/office/drawing/2014/main" id="{397513AD-4627-E94E-EBB4-2642D459AA7E}"/>
              </a:ext>
            </a:extLst>
          </p:cNvPr>
          <p:cNvPicPr>
            <a:picLocks noChangeAspect="1"/>
          </p:cNvPicPr>
          <p:nvPr/>
        </p:nvPicPr>
        <p:blipFill rotWithShape="1">
          <a:blip r:embed="rId2">
            <a:extLst>
              <a:ext uri="{28A0092B-C50C-407E-A947-70E740481C1C}">
                <a14:useLocalDpi xmlns:a14="http://schemas.microsoft.com/office/drawing/2010/main" val="0"/>
              </a:ext>
            </a:extLst>
          </a:blip>
          <a:srcRect l="8899" t="41640" r="42157" b="17673"/>
          <a:stretch/>
        </p:blipFill>
        <p:spPr bwMode="auto">
          <a:xfrm>
            <a:off x="1174173" y="1724457"/>
            <a:ext cx="7332518" cy="26812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501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872836"/>
          </a:xfrm>
        </p:spPr>
        <p:txBody>
          <a:bodyPr/>
          <a:lstStyle/>
          <a:p>
            <a:r>
              <a:rPr lang="en-IN" dirty="0"/>
              <a:t>Parameter tuning</a:t>
            </a:r>
          </a:p>
        </p:txBody>
      </p:sp>
      <p:pic>
        <p:nvPicPr>
          <p:cNvPr id="4" name="Picture 3" descr="Fake_News_Classifier_Project - Jupyter Notebook and 1 more page - Person 1 - Microsoft​ Edge">
            <a:extLst>
              <a:ext uri="{FF2B5EF4-FFF2-40B4-BE49-F238E27FC236}">
                <a16:creationId xmlns:a16="http://schemas.microsoft.com/office/drawing/2014/main" id="{6E3C02F5-7C2F-5B0E-BB4A-7FB4A1AA03BB}"/>
              </a:ext>
            </a:extLst>
          </p:cNvPr>
          <p:cNvPicPr>
            <a:picLocks noChangeAspect="1"/>
          </p:cNvPicPr>
          <p:nvPr/>
        </p:nvPicPr>
        <p:blipFill rotWithShape="1">
          <a:blip r:embed="rId2">
            <a:extLst>
              <a:ext uri="{28A0092B-C50C-407E-A947-70E740481C1C}">
                <a14:useLocalDpi xmlns:a14="http://schemas.microsoft.com/office/drawing/2010/main" val="0"/>
              </a:ext>
            </a:extLst>
          </a:blip>
          <a:srcRect l="13178" t="28290" r="37878" b="10680"/>
          <a:stretch/>
        </p:blipFill>
        <p:spPr bwMode="auto">
          <a:xfrm>
            <a:off x="566496" y="1191491"/>
            <a:ext cx="7995612" cy="371301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8C161A33-24FF-E689-0952-8CE389F88C49}"/>
              </a:ext>
            </a:extLst>
          </p:cNvPr>
          <p:cNvSpPr txBox="1"/>
          <p:nvPr/>
        </p:nvSpPr>
        <p:spPr>
          <a:xfrm>
            <a:off x="566496" y="5018360"/>
            <a:ext cx="9616594" cy="213366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we can observe that Logistic regression is the best model so far, to check if we can further improve the performance of the model by using parameter tuning method.</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 now we can observe that Logistic regression model is working better with the parameter where penalty is ‘l2’ by giving us the accuracy score of 94.61%.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now finalize LogisticRegression with penalty as ‘l2’ model as our final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932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872836"/>
          </a:xfrm>
        </p:spPr>
        <p:txBody>
          <a:bodyPr>
            <a:normAutofit/>
          </a:bodyPr>
          <a:lstStyle/>
          <a:p>
            <a:r>
              <a:rPr lang="en-IN" dirty="0"/>
              <a:t>Finalizing the best model :</a:t>
            </a:r>
          </a:p>
        </p:txBody>
      </p:sp>
      <p:pic>
        <p:nvPicPr>
          <p:cNvPr id="4" name="Picture 3" descr="Fake_News_Classifier_Project - Jupyter Notebook and 1 more page - Person 1 - Microsoft​ Edge">
            <a:extLst>
              <a:ext uri="{FF2B5EF4-FFF2-40B4-BE49-F238E27FC236}">
                <a16:creationId xmlns:a16="http://schemas.microsoft.com/office/drawing/2014/main" id="{73BD0939-9BD2-605C-1F89-BE06299DDFD1}"/>
              </a:ext>
            </a:extLst>
          </p:cNvPr>
          <p:cNvPicPr>
            <a:picLocks noChangeAspect="1"/>
          </p:cNvPicPr>
          <p:nvPr/>
        </p:nvPicPr>
        <p:blipFill rotWithShape="1">
          <a:blip r:embed="rId2">
            <a:extLst>
              <a:ext uri="{28A0092B-C50C-407E-A947-70E740481C1C}">
                <a14:useLocalDpi xmlns:a14="http://schemas.microsoft.com/office/drawing/2010/main" val="0"/>
              </a:ext>
            </a:extLst>
          </a:blip>
          <a:srcRect l="13178" t="35919" r="33770" b="9726"/>
          <a:stretch/>
        </p:blipFill>
        <p:spPr bwMode="auto">
          <a:xfrm>
            <a:off x="866775" y="1696748"/>
            <a:ext cx="8055552" cy="3789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837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Introduction</a:t>
            </a:r>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a:xfrm>
            <a:off x="677334" y="1948875"/>
            <a:ext cx="8217284" cy="2978726"/>
          </a:xfrm>
        </p:spPr>
        <p:txBody>
          <a:bodyPr>
            <a:normAutofit lnSpcReduction="10000"/>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Fake news on different platforms is spreading widely and is a matter of serious concern, as it causes social wars and permanent breakage of the bonds established among people. A lot of research is already going on focused on the classification of fake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will try to solve this issue with the help of machine learning in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777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D336-617A-87B8-A1B3-8256E25AB444}"/>
              </a:ext>
            </a:extLst>
          </p:cNvPr>
          <p:cNvSpPr>
            <a:spLocks noGrp="1"/>
          </p:cNvSpPr>
          <p:nvPr>
            <p:ph type="title"/>
          </p:nvPr>
        </p:nvSpPr>
        <p:spPr/>
        <p:txBody>
          <a:bodyPr/>
          <a:lstStyle/>
          <a:p>
            <a:r>
              <a:rPr lang="en-US" dirty="0"/>
              <a:t>Saving the final model and checking for the predicted values</a:t>
            </a:r>
            <a:endParaRPr lang="en-IN" dirty="0"/>
          </a:p>
        </p:txBody>
      </p:sp>
      <p:pic>
        <p:nvPicPr>
          <p:cNvPr id="3" name="Picture 2" descr="Fake_News_Classifier_Project - Jupyter Notebook and 1 more page - Person 1 - Microsoft​ Edge">
            <a:extLst>
              <a:ext uri="{FF2B5EF4-FFF2-40B4-BE49-F238E27FC236}">
                <a16:creationId xmlns:a16="http://schemas.microsoft.com/office/drawing/2014/main" id="{ECEF1643-6105-F078-DE9A-AAFA8672A245}"/>
              </a:ext>
            </a:extLst>
          </p:cNvPr>
          <p:cNvPicPr>
            <a:picLocks noChangeAspect="1"/>
          </p:cNvPicPr>
          <p:nvPr/>
        </p:nvPicPr>
        <p:blipFill rotWithShape="1">
          <a:blip r:embed="rId2">
            <a:extLst>
              <a:ext uri="{28A0092B-C50C-407E-A947-70E740481C1C}">
                <a14:useLocalDpi xmlns:a14="http://schemas.microsoft.com/office/drawing/2010/main" val="0"/>
              </a:ext>
            </a:extLst>
          </a:blip>
          <a:srcRect l="13348" t="36237" r="16999" b="17674"/>
          <a:stretch/>
        </p:blipFill>
        <p:spPr bwMode="auto">
          <a:xfrm>
            <a:off x="971549" y="1930400"/>
            <a:ext cx="7632123" cy="38192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391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a:xfrm>
            <a:off x="677333" y="609600"/>
            <a:ext cx="10835793" cy="1320800"/>
          </a:xfrm>
        </p:spPr>
        <p:txBody>
          <a:bodyPr>
            <a:normAutofit fontScale="90000"/>
          </a:bodyPr>
          <a:lstStyle/>
          <a:p>
            <a:r>
              <a:rPr lang="en-US" dirty="0"/>
              <a:t>Now we can create a dataframe with the predicted values and original values and do the comparisons between both values. </a:t>
            </a:r>
            <a:endParaRPr lang="en-IN" dirty="0"/>
          </a:p>
        </p:txBody>
      </p:sp>
      <p:pic>
        <p:nvPicPr>
          <p:cNvPr id="4" name="Picture 3" descr="Fake_News_Classifier_Project - Jupyter Notebook and 1 more page - Person 1 - Microsoft​ Edge">
            <a:extLst>
              <a:ext uri="{FF2B5EF4-FFF2-40B4-BE49-F238E27FC236}">
                <a16:creationId xmlns:a16="http://schemas.microsoft.com/office/drawing/2014/main" id="{2B632D28-77EF-EE8D-DBDE-9F04E8A29677}"/>
              </a:ext>
            </a:extLst>
          </p:cNvPr>
          <p:cNvPicPr>
            <a:picLocks noChangeAspect="1"/>
          </p:cNvPicPr>
          <p:nvPr/>
        </p:nvPicPr>
        <p:blipFill rotWithShape="1">
          <a:blip r:embed="rId2">
            <a:extLst>
              <a:ext uri="{28A0092B-C50C-407E-A947-70E740481C1C}">
                <a14:useLocalDpi xmlns:a14="http://schemas.microsoft.com/office/drawing/2010/main" val="0"/>
              </a:ext>
            </a:extLst>
          </a:blip>
          <a:srcRect l="12834" t="29562" r="16658" b="2098"/>
          <a:stretch/>
        </p:blipFill>
        <p:spPr bwMode="auto">
          <a:xfrm>
            <a:off x="677333" y="2184400"/>
            <a:ext cx="9367212" cy="4063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622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CFA7-2DBF-E966-5B32-C3E140A311F0}"/>
              </a:ext>
            </a:extLst>
          </p:cNvPr>
          <p:cNvSpPr>
            <a:spLocks noGrp="1"/>
          </p:cNvSpPr>
          <p:nvPr>
            <p:ph type="title"/>
          </p:nvPr>
        </p:nvSpPr>
        <p:spPr>
          <a:xfrm>
            <a:off x="677333" y="110836"/>
            <a:ext cx="8596668" cy="734291"/>
          </a:xfrm>
        </p:spPr>
        <p:txBody>
          <a:bodyPr/>
          <a:lstStyle/>
          <a:p>
            <a:r>
              <a:rPr lang="en-IN" dirty="0"/>
              <a:t>Conclusion</a:t>
            </a:r>
          </a:p>
        </p:txBody>
      </p:sp>
      <p:sp>
        <p:nvSpPr>
          <p:cNvPr id="3" name="Content Placeholder 2">
            <a:extLst>
              <a:ext uri="{FF2B5EF4-FFF2-40B4-BE49-F238E27FC236}">
                <a16:creationId xmlns:a16="http://schemas.microsoft.com/office/drawing/2014/main" id="{E977A6D9-DF59-79C6-1D97-410781A84E43}"/>
              </a:ext>
            </a:extLst>
          </p:cNvPr>
          <p:cNvSpPr>
            <a:spLocks noGrp="1"/>
          </p:cNvSpPr>
          <p:nvPr>
            <p:ph idx="1"/>
          </p:nvPr>
        </p:nvSpPr>
        <p:spPr>
          <a:xfrm>
            <a:off x="677333" y="1260765"/>
            <a:ext cx="10226194" cy="5694217"/>
          </a:xfrm>
        </p:spPr>
        <p:txBody>
          <a:bodyPr>
            <a:normAutofit/>
          </a:bodyPr>
          <a:lstStyle/>
          <a:p>
            <a:pPr>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summarize this project, the first step involved studying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second major step was to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separate input and target variables,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stemmatizing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titles, applying Countvectorizer, Splitting data for training and testing.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third step was to build models MultinomialNB, LogisticRegression, DecisionTreeClassifier, KneighborsClassifier and RandomForestClassifier and check for the best performing model comparing their accuracy scores, precision, recall and f1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parameter tuning is done on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LogisticRegression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model as it was performing better compared to other 4 models and chose the best model with best parameter where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penalty = l2,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was giving the</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best score of</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94.96%.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Although we have built a model which is giving us accuracy of 94.9%, it is always good to build maximum number of models for the same test and train data to check if other model perform better than the current 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129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A7039-5DB1-0B69-423A-609D019C3A29}"/>
              </a:ext>
            </a:extLst>
          </p:cNvPr>
          <p:cNvSpPr>
            <a:spLocks noGrp="1"/>
          </p:cNvSpPr>
          <p:nvPr>
            <p:ph idx="1"/>
          </p:nvPr>
        </p:nvSpPr>
        <p:spPr/>
        <p:txBody>
          <a:bodyPr>
            <a:normAutofit/>
          </a:bodyPr>
          <a:lstStyle/>
          <a:p>
            <a:pPr marL="0" indent="0">
              <a:buNone/>
            </a:pPr>
            <a:r>
              <a:rPr lang="en-IN" sz="9600" b="1" dirty="0"/>
              <a:t>THANK YOU </a:t>
            </a:r>
            <a:r>
              <a:rPr lang="en-IN" sz="9600" b="1" dirty="0">
                <a:sym typeface="Wingdings" panose="05000000000000000000" pitchFamily="2" charset="2"/>
              </a:rPr>
              <a:t></a:t>
            </a:r>
            <a:endParaRPr lang="en-IN" sz="9600" b="1" dirty="0"/>
          </a:p>
        </p:txBody>
      </p:sp>
    </p:spTree>
    <p:extLst>
      <p:ext uri="{BB962C8B-B14F-4D97-AF65-F5344CB8AC3E}">
        <p14:creationId xmlns:p14="http://schemas.microsoft.com/office/powerpoint/2010/main" val="375685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Technical Goals</a:t>
            </a:r>
            <a:br>
              <a:rPr lang="en-IN" dirty="0"/>
            </a:br>
            <a:endParaRPr lang="en-IN" dirty="0"/>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a:xfrm>
            <a:off x="677334" y="2036618"/>
            <a:ext cx="8596668" cy="2890983"/>
          </a:xfrm>
        </p:spPr>
        <p:txBody>
          <a:bodyPr>
            <a:norm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time flows, the amount of data, especially text data increases exponentially. Along with the data, our understanding of AI also increases and the computing power enables us to train very complex and large models faster. Fake news has been gathering a lot of attention worldwide recently. The effects can be political, economic, organizational, or even personal. This project discusses the approach of natural language processing and machine learning in order to solve this problem. Use of bag-of-words, count vectorizer has been made, TF-IDF, and trained the data on five classifiers to investigate which of them works well for this specific dataset of labelled news statements. The precision, recall and f1 scores help us determine which model works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298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C780-410B-ACBE-D048-004D383C1B46}"/>
              </a:ext>
            </a:extLst>
          </p:cNvPr>
          <p:cNvSpPr>
            <a:spLocks noGrp="1"/>
          </p:cNvSpPr>
          <p:nvPr>
            <p:ph type="title"/>
          </p:nvPr>
        </p:nvSpPr>
        <p:spPr/>
        <p:txBody>
          <a:bodyPr/>
          <a:lstStyle/>
          <a:p>
            <a:r>
              <a:rPr lang="en-IN" dirty="0"/>
              <a:t>Goals and Objective</a:t>
            </a:r>
          </a:p>
        </p:txBody>
      </p:sp>
      <p:sp>
        <p:nvSpPr>
          <p:cNvPr id="3" name="Content Placeholder 2">
            <a:extLst>
              <a:ext uri="{FF2B5EF4-FFF2-40B4-BE49-F238E27FC236}">
                <a16:creationId xmlns:a16="http://schemas.microsoft.com/office/drawing/2014/main" id="{8BABB2FF-716D-4819-CC37-769376540CF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purpose of this project is to document the process I went through to create classification on whether the given news title is fake or true.</a:t>
            </a:r>
          </a:p>
          <a:p>
            <a:r>
              <a:rPr lang="en-IN" dirty="0">
                <a:latin typeface="Times New Roman" panose="02020603050405020304" pitchFamily="18" charset="0"/>
                <a:cs typeface="Times New Roman" panose="02020603050405020304" pitchFamily="18" charset="0"/>
              </a:rPr>
              <a:t>The Objective of this project is to build a model that could successfully classify the news titles into fake and true with the given dataset.</a:t>
            </a:r>
          </a:p>
        </p:txBody>
      </p:sp>
    </p:spTree>
    <p:extLst>
      <p:ext uri="{BB962C8B-B14F-4D97-AF65-F5344CB8AC3E}">
        <p14:creationId xmlns:p14="http://schemas.microsoft.com/office/powerpoint/2010/main" val="301315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7769-1300-56A7-A663-60D184B43508}"/>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id="{16E3D3D3-6B93-6E4C-A66F-3DB0CFE8CF2C}"/>
              </a:ext>
            </a:extLst>
          </p:cNvPr>
          <p:cNvSpPr>
            <a:spLocks noGrp="1"/>
          </p:cNvSpPr>
          <p:nvPr>
            <p:ph idx="1"/>
          </p:nvPr>
        </p:nvSpPr>
        <p:spPr/>
        <p:txBody>
          <a:bodyPr/>
          <a:lstStyle/>
          <a:p>
            <a:r>
              <a:rPr lang="en-IN" dirty="0"/>
              <a:t>TOOLS USED</a:t>
            </a:r>
          </a:p>
          <a:p>
            <a:pPr marL="0" indent="0">
              <a:buNone/>
            </a:pPr>
            <a:r>
              <a:rPr lang="en-IN" dirty="0"/>
              <a:t>     Jupyter Notebook</a:t>
            </a:r>
          </a:p>
          <a:p>
            <a:r>
              <a:rPr lang="en-IN" dirty="0"/>
              <a:t>LIBRARY USED</a:t>
            </a:r>
          </a:p>
          <a:p>
            <a:pPr marL="0" indent="0">
              <a:buNone/>
            </a:pPr>
            <a:r>
              <a:rPr lang="en-IN" dirty="0"/>
              <a:t>     Analysing : Numpy, Pandas, Sci-kit Learn</a:t>
            </a:r>
          </a:p>
          <a:p>
            <a:pPr marL="0" indent="0">
              <a:buNone/>
            </a:pPr>
            <a:r>
              <a:rPr lang="en-IN" dirty="0"/>
              <a:t>     Visualization : Matplotlib, seaborn</a:t>
            </a:r>
          </a:p>
        </p:txBody>
      </p:sp>
      <p:pic>
        <p:nvPicPr>
          <p:cNvPr id="4" name="Picture 3">
            <a:extLst>
              <a:ext uri="{FF2B5EF4-FFF2-40B4-BE49-F238E27FC236}">
                <a16:creationId xmlns:a16="http://schemas.microsoft.com/office/drawing/2014/main" id="{5DF4A01C-0BA5-4C76-77CB-EA94621749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4231" y="4447498"/>
            <a:ext cx="3923030" cy="2178685"/>
          </a:xfrm>
          <a:prstGeom prst="rect">
            <a:avLst/>
          </a:prstGeom>
          <a:noFill/>
          <a:ln>
            <a:noFill/>
          </a:ln>
        </p:spPr>
      </p:pic>
    </p:spTree>
    <p:extLst>
      <p:ext uri="{BB962C8B-B14F-4D97-AF65-F5344CB8AC3E}">
        <p14:creationId xmlns:p14="http://schemas.microsoft.com/office/powerpoint/2010/main" val="174995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EDF1-3DDE-1635-C8C3-74E835793548}"/>
              </a:ext>
            </a:extLst>
          </p:cNvPr>
          <p:cNvSpPr>
            <a:spLocks noGrp="1"/>
          </p:cNvSpPr>
          <p:nvPr>
            <p:ph type="title"/>
          </p:nvPr>
        </p:nvSpPr>
        <p:spPr>
          <a:xfrm>
            <a:off x="677333" y="207818"/>
            <a:ext cx="8596668" cy="1320800"/>
          </a:xfrm>
        </p:spPr>
        <p:txBody>
          <a:bodyPr/>
          <a:lstStyle/>
          <a:p>
            <a:r>
              <a:rPr lang="en-IN" dirty="0"/>
              <a:t>Algorithms used :</a:t>
            </a:r>
          </a:p>
        </p:txBody>
      </p:sp>
      <p:sp>
        <p:nvSpPr>
          <p:cNvPr id="3" name="Content Placeholder 2">
            <a:extLst>
              <a:ext uri="{FF2B5EF4-FFF2-40B4-BE49-F238E27FC236}">
                <a16:creationId xmlns:a16="http://schemas.microsoft.com/office/drawing/2014/main" id="{B5616656-A301-B40B-59C6-78C8917D25CE}"/>
              </a:ext>
            </a:extLst>
          </p:cNvPr>
          <p:cNvSpPr>
            <a:spLocks noGrp="1"/>
          </p:cNvSpPr>
          <p:nvPr>
            <p:ph idx="1"/>
          </p:nvPr>
        </p:nvSpPr>
        <p:spPr>
          <a:xfrm>
            <a:off x="677332" y="1108364"/>
            <a:ext cx="9935249" cy="5112327"/>
          </a:xfrm>
        </p:spPr>
        <p:txBody>
          <a:bodyPr>
            <a:normAutofit fontScale="92500" lnSpcReduction="10000"/>
          </a:bodyPr>
          <a:lstStyle/>
          <a:p>
            <a:pPr>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MultinomialNB,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model provides an ability to classify data, that cannot be represented numerically. Its main advantage is the significantly reduced complexity. It provides an ability to perform the classification, using small training sets, not requiring to be continuously re-trained.</a:t>
            </a:r>
          </a:p>
          <a:p>
            <a:pPr>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mj-lt"/>
              <a:buAutoNum type="arabicPeriod"/>
            </a:pPr>
            <a:r>
              <a:rPr lang="en-IN" sz="1800" b="1" dirty="0">
                <a:latin typeface="Times New Roman" panose="02020603050405020304" pitchFamily="18" charset="0"/>
                <a:cs typeface="Times New Roman" panose="02020603050405020304" pitchFamily="18" charset="0"/>
              </a:rPr>
              <a:t>Logistic Regression,</a:t>
            </a:r>
            <a:r>
              <a:rPr lang="en-IN"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his statistical model (also known as logit model) is often used for classification and predictive analytics. Logistic regression estimates the probability of an event occurring, such as voted or didn’t vote, based on a given dataset of independent variables. Since the outcome is a probability, the dependent variable is bounded between 0 and 1. In logistic regression, a logit transformation is applied on the odds—that is, the probability of success divided by the probability of failure. This is also commonly known as the log odds, or the natural logarithm of odds.</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Kneighbors Classifier, </a:t>
            </a:r>
            <a:r>
              <a:rPr lang="en-US" sz="1800" dirty="0">
                <a:latin typeface="Times New Roman" panose="02020603050405020304" pitchFamily="18" charset="0"/>
                <a:cs typeface="Times New Roman" panose="02020603050405020304" pitchFamily="18" charset="0"/>
              </a:rPr>
              <a:t>this is a non-parametric and lazy learning algorithm. Non-parametric means there is no assumption for underlying data distribution. In other words, the model structure determined from the dataset. This will be very helpful in practice where most of the real world datasets do not follow mathematical theoretical assumptions. Lazy algorithm means it does not need any training data points for model generation. All training data used in the testing phase. This makes training faster and testing phase slower and costlier. Costly testing phase means time and memory. In the worst case, KNN needs more time to scan all data points and scanning all data points will require more memory for storing training data.</a:t>
            </a:r>
            <a:endParaRPr lang="en-IN" sz="1800" dirty="0">
              <a:latin typeface="Times New Roman" panose="02020603050405020304" pitchFamily="18" charset="0"/>
              <a:cs typeface="Times New Roman" panose="02020603050405020304" pitchFamily="18" charset="0"/>
            </a:endParaRP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marL="0" indent="0" algn="just">
              <a:lnSpc>
                <a:spcPct val="107000"/>
              </a:lnSpc>
              <a:spcAft>
                <a:spcPts val="800"/>
              </a:spcAft>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41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EDF1-3DDE-1635-C8C3-74E835793548}"/>
              </a:ext>
            </a:extLst>
          </p:cNvPr>
          <p:cNvSpPr>
            <a:spLocks noGrp="1"/>
          </p:cNvSpPr>
          <p:nvPr>
            <p:ph type="title"/>
          </p:nvPr>
        </p:nvSpPr>
        <p:spPr>
          <a:xfrm>
            <a:off x="677333" y="207818"/>
            <a:ext cx="8596668" cy="1320800"/>
          </a:xfrm>
        </p:spPr>
        <p:txBody>
          <a:bodyPr/>
          <a:lstStyle/>
          <a:p>
            <a:r>
              <a:rPr lang="en-IN" dirty="0"/>
              <a:t>Algorithms used :</a:t>
            </a:r>
          </a:p>
        </p:txBody>
      </p:sp>
      <p:sp>
        <p:nvSpPr>
          <p:cNvPr id="3" name="Content Placeholder 2">
            <a:extLst>
              <a:ext uri="{FF2B5EF4-FFF2-40B4-BE49-F238E27FC236}">
                <a16:creationId xmlns:a16="http://schemas.microsoft.com/office/drawing/2014/main" id="{B5616656-A301-B40B-59C6-78C8917D25CE}"/>
              </a:ext>
            </a:extLst>
          </p:cNvPr>
          <p:cNvSpPr>
            <a:spLocks noGrp="1"/>
          </p:cNvSpPr>
          <p:nvPr>
            <p:ph idx="1"/>
          </p:nvPr>
        </p:nvSpPr>
        <p:spPr>
          <a:xfrm>
            <a:off x="677332" y="1108364"/>
            <a:ext cx="9935249" cy="5112327"/>
          </a:xfrm>
        </p:spPr>
        <p:txBody>
          <a:bodyPr>
            <a:normAutofit/>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4. 	DecisionTreeClassifier,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 a Supervised Machine Learning Algorithm that uses a set of rules to make 	decisions, similarly to how humans make decisions.</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One way to think of a Machine Learning 	classification algorithm is that it is built to make decisions.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buFont typeface="+mj-lt"/>
              <a:buAutoNum type="arabicPeriod"/>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5.  RandomForestClassifier,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 a Supervised Machine Learning Algorithm that is used widely in 	Classification and Regression problems. It builds decision trees on different samples and takes their 	majority vote for classification and average in case of regression. One of the most important features 	of the Random Forest Algorithm is that it can handle the data set containing continuous variables as 	in the case of regression and categorical variables as in the case of classification. It performs better 	results for classification problems.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103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86B5-F33C-EE7A-2F24-8E15D1FDE1F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8E6B84CD-A889-6887-87F3-4724E6FB7A70}"/>
              </a:ext>
            </a:extLst>
          </p:cNvPr>
          <p:cNvSpPr>
            <a:spLocks noGrp="1"/>
          </p:cNvSpPr>
          <p:nvPr>
            <p:ph idx="1"/>
          </p:nvPr>
        </p:nvSpPr>
        <p:spPr>
          <a:xfrm>
            <a:off x="677334" y="1440872"/>
            <a:ext cx="9325648" cy="4932218"/>
          </a:xfrm>
        </p:spPr>
        <p:txBody>
          <a:bodyPr>
            <a:normAutofit/>
          </a:bodyPr>
          <a:lstStyle/>
          <a:p>
            <a:pPr marL="342900" lvl="0" indent="-342900" algn="just">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Calling the required libraries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 necessary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Adding labels, concating the datasets and shuffling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Separating input and target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Applying Countvectorizer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Splitting data for training and testing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Building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 validation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Saving the final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040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3DA-282E-7C5A-8450-66D8E2772151}"/>
              </a:ext>
            </a:extLst>
          </p:cNvPr>
          <p:cNvSpPr>
            <a:spLocks noGrp="1"/>
          </p:cNvSpPr>
          <p:nvPr>
            <p:ph type="title"/>
          </p:nvPr>
        </p:nvSpPr>
        <p:spPr/>
        <p:txBody>
          <a:bodyPr/>
          <a:lstStyle/>
          <a:p>
            <a:r>
              <a:rPr lang="en-IN" dirty="0"/>
              <a:t>Importing the necessary libraries</a:t>
            </a:r>
          </a:p>
        </p:txBody>
      </p:sp>
      <p:pic>
        <p:nvPicPr>
          <p:cNvPr id="3" name="Picture 2" descr="Fake_News_Classifier_Project - Jupyter Notebook and 1 more page - Person 1 - Microsoft​ Edge">
            <a:extLst>
              <a:ext uri="{FF2B5EF4-FFF2-40B4-BE49-F238E27FC236}">
                <a16:creationId xmlns:a16="http://schemas.microsoft.com/office/drawing/2014/main" id="{BEBCDBBE-27D9-ECC8-B8D3-EBCF5ABB0F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70" t="35282" r="16315" b="8138"/>
          <a:stretch/>
        </p:blipFill>
        <p:spPr bwMode="auto">
          <a:xfrm>
            <a:off x="1427018" y="1371599"/>
            <a:ext cx="7846984" cy="50153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295580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301</TotalTime>
  <Words>1651</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Symbol</vt:lpstr>
      <vt:lpstr>Times New Roman</vt:lpstr>
      <vt:lpstr>Trebuchet MS</vt:lpstr>
      <vt:lpstr>Wingdings 3</vt:lpstr>
      <vt:lpstr>Facet</vt:lpstr>
      <vt:lpstr>FAKE NEWS CLASSIFIER PROJECT</vt:lpstr>
      <vt:lpstr>Introduction</vt:lpstr>
      <vt:lpstr>Technical Goals </vt:lpstr>
      <vt:lpstr>Goals and Objective</vt:lpstr>
      <vt:lpstr>Software required</vt:lpstr>
      <vt:lpstr>Algorithms used :</vt:lpstr>
      <vt:lpstr>Algorithms used :</vt:lpstr>
      <vt:lpstr>Implementation</vt:lpstr>
      <vt:lpstr>Importing the necessary libraries</vt:lpstr>
      <vt:lpstr>Importing the files, adding labels, concating the datasets and shuffling it</vt:lpstr>
      <vt:lpstr>Final Dataset</vt:lpstr>
      <vt:lpstr>Stemmatize news titles</vt:lpstr>
      <vt:lpstr>vectorize all preprocessed titles in corpus, Applying Countvectorizer and Creating the Bag of Words model.</vt:lpstr>
      <vt:lpstr>Splitting train-test data :</vt:lpstr>
      <vt:lpstr>Building the models :</vt:lpstr>
      <vt:lpstr>Scores of the best performing model :</vt:lpstr>
      <vt:lpstr>Cross Validation :</vt:lpstr>
      <vt:lpstr>Parameter tuning</vt:lpstr>
      <vt:lpstr>Finalizing the best model :</vt:lpstr>
      <vt:lpstr>Saving the final model and checking for the predicted values</vt:lpstr>
      <vt:lpstr>Now we can create a dataframe with the predicted values and original values and do the comparisons between both values.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chethanac921@gmail.com</dc:creator>
  <cp:lastModifiedBy>chethanac921@gmail.com</cp:lastModifiedBy>
  <cp:revision>33</cp:revision>
  <dcterms:created xsi:type="dcterms:W3CDTF">2022-10-08T15:55:51Z</dcterms:created>
  <dcterms:modified xsi:type="dcterms:W3CDTF">2023-01-08T18:09:40Z</dcterms:modified>
</cp:coreProperties>
</file>