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81" r:id="rId4"/>
    <p:sldId id="258" r:id="rId5"/>
    <p:sldId id="259" r:id="rId6"/>
    <p:sldId id="260" r:id="rId7"/>
    <p:sldId id="261" r:id="rId8"/>
    <p:sldId id="262" r:id="rId9"/>
    <p:sldId id="263" r:id="rId10"/>
    <p:sldId id="264" r:id="rId11"/>
    <p:sldId id="265" r:id="rId12"/>
    <p:sldId id="266" r:id="rId13"/>
    <p:sldId id="267" r:id="rId14"/>
    <p:sldId id="268" r:id="rId15"/>
    <p:sldId id="284" r:id="rId16"/>
    <p:sldId id="285" r:id="rId17"/>
    <p:sldId id="287" r:id="rId18"/>
    <p:sldId id="286" r:id="rId19"/>
    <p:sldId id="269" r:id="rId20"/>
    <p:sldId id="270" r:id="rId21"/>
    <p:sldId id="277" r:id="rId22"/>
    <p:sldId id="279"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F16ECD-E028-4372-8134-15F6579FE7DA}"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301312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16ECD-E028-4372-8134-15F6579FE7DA}"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180166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16ECD-E028-4372-8134-15F6579FE7DA}"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8985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16ECD-E028-4372-8134-15F6579FE7DA}"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2348577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16ECD-E028-4372-8134-15F6579FE7DA}"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28927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16ECD-E028-4372-8134-15F6579FE7DA}"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975763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16ECD-E028-4372-8134-15F6579FE7DA}"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28328583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16ECD-E028-4372-8134-15F6579FE7DA}"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3058174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16ECD-E028-4372-8134-15F6579FE7DA}"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285378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16ECD-E028-4372-8134-15F6579FE7DA}"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757621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F16ECD-E028-4372-8134-15F6579FE7DA}" type="datetimeFigureOut">
              <a:rPr lang="en-IN" smtClean="0"/>
              <a:t>26-12-2022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1076511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F16ECD-E028-4372-8134-15F6579FE7DA}" type="datetimeFigureOut">
              <a:rPr lang="en-IN" smtClean="0"/>
              <a:t>26-12-2022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3954825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F16ECD-E028-4372-8134-15F6579FE7DA}" type="datetimeFigureOut">
              <a:rPr lang="en-IN" smtClean="0"/>
              <a:t>26-12-2022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276446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F16ECD-E028-4372-8134-15F6579FE7DA}" type="datetimeFigureOut">
              <a:rPr lang="en-IN" smtClean="0"/>
              <a:t>26-12-2022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573130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F16ECD-E028-4372-8134-15F6579FE7DA}" type="datetimeFigureOut">
              <a:rPr lang="en-IN" smtClean="0"/>
              <a:t>26-12-2022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E42810-9DE5-4FEC-9E9E-822726CA5A47}" type="slidenum">
              <a:rPr lang="en-IN" smtClean="0"/>
              <a:t>‹#›</a:t>
            </a:fld>
            <a:endParaRPr lang="en-IN"/>
          </a:p>
        </p:txBody>
      </p:sp>
    </p:spTree>
    <p:extLst>
      <p:ext uri="{BB962C8B-B14F-4D97-AF65-F5344CB8AC3E}">
        <p14:creationId xmlns:p14="http://schemas.microsoft.com/office/powerpoint/2010/main" val="3525018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E42810-9DE5-4FEC-9E9E-822726CA5A47}" type="slidenum">
              <a:rPr lang="en-IN" smtClean="0"/>
              <a:t>‹#›</a:t>
            </a:fld>
            <a:endParaRPr lang="en-IN"/>
          </a:p>
        </p:txBody>
      </p:sp>
      <p:sp>
        <p:nvSpPr>
          <p:cNvPr id="5" name="Date Placeholder 4"/>
          <p:cNvSpPr>
            <a:spLocks noGrp="1"/>
          </p:cNvSpPr>
          <p:nvPr>
            <p:ph type="dt" sz="half" idx="10"/>
          </p:nvPr>
        </p:nvSpPr>
        <p:spPr/>
        <p:txBody>
          <a:bodyPr/>
          <a:lstStyle/>
          <a:p>
            <a:fld id="{8FF16ECD-E028-4372-8134-15F6579FE7DA}" type="datetimeFigureOut">
              <a:rPr lang="en-IN" smtClean="0"/>
              <a:t>26-12-2022</a:t>
            </a:fld>
            <a:endParaRPr lang="en-IN"/>
          </a:p>
        </p:txBody>
      </p:sp>
    </p:spTree>
    <p:extLst>
      <p:ext uri="{BB962C8B-B14F-4D97-AF65-F5344CB8AC3E}">
        <p14:creationId xmlns:p14="http://schemas.microsoft.com/office/powerpoint/2010/main" val="1002260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FF16ECD-E028-4372-8134-15F6579FE7DA}" type="datetimeFigureOut">
              <a:rPr lang="en-IN" smtClean="0"/>
              <a:t>26-12-2022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E42810-9DE5-4FEC-9E9E-822726CA5A47}" type="slidenum">
              <a:rPr lang="en-IN" smtClean="0"/>
              <a:t>‹#›</a:t>
            </a:fld>
            <a:endParaRPr lang="en-IN"/>
          </a:p>
        </p:txBody>
      </p:sp>
    </p:spTree>
    <p:extLst>
      <p:ext uri="{BB962C8B-B14F-4D97-AF65-F5344CB8AC3E}">
        <p14:creationId xmlns:p14="http://schemas.microsoft.com/office/powerpoint/2010/main" val="222678152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navigaweb.net/2019/01/migliori-servizi-anti-spam-per.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1F2FDC-A8C4-533D-7F28-3F83F14E94C7}"/>
              </a:ext>
            </a:extLst>
          </p:cNvPr>
          <p:cNvSpPr>
            <a:spLocks noGrp="1"/>
          </p:cNvSpPr>
          <p:nvPr>
            <p:ph type="title"/>
          </p:nvPr>
        </p:nvSpPr>
        <p:spPr>
          <a:xfrm>
            <a:off x="838200" y="921358"/>
            <a:ext cx="10515600" cy="1325563"/>
          </a:xfrm>
        </p:spPr>
        <p:txBody>
          <a:bodyPr>
            <a:normAutofit/>
          </a:bodyPr>
          <a:lstStyle/>
          <a:p>
            <a:r>
              <a:rPr lang="en-IN" sz="2500" b="1" dirty="0">
                <a:effectLst/>
                <a:latin typeface="Calibri" panose="020F0502020204030204" pitchFamily="34" charset="0"/>
                <a:ea typeface="Calibri" panose="020F0502020204030204" pitchFamily="34" charset="0"/>
                <a:cs typeface="Times New Roman" panose="02020603050405020304" pitchFamily="18" charset="0"/>
              </a:rPr>
              <a:t>EMAIL SPAM CLASSIFIER PROJECT</a:t>
            </a:r>
            <a:endParaRPr lang="en-IN" sz="2500" b="1" dirty="0"/>
          </a:p>
        </p:txBody>
      </p:sp>
      <p:sp>
        <p:nvSpPr>
          <p:cNvPr id="5" name="Content Placeholder 4">
            <a:extLst>
              <a:ext uri="{FF2B5EF4-FFF2-40B4-BE49-F238E27FC236}">
                <a16:creationId xmlns:a16="http://schemas.microsoft.com/office/drawing/2014/main" id="{9C0E2997-C4F3-08C0-326F-E98DC1416E1F}"/>
              </a:ext>
            </a:extLst>
          </p:cNvPr>
          <p:cNvSpPr>
            <a:spLocks noGrp="1"/>
          </p:cNvSpPr>
          <p:nvPr>
            <p:ph idx="1"/>
          </p:nvPr>
        </p:nvSpPr>
        <p:spPr>
          <a:xfrm>
            <a:off x="6747164" y="4419599"/>
            <a:ext cx="4606636" cy="1757363"/>
          </a:xfrm>
        </p:spPr>
        <p:txBody>
          <a:bodyPr>
            <a:normAutofit/>
          </a:bodyPr>
          <a:lstStyle/>
          <a:p>
            <a:pPr marL="0" indent="0" algn="ctr">
              <a:lnSpc>
                <a:spcPct val="107000"/>
              </a:lnSpc>
              <a:spcAft>
                <a:spcPts val="800"/>
              </a:spcAft>
              <a:buNone/>
            </a:pPr>
            <a:r>
              <a:rPr lang="en-IN" sz="2400" b="1" dirty="0">
                <a:effectLst/>
                <a:latin typeface="Calibri" panose="020F0502020204030204" pitchFamily="34" charset="0"/>
                <a:ea typeface="Calibri" panose="020F0502020204030204" pitchFamily="34" charset="0"/>
                <a:cs typeface="Times New Roman" panose="02020603050405020304" pitchFamily="18" charset="0"/>
              </a:rPr>
              <a:t>Submitted by:</a:t>
            </a:r>
          </a:p>
          <a:p>
            <a:pPr marL="0" indent="0" algn="ctr">
              <a:lnSpc>
                <a:spcPct val="107000"/>
              </a:lnSpc>
              <a:spcAft>
                <a:spcPts val="800"/>
              </a:spcAft>
              <a:buNone/>
            </a:pPr>
            <a:r>
              <a:rPr lang="en-IN" sz="2400" b="1" dirty="0">
                <a:effectLst/>
                <a:latin typeface="Calibri" panose="020F0502020204030204" pitchFamily="34" charset="0"/>
                <a:ea typeface="Calibri" panose="020F0502020204030204" pitchFamily="34" charset="0"/>
                <a:cs typeface="Times New Roman" panose="02020603050405020304" pitchFamily="18" charset="0"/>
              </a:rPr>
              <a:t>CHETHANA M</a:t>
            </a:r>
          </a:p>
        </p:txBody>
      </p:sp>
      <p:pic>
        <p:nvPicPr>
          <p:cNvPr id="6" name="Picture 5">
            <a:extLst>
              <a:ext uri="{FF2B5EF4-FFF2-40B4-BE49-F238E27FC236}">
                <a16:creationId xmlns:a16="http://schemas.microsoft.com/office/drawing/2014/main" id="{A563092B-9A97-0CCA-66DE-6F33F7714568}"/>
              </a:ext>
            </a:extLst>
          </p:cNvPr>
          <p:cNvPicPr>
            <a:picLocks noChangeAspect="1"/>
          </p:cNvPicPr>
          <p:nvPr/>
        </p:nvPicPr>
        <p:blipFill>
          <a:blip r:embed="rId2"/>
          <a:stretch>
            <a:fillRect/>
          </a:stretch>
        </p:blipFill>
        <p:spPr>
          <a:xfrm>
            <a:off x="479251" y="4223471"/>
            <a:ext cx="2932430" cy="2133785"/>
          </a:xfrm>
          <a:prstGeom prst="rect">
            <a:avLst/>
          </a:prstGeom>
        </p:spPr>
      </p:pic>
      <p:sp>
        <p:nvSpPr>
          <p:cNvPr id="8" name="TextBox 7">
            <a:extLst>
              <a:ext uri="{FF2B5EF4-FFF2-40B4-BE49-F238E27FC236}">
                <a16:creationId xmlns:a16="http://schemas.microsoft.com/office/drawing/2014/main" id="{6A199027-99E4-CC6D-673B-761C0258F5A2}"/>
              </a:ext>
            </a:extLst>
          </p:cNvPr>
          <p:cNvSpPr txBox="1"/>
          <p:nvPr/>
        </p:nvSpPr>
        <p:spPr>
          <a:xfrm>
            <a:off x="838199" y="4184073"/>
            <a:ext cx="5146965" cy="830997"/>
          </a:xfrm>
          <a:prstGeom prst="rect">
            <a:avLst/>
          </a:prstGeom>
          <a:noFill/>
        </p:spPr>
        <p:txBody>
          <a:bodyPr wrap="square" rtlCol="0">
            <a:spAutoFit/>
          </a:bodyPr>
          <a:lstStyle/>
          <a:p>
            <a:r>
              <a:rPr lang="en-IN" sz="2400" b="1" dirty="0">
                <a:latin typeface="Calibri" panose="020F0502020204030204" pitchFamily="34" charset="0"/>
                <a:cs typeface="Times New Roman" panose="02020603050405020304" pitchFamily="18" charset="0"/>
              </a:rPr>
              <a:t>Submitted</a:t>
            </a:r>
            <a:r>
              <a:rPr lang="en-IN" dirty="0"/>
              <a:t> </a:t>
            </a:r>
            <a:r>
              <a:rPr lang="en-IN" sz="2400" b="1" dirty="0">
                <a:latin typeface="Calibri" panose="020F0502020204030204" pitchFamily="34" charset="0"/>
                <a:cs typeface="Times New Roman" panose="02020603050405020304" pitchFamily="18" charset="0"/>
              </a:rPr>
              <a:t>to :</a:t>
            </a:r>
          </a:p>
          <a:p>
            <a:r>
              <a:rPr lang="en-IN" sz="2400" b="1" dirty="0">
                <a:latin typeface="Calibri" panose="020F0502020204030204" pitchFamily="34" charset="0"/>
                <a:cs typeface="Times New Roman" panose="02020603050405020304" pitchFamily="18" charset="0"/>
              </a:rPr>
              <a:t>Mohd Kashif, Flip Robo Technologies</a:t>
            </a:r>
          </a:p>
        </p:txBody>
      </p:sp>
      <p:pic>
        <p:nvPicPr>
          <p:cNvPr id="3" name="Picture 2">
            <a:extLst>
              <a:ext uri="{FF2B5EF4-FFF2-40B4-BE49-F238E27FC236}">
                <a16:creationId xmlns:a16="http://schemas.microsoft.com/office/drawing/2014/main" id="{0891A0FE-C077-B1BC-A1BB-8BF51184443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096000" y="565437"/>
            <a:ext cx="4128655" cy="2662671"/>
          </a:xfrm>
          <a:prstGeom prst="rect">
            <a:avLst/>
          </a:prstGeom>
        </p:spPr>
      </p:pic>
    </p:spTree>
    <p:extLst>
      <p:ext uri="{BB962C8B-B14F-4D97-AF65-F5344CB8AC3E}">
        <p14:creationId xmlns:p14="http://schemas.microsoft.com/office/powerpoint/2010/main" val="410127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0A020-EF71-9091-70CD-DCCAA852EF63}"/>
              </a:ext>
            </a:extLst>
          </p:cNvPr>
          <p:cNvSpPr>
            <a:spLocks noGrp="1"/>
          </p:cNvSpPr>
          <p:nvPr>
            <p:ph type="title"/>
          </p:nvPr>
        </p:nvSpPr>
        <p:spPr/>
        <p:txBody>
          <a:bodyPr/>
          <a:lstStyle/>
          <a:p>
            <a:r>
              <a:rPr lang="en-IN" dirty="0"/>
              <a:t>Cleaning and Analysing the data</a:t>
            </a:r>
          </a:p>
        </p:txBody>
      </p:sp>
      <p:sp>
        <p:nvSpPr>
          <p:cNvPr id="3" name="Content Placeholder 2">
            <a:extLst>
              <a:ext uri="{FF2B5EF4-FFF2-40B4-BE49-F238E27FC236}">
                <a16:creationId xmlns:a16="http://schemas.microsoft.com/office/drawing/2014/main" id="{A4EA2C51-B4D8-3C3C-A6E2-B7913D7FAFEA}"/>
              </a:ext>
            </a:extLst>
          </p:cNvPr>
          <p:cNvSpPr>
            <a:spLocks noGrp="1"/>
          </p:cNvSpPr>
          <p:nvPr>
            <p:ph idx="1"/>
          </p:nvPr>
        </p:nvSpPr>
        <p:spPr/>
        <p:txBody>
          <a:bodyPr>
            <a:normAutofit/>
          </a:bodyPr>
          <a:lstStyle/>
          <a:p>
            <a:r>
              <a:rPr lang="en-IN" sz="1800" dirty="0">
                <a:effectLst/>
                <a:latin typeface="Times New Roman" panose="02020603050405020304" pitchFamily="18" charset="0"/>
                <a:ea typeface="Calibri" panose="020F0502020204030204" pitchFamily="34" charset="0"/>
              </a:rPr>
              <a:t>There were no missing data in the dataset</a:t>
            </a:r>
          </a:p>
          <a:p>
            <a:r>
              <a:rPr lang="en-IN" dirty="0">
                <a:latin typeface="Times New Roman" panose="02020603050405020304" pitchFamily="18" charset="0"/>
                <a:ea typeface="Calibri" panose="020F0502020204030204" pitchFamily="34" charset="0"/>
              </a:rPr>
              <a:t>There were 3 unnamed columns which had no useful data, hence we had dropped the columns</a:t>
            </a:r>
          </a:p>
          <a:p>
            <a:r>
              <a:rPr lang="en-IN" dirty="0">
                <a:latin typeface="Times New Roman" panose="02020603050405020304" pitchFamily="18" charset="0"/>
                <a:ea typeface="Calibri" panose="020F0502020204030204" pitchFamily="34" charset="0"/>
              </a:rPr>
              <a:t>The data which we used as input and target variables were named as v1 and v2, hence changed them as email and label for the better understanding.</a:t>
            </a:r>
            <a:endParaRPr lang="en-IN" sz="1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014953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CE3B6-8549-5449-764A-41111799D8D6}"/>
              </a:ext>
            </a:extLst>
          </p:cNvPr>
          <p:cNvSpPr>
            <a:spLocks noGrp="1"/>
          </p:cNvSpPr>
          <p:nvPr>
            <p:ph type="title"/>
          </p:nvPr>
        </p:nvSpPr>
        <p:spPr/>
        <p:txBody>
          <a:bodyPr/>
          <a:lstStyle/>
          <a:p>
            <a:r>
              <a:rPr lang="en-IN" dirty="0"/>
              <a:t>Data Visualization</a:t>
            </a:r>
          </a:p>
        </p:txBody>
      </p:sp>
      <p:pic>
        <p:nvPicPr>
          <p:cNvPr id="1026" name="Picture 2">
            <a:extLst>
              <a:ext uri="{FF2B5EF4-FFF2-40B4-BE49-F238E27FC236}">
                <a16:creationId xmlns:a16="http://schemas.microsoft.com/office/drawing/2014/main" id="{B19513BC-B8F9-C0AD-8E8F-C2B9EA5FE0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037" y="1399309"/>
            <a:ext cx="6289964" cy="35282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6F813B6-3D59-7598-A5FD-241961EEB6F4}"/>
              </a:ext>
            </a:extLst>
          </p:cNvPr>
          <p:cNvSpPr txBox="1"/>
          <p:nvPr/>
        </p:nvSpPr>
        <p:spPr>
          <a:xfrm>
            <a:off x="1052945" y="5056909"/>
            <a:ext cx="9102437" cy="961289"/>
          </a:xfrm>
          <a:prstGeom prst="rect">
            <a:avLst/>
          </a:prstGeom>
          <a:noFill/>
        </p:spPr>
        <p:txBody>
          <a:bodyPr wrap="square" rtlCol="0">
            <a:spAutoFit/>
          </a:bodyPr>
          <a:lstStyle/>
          <a:p>
            <a:pPr algn="just">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From the above visualization we can observe that emails have varying lengths from within 0 up to 500. The majority of emails have length up to 200, and as we </a:t>
            </a:r>
            <a:r>
              <a:rPr lang="en-IN" sz="1800" dirty="0">
                <a:solidFill>
                  <a:srgbClr val="000000"/>
                </a:solidFill>
                <a:effectLst/>
                <a:latin typeface="Times New Roman" panose="02020603050405020304" pitchFamily="18" charset="0"/>
                <a:ea typeface="Times New Roman" panose="02020603050405020304" pitchFamily="18" charset="0"/>
              </a:rPr>
              <a:t>move towards greater lengths, the number of emails keep on falling.</a:t>
            </a:r>
            <a:endParaRPr lang="en-IN" dirty="0"/>
          </a:p>
        </p:txBody>
      </p:sp>
    </p:spTree>
    <p:extLst>
      <p:ext uri="{BB962C8B-B14F-4D97-AF65-F5344CB8AC3E}">
        <p14:creationId xmlns:p14="http://schemas.microsoft.com/office/powerpoint/2010/main" val="3060424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11B36D-7DE2-C3C3-8946-C2699AF68F7B}"/>
              </a:ext>
            </a:extLst>
          </p:cNvPr>
          <p:cNvSpPr txBox="1"/>
          <p:nvPr/>
        </p:nvSpPr>
        <p:spPr>
          <a:xfrm>
            <a:off x="755002" y="4853508"/>
            <a:ext cx="7890234" cy="369332"/>
          </a:xfrm>
          <a:prstGeom prst="rect">
            <a:avLst/>
          </a:prstGeom>
          <a:noFill/>
        </p:spPr>
        <p:txBody>
          <a:bodyPr wrap="square" rtlCol="0">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From the above plot we can observe that there are no missing values in the dataset.</a:t>
            </a:r>
            <a:endParaRPr lang="en-IN" dirty="0"/>
          </a:p>
        </p:txBody>
      </p:sp>
      <p:sp>
        <p:nvSpPr>
          <p:cNvPr id="3" name="TextBox 2">
            <a:extLst>
              <a:ext uri="{FF2B5EF4-FFF2-40B4-BE49-F238E27FC236}">
                <a16:creationId xmlns:a16="http://schemas.microsoft.com/office/drawing/2014/main" id="{09BD0E09-11E1-E8C7-936A-866E9EC1259C}"/>
              </a:ext>
            </a:extLst>
          </p:cNvPr>
          <p:cNvSpPr txBox="1"/>
          <p:nvPr/>
        </p:nvSpPr>
        <p:spPr>
          <a:xfrm>
            <a:off x="928690" y="290945"/>
            <a:ext cx="5763055"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Checking for missing values in the dataset :</a:t>
            </a:r>
          </a:p>
        </p:txBody>
      </p:sp>
      <p:pic>
        <p:nvPicPr>
          <p:cNvPr id="2" name="Picture 1">
            <a:extLst>
              <a:ext uri="{FF2B5EF4-FFF2-40B4-BE49-F238E27FC236}">
                <a16:creationId xmlns:a16="http://schemas.microsoft.com/office/drawing/2014/main" id="{6E2273CD-6742-BFFD-01C4-FA4F966C876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37768" y="1247775"/>
            <a:ext cx="4556449" cy="2936298"/>
          </a:xfrm>
          <a:prstGeom prst="rect">
            <a:avLst/>
          </a:prstGeom>
          <a:noFill/>
          <a:ln>
            <a:noFill/>
          </a:ln>
        </p:spPr>
      </p:pic>
    </p:spTree>
    <p:extLst>
      <p:ext uri="{BB962C8B-B14F-4D97-AF65-F5344CB8AC3E}">
        <p14:creationId xmlns:p14="http://schemas.microsoft.com/office/powerpoint/2010/main" val="1259291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53E299-23A7-84CF-5C9B-9C44BC8361BE}"/>
              </a:ext>
            </a:extLst>
          </p:cNvPr>
          <p:cNvSpPr txBox="1"/>
          <p:nvPr/>
        </p:nvSpPr>
        <p:spPr>
          <a:xfrm>
            <a:off x="1052944" y="4294909"/>
            <a:ext cx="6774873" cy="646331"/>
          </a:xfrm>
          <a:prstGeom prst="rect">
            <a:avLst/>
          </a:prstGeom>
          <a:noFill/>
        </p:spPr>
        <p:txBody>
          <a:bodyPr wrap="square" rtlCol="0">
            <a:spAutoFit/>
          </a:bodyPr>
          <a:lstStyle/>
          <a:p>
            <a:r>
              <a:rPr lang="en-IN" b="0" i="0" dirty="0">
                <a:solidFill>
                  <a:srgbClr val="000000"/>
                </a:solidFill>
                <a:effectLst/>
                <a:latin typeface="Times New Roman" panose="02020603050405020304" pitchFamily="18" charset="0"/>
                <a:cs typeface="Times New Roman" panose="02020603050405020304" pitchFamily="18" charset="0"/>
              </a:rPr>
              <a:t>The above plot tells us about the target variable, it has 4825 ham mails and 747 spam mails</a:t>
            </a:r>
            <a:endParaRPr lang="en-IN"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ABB75DCE-FAA6-7AB4-4FDC-4B0AF681B5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159" y="923925"/>
            <a:ext cx="5247841" cy="3093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322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17DCC-A3CF-826C-57A0-533347604836}"/>
              </a:ext>
            </a:extLst>
          </p:cNvPr>
          <p:cNvSpPr>
            <a:spLocks noGrp="1"/>
          </p:cNvSpPr>
          <p:nvPr>
            <p:ph type="title"/>
          </p:nvPr>
        </p:nvSpPr>
        <p:spPr>
          <a:xfrm>
            <a:off x="677334" y="609600"/>
            <a:ext cx="8596668" cy="858982"/>
          </a:xfrm>
        </p:spPr>
        <p:txBody>
          <a:bodyPr/>
          <a:lstStyle/>
          <a:p>
            <a:r>
              <a:rPr lang="en-IN" dirty="0"/>
              <a:t>Algorithm &amp; Techniques :</a:t>
            </a:r>
          </a:p>
        </p:txBody>
      </p:sp>
      <p:pic>
        <p:nvPicPr>
          <p:cNvPr id="3" name="Picture 2" descr="Email_Spam_Classifier_Project1 - Jupyter Notebook and 4 more pages - Person 1 - Microsoft​ Edge">
            <a:extLst>
              <a:ext uri="{FF2B5EF4-FFF2-40B4-BE49-F238E27FC236}">
                <a16:creationId xmlns:a16="http://schemas.microsoft.com/office/drawing/2014/main" id="{49ED3DC6-E93A-D630-B540-319D6579F7FD}"/>
              </a:ext>
            </a:extLst>
          </p:cNvPr>
          <p:cNvPicPr>
            <a:picLocks noChangeAspect="1"/>
          </p:cNvPicPr>
          <p:nvPr/>
        </p:nvPicPr>
        <p:blipFill rotWithShape="1">
          <a:blip r:embed="rId2">
            <a:extLst>
              <a:ext uri="{28A0092B-C50C-407E-A947-70E740481C1C}">
                <a14:useLocalDpi xmlns:a14="http://schemas.microsoft.com/office/drawing/2010/main" val="0"/>
              </a:ext>
            </a:extLst>
          </a:blip>
          <a:srcRect l="11637" t="54528" r="27268" b="35101"/>
          <a:stretch/>
        </p:blipFill>
        <p:spPr bwMode="auto">
          <a:xfrm>
            <a:off x="845560" y="1709305"/>
            <a:ext cx="8596668" cy="1574222"/>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E81C0F22-5A6C-A809-5D50-633FCEFA8860}"/>
              </a:ext>
            </a:extLst>
          </p:cNvPr>
          <p:cNvSpPr txBox="1"/>
          <p:nvPr/>
        </p:nvSpPr>
        <p:spPr>
          <a:xfrm>
            <a:off x="845560" y="3429000"/>
            <a:ext cx="9586913" cy="2950167"/>
          </a:xfrm>
          <a:prstGeom prst="rect">
            <a:avLst/>
          </a:prstGeom>
          <a:noFill/>
        </p:spPr>
        <p:txBody>
          <a:bodyPr wrap="square" rtlCol="0">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We’ll use a train-test split method to train our email spam detector to recognize and categorize spam emails. The train-test split is a technique for evaluating the performance of a machine learning algorithm. We can use it for either classification or regression of any supervised learning algorithm.</a:t>
            </a: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procedure involves taking a dataset and dividing it into two separate datasets. The first dataset is used to fit the model and is referred to as the training dataset. For the second dataset, the test dataset, we provide the input element to the model. Finally, we make predictions, comparing them against the actual output.</a:t>
            </a:r>
          </a:p>
          <a:p>
            <a:pPr marL="342900" lvl="0" indent="-342900" algn="just">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Train dataset: used to fit the machine learning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Test dataset: used to evaluate the fit of the machine learning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56069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DB16A-FCED-70B6-3A31-20C0EE5ABA6C}"/>
              </a:ext>
            </a:extLst>
          </p:cNvPr>
          <p:cNvSpPr>
            <a:spLocks noGrp="1"/>
          </p:cNvSpPr>
          <p:nvPr>
            <p:ph type="title"/>
          </p:nvPr>
        </p:nvSpPr>
        <p:spPr>
          <a:xfrm>
            <a:off x="677333" y="609600"/>
            <a:ext cx="9256375" cy="1320800"/>
          </a:xfrm>
        </p:spPr>
        <p:txBody>
          <a:bodyPr/>
          <a:lstStyle/>
          <a:p>
            <a:r>
              <a:rPr lang="en-IN" dirty="0"/>
              <a:t>Applying Countvectorizer</a:t>
            </a:r>
          </a:p>
        </p:txBody>
      </p:sp>
      <p:sp>
        <p:nvSpPr>
          <p:cNvPr id="6" name="TextBox 5">
            <a:extLst>
              <a:ext uri="{FF2B5EF4-FFF2-40B4-BE49-F238E27FC236}">
                <a16:creationId xmlns:a16="http://schemas.microsoft.com/office/drawing/2014/main" id="{9FF577A0-5E20-9606-86DE-D67F3F5FCB17}"/>
              </a:ext>
            </a:extLst>
          </p:cNvPr>
          <p:cNvSpPr txBox="1"/>
          <p:nvPr/>
        </p:nvSpPr>
        <p:spPr>
          <a:xfrm>
            <a:off x="677334" y="3429000"/>
            <a:ext cx="8549794" cy="3344377"/>
          </a:xfrm>
          <a:prstGeom prst="rect">
            <a:avLst/>
          </a:prstGeom>
          <a:noFill/>
        </p:spPr>
        <p:txBody>
          <a:bodyPr wrap="square" rtlCol="0">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cv= CountVectorizer(), CountVectorizer()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randomly assigns a number to each word in a process called tokenizing. Then, it counts the number of occurrences of words and saves it to cv. At this point, we’ve only assigned a method to cv.</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features = cv.fit_transform(x_train)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randomly assigns a number to each word. It counts the number of occurrences of each word, then saves it to cv. In the image below, 0 represents the index of the email. The number sequences in the middle column represent a word recognized by our function, and the numbers on the right indicate the number of times that word was counted: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3" name="Picture 2" descr="Email_Spam_Classifier_Project1 - Jupyter Notebook and 4 more pages - Person 1 - Microsoft​ Edge">
            <a:extLst>
              <a:ext uri="{FF2B5EF4-FFF2-40B4-BE49-F238E27FC236}">
                <a16:creationId xmlns:a16="http://schemas.microsoft.com/office/drawing/2014/main" id="{295E16C3-A20E-4714-3161-86E0853EC451}"/>
              </a:ext>
            </a:extLst>
          </p:cNvPr>
          <p:cNvPicPr>
            <a:picLocks noChangeAspect="1"/>
          </p:cNvPicPr>
          <p:nvPr/>
        </p:nvPicPr>
        <p:blipFill rotWithShape="1">
          <a:blip r:embed="rId2">
            <a:extLst>
              <a:ext uri="{28A0092B-C50C-407E-A947-70E740481C1C}">
                <a14:useLocalDpi xmlns:a14="http://schemas.microsoft.com/office/drawing/2010/main" val="0"/>
              </a:ext>
            </a:extLst>
          </a:blip>
          <a:srcRect l="7187" t="41958" r="39418" b="42149"/>
          <a:stretch/>
        </p:blipFill>
        <p:spPr bwMode="auto">
          <a:xfrm>
            <a:off x="677333" y="1592551"/>
            <a:ext cx="7427576" cy="1718685"/>
          </a:xfrm>
          <a:prstGeom prst="rect">
            <a:avLst/>
          </a:prstGeom>
          <a:ln>
            <a:noFill/>
          </a:ln>
          <a:extLst>
            <a:ext uri="{53640926-AAD7-44D8-BBD7-CCE9431645EC}">
              <a14:shadowObscured xmlns:a14="http://schemas.microsoft.com/office/drawing/2010/main"/>
            </a:ext>
          </a:extLst>
        </p:spPr>
      </p:pic>
      <p:pic>
        <p:nvPicPr>
          <p:cNvPr id="8" name="Picture 7" descr="Spam Word Occurrences Example">
            <a:extLst>
              <a:ext uri="{FF2B5EF4-FFF2-40B4-BE49-F238E27FC236}">
                <a16:creationId xmlns:a16="http://schemas.microsoft.com/office/drawing/2014/main" id="{0420B2CA-AC86-2EAD-420A-69784BD5DFC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227128" y="1592551"/>
            <a:ext cx="2715490" cy="4988358"/>
          </a:xfrm>
          <a:prstGeom prst="rect">
            <a:avLst/>
          </a:prstGeom>
          <a:noFill/>
          <a:ln>
            <a:noFill/>
          </a:ln>
        </p:spPr>
      </p:pic>
    </p:spTree>
    <p:extLst>
      <p:ext uri="{BB962C8B-B14F-4D97-AF65-F5344CB8AC3E}">
        <p14:creationId xmlns:p14="http://schemas.microsoft.com/office/powerpoint/2010/main" val="1864956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DB16A-FCED-70B6-3A31-20C0EE5ABA6C}"/>
              </a:ext>
            </a:extLst>
          </p:cNvPr>
          <p:cNvSpPr>
            <a:spLocks noGrp="1"/>
          </p:cNvSpPr>
          <p:nvPr>
            <p:ph type="title"/>
          </p:nvPr>
        </p:nvSpPr>
        <p:spPr>
          <a:xfrm>
            <a:off x="677333" y="609600"/>
            <a:ext cx="9256375" cy="872836"/>
          </a:xfrm>
        </p:spPr>
        <p:txBody>
          <a:bodyPr/>
          <a:lstStyle/>
          <a:p>
            <a:r>
              <a:rPr lang="en-IN" dirty="0"/>
              <a:t>Building the models : SVC</a:t>
            </a:r>
          </a:p>
        </p:txBody>
      </p:sp>
      <p:pic>
        <p:nvPicPr>
          <p:cNvPr id="4" name="Picture 3" descr="Email_Spam_Classifier_Project1 - Jupyter Notebook and 4 more pages - Person 1 - Microsoft​ Edge">
            <a:extLst>
              <a:ext uri="{FF2B5EF4-FFF2-40B4-BE49-F238E27FC236}">
                <a16:creationId xmlns:a16="http://schemas.microsoft.com/office/drawing/2014/main" id="{982C13AC-6CD0-6A2E-28AF-EB49C14DC619}"/>
              </a:ext>
            </a:extLst>
          </p:cNvPr>
          <p:cNvPicPr>
            <a:picLocks noChangeAspect="1"/>
          </p:cNvPicPr>
          <p:nvPr/>
        </p:nvPicPr>
        <p:blipFill rotWithShape="1">
          <a:blip r:embed="rId2">
            <a:extLst>
              <a:ext uri="{28A0092B-C50C-407E-A947-70E740481C1C}">
                <a14:useLocalDpi xmlns:a14="http://schemas.microsoft.com/office/drawing/2010/main" val="0"/>
              </a:ext>
            </a:extLst>
          </a:blip>
          <a:srcRect l="7701" t="29879" r="34455" b="16084"/>
          <a:stretch/>
        </p:blipFill>
        <p:spPr bwMode="auto">
          <a:xfrm>
            <a:off x="877599" y="1482436"/>
            <a:ext cx="7795346" cy="35052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75014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DB16A-FCED-70B6-3A31-20C0EE5ABA6C}"/>
              </a:ext>
            </a:extLst>
          </p:cNvPr>
          <p:cNvSpPr>
            <a:spLocks noGrp="1"/>
          </p:cNvSpPr>
          <p:nvPr>
            <p:ph type="title"/>
          </p:nvPr>
        </p:nvSpPr>
        <p:spPr>
          <a:xfrm>
            <a:off x="677333" y="609600"/>
            <a:ext cx="9256375" cy="872836"/>
          </a:xfrm>
        </p:spPr>
        <p:txBody>
          <a:bodyPr/>
          <a:lstStyle/>
          <a:p>
            <a:r>
              <a:rPr lang="en-IN" dirty="0"/>
              <a:t>Building the models : DecisionTreeClassifier</a:t>
            </a:r>
          </a:p>
        </p:txBody>
      </p:sp>
      <p:pic>
        <p:nvPicPr>
          <p:cNvPr id="3" name="Picture 2" descr="Email_Spam_Classifier_Project1 - Jupyter Notebook and 4 more pages - Person 1 - Microsoft​ Edge">
            <a:extLst>
              <a:ext uri="{FF2B5EF4-FFF2-40B4-BE49-F238E27FC236}">
                <a16:creationId xmlns:a16="http://schemas.microsoft.com/office/drawing/2014/main" id="{B66D071D-B390-EB5E-3A93-02238271F03C}"/>
              </a:ext>
            </a:extLst>
          </p:cNvPr>
          <p:cNvPicPr>
            <a:picLocks noChangeAspect="1"/>
          </p:cNvPicPr>
          <p:nvPr/>
        </p:nvPicPr>
        <p:blipFill rotWithShape="1">
          <a:blip r:embed="rId2">
            <a:extLst>
              <a:ext uri="{28A0092B-C50C-407E-A947-70E740481C1C}">
                <a14:useLocalDpi xmlns:a14="http://schemas.microsoft.com/office/drawing/2010/main" val="0"/>
              </a:ext>
            </a:extLst>
          </a:blip>
          <a:srcRect l="8728" t="30833" r="31889" b="20534"/>
          <a:stretch/>
        </p:blipFill>
        <p:spPr bwMode="auto">
          <a:xfrm>
            <a:off x="1413164" y="1717964"/>
            <a:ext cx="7268873" cy="347749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49326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DB16A-FCED-70B6-3A31-20C0EE5ABA6C}"/>
              </a:ext>
            </a:extLst>
          </p:cNvPr>
          <p:cNvSpPr>
            <a:spLocks noGrp="1"/>
          </p:cNvSpPr>
          <p:nvPr>
            <p:ph type="title"/>
          </p:nvPr>
        </p:nvSpPr>
        <p:spPr>
          <a:xfrm>
            <a:off x="677333" y="609600"/>
            <a:ext cx="9256375" cy="872836"/>
          </a:xfrm>
        </p:spPr>
        <p:txBody>
          <a:bodyPr>
            <a:normAutofit fontScale="90000"/>
          </a:bodyPr>
          <a:lstStyle/>
          <a:p>
            <a:r>
              <a:rPr lang="en-IN" dirty="0"/>
              <a:t>Building the models : RandomForestClassifier</a:t>
            </a:r>
          </a:p>
        </p:txBody>
      </p:sp>
      <p:pic>
        <p:nvPicPr>
          <p:cNvPr id="3" name="Picture 2" descr="Email_Spam_Classifier_Project1 - Jupyter Notebook and 4 more pages - Person 1 - Microsoft​ Edge">
            <a:extLst>
              <a:ext uri="{FF2B5EF4-FFF2-40B4-BE49-F238E27FC236}">
                <a16:creationId xmlns:a16="http://schemas.microsoft.com/office/drawing/2014/main" id="{54301DB1-E756-C719-8447-575F10417106}"/>
              </a:ext>
            </a:extLst>
          </p:cNvPr>
          <p:cNvPicPr>
            <a:picLocks noChangeAspect="1"/>
          </p:cNvPicPr>
          <p:nvPr/>
        </p:nvPicPr>
        <p:blipFill rotWithShape="1">
          <a:blip r:embed="rId2">
            <a:extLst>
              <a:ext uri="{28A0092B-C50C-407E-A947-70E740481C1C}">
                <a14:useLocalDpi xmlns:a14="http://schemas.microsoft.com/office/drawing/2010/main" val="0"/>
              </a:ext>
            </a:extLst>
          </a:blip>
          <a:srcRect l="9070" t="31150" r="12037" b="22759"/>
          <a:stretch/>
        </p:blipFill>
        <p:spPr bwMode="auto">
          <a:xfrm>
            <a:off x="1025237" y="1634836"/>
            <a:ext cx="8201890" cy="321425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18377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0D336-617A-87B8-A1B3-8256E25AB444}"/>
              </a:ext>
            </a:extLst>
          </p:cNvPr>
          <p:cNvSpPr>
            <a:spLocks noGrp="1"/>
          </p:cNvSpPr>
          <p:nvPr>
            <p:ph type="title"/>
          </p:nvPr>
        </p:nvSpPr>
        <p:spPr/>
        <p:txBody>
          <a:bodyPr/>
          <a:lstStyle/>
          <a:p>
            <a:r>
              <a:rPr lang="en-IN" dirty="0"/>
              <a:t>Parameter Tuning :</a:t>
            </a:r>
          </a:p>
        </p:txBody>
      </p:sp>
      <p:sp>
        <p:nvSpPr>
          <p:cNvPr id="5" name="TextBox 4">
            <a:extLst>
              <a:ext uri="{FF2B5EF4-FFF2-40B4-BE49-F238E27FC236}">
                <a16:creationId xmlns:a16="http://schemas.microsoft.com/office/drawing/2014/main" id="{6D192981-7A2F-E482-8C9F-0883E752C2C8}"/>
              </a:ext>
            </a:extLst>
          </p:cNvPr>
          <p:cNvSpPr txBox="1"/>
          <p:nvPr/>
        </p:nvSpPr>
        <p:spPr>
          <a:xfrm>
            <a:off x="677334" y="5551056"/>
            <a:ext cx="8826884" cy="966803"/>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From the above 3 models, we can observe that SVC is giving the best score of 98.2%, hence we can do the parameter tuning on the same model and finalize the model with the best parameters. Parameter tuning on SVC can be done using the code as shown above.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descr="Email_Spam_Classifier_Project1 - Jupyter Notebook and 4 more pages - Person 1 - Microsoft​ Edge">
            <a:extLst>
              <a:ext uri="{FF2B5EF4-FFF2-40B4-BE49-F238E27FC236}">
                <a16:creationId xmlns:a16="http://schemas.microsoft.com/office/drawing/2014/main" id="{B9078BA2-96C1-B02D-64DB-086FD552071C}"/>
              </a:ext>
            </a:extLst>
          </p:cNvPr>
          <p:cNvPicPr>
            <a:picLocks noChangeAspect="1"/>
          </p:cNvPicPr>
          <p:nvPr/>
        </p:nvPicPr>
        <p:blipFill rotWithShape="1">
          <a:blip r:embed="rId2">
            <a:extLst>
              <a:ext uri="{28A0092B-C50C-407E-A947-70E740481C1C}">
                <a14:useLocalDpi xmlns:a14="http://schemas.microsoft.com/office/drawing/2010/main" val="0"/>
              </a:ext>
            </a:extLst>
          </a:blip>
          <a:srcRect l="12322" t="27655" r="39076" b="2734"/>
          <a:stretch/>
        </p:blipFill>
        <p:spPr bwMode="auto">
          <a:xfrm>
            <a:off x="878464" y="1233055"/>
            <a:ext cx="8625754" cy="369454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03918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7441ED-D9C4-E603-D7AF-668302398205}"/>
              </a:ext>
            </a:extLst>
          </p:cNvPr>
          <p:cNvSpPr>
            <a:spLocks noGrp="1"/>
          </p:cNvSpPr>
          <p:nvPr>
            <p:ph type="title"/>
          </p:nvPr>
        </p:nvSpPr>
        <p:spPr/>
        <p:txBody>
          <a:bodyPr/>
          <a:lstStyle/>
          <a:p>
            <a:pPr algn="ctr"/>
            <a:r>
              <a:rPr lang="en-IN" dirty="0"/>
              <a:t>Introduction</a:t>
            </a:r>
          </a:p>
        </p:txBody>
      </p:sp>
      <p:sp>
        <p:nvSpPr>
          <p:cNvPr id="5" name="Content Placeholder 4">
            <a:extLst>
              <a:ext uri="{FF2B5EF4-FFF2-40B4-BE49-F238E27FC236}">
                <a16:creationId xmlns:a16="http://schemas.microsoft.com/office/drawing/2014/main" id="{77DE2CCF-D7A9-40E5-B4F0-275723B93F9C}"/>
              </a:ext>
            </a:extLst>
          </p:cNvPr>
          <p:cNvSpPr>
            <a:spLocks noGrp="1"/>
          </p:cNvSpPr>
          <p:nvPr>
            <p:ph idx="1"/>
          </p:nvPr>
        </p:nvSpPr>
        <p:spPr>
          <a:xfrm>
            <a:off x="677334" y="1948875"/>
            <a:ext cx="8217284" cy="2978726"/>
          </a:xfrm>
        </p:spPr>
        <p:txBody>
          <a:bodyPr>
            <a:norm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Spam Detector is used to detect unwanted, malicious and virus infected texts and helps to separate them from the nonspam texts. It uses a binary type of classification containing the labels such as ‘ham’ (nonspam) and spam. Application of this can be seen in Google Mail (GMAIL) where it segregates the spam emails in order to prevent them from getting into the user’s inbox.</a:t>
            </a:r>
          </a:p>
          <a:p>
            <a:pPr algn="just">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this tutorial, we’ll use Python to build an email spam detector. Then, we’ll use machine learning to train our spam detector to recognize and classify emails into spam and non-spam.</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67778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DBBD3-DBDE-1EEA-DF71-9C21A3FF0FD3}"/>
              </a:ext>
            </a:extLst>
          </p:cNvPr>
          <p:cNvSpPr>
            <a:spLocks noGrp="1"/>
          </p:cNvSpPr>
          <p:nvPr>
            <p:ph type="title"/>
          </p:nvPr>
        </p:nvSpPr>
        <p:spPr/>
        <p:txBody>
          <a:bodyPr/>
          <a:lstStyle/>
          <a:p>
            <a:r>
              <a:rPr lang="en-IN" dirty="0"/>
              <a:t>Finalizing the best model :</a:t>
            </a:r>
          </a:p>
        </p:txBody>
      </p:sp>
      <p:sp>
        <p:nvSpPr>
          <p:cNvPr id="6" name="TextBox 5">
            <a:extLst>
              <a:ext uri="{FF2B5EF4-FFF2-40B4-BE49-F238E27FC236}">
                <a16:creationId xmlns:a16="http://schemas.microsoft.com/office/drawing/2014/main" id="{EC44ECF2-7926-81FA-1B74-6AC7DE56235E}"/>
              </a:ext>
            </a:extLst>
          </p:cNvPr>
          <p:cNvSpPr txBox="1"/>
          <p:nvPr/>
        </p:nvSpPr>
        <p:spPr>
          <a:xfrm>
            <a:off x="677335" y="4927601"/>
            <a:ext cx="9630448" cy="966803"/>
          </a:xfrm>
          <a:prstGeom prst="rect">
            <a:avLst/>
          </a:prstGeom>
          <a:noFill/>
        </p:spPr>
        <p:txBody>
          <a:bodyPr wrap="square" rtlCol="0">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From the above results we can see that SVC is giving the best result of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98.2%</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where the best parameter for kernel is chosen to be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‘linear’.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Now we can finalize the model for the same parameters as shown below.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Email_Spam_Classifier_Project1 - Jupyter Notebook and 4 more pages - Person 1 - Microsoft​ Edge">
            <a:extLst>
              <a:ext uri="{FF2B5EF4-FFF2-40B4-BE49-F238E27FC236}">
                <a16:creationId xmlns:a16="http://schemas.microsoft.com/office/drawing/2014/main" id="{F0410EF1-2019-728F-8F3F-435C7FEAE43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2664" t="38709" r="29321" b="18388"/>
          <a:stretch/>
        </p:blipFill>
        <p:spPr bwMode="auto">
          <a:xfrm>
            <a:off x="677334" y="1425287"/>
            <a:ext cx="8596668" cy="332682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16227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7F992-3A27-0BA1-65DF-10EE1106404D}"/>
              </a:ext>
            </a:extLst>
          </p:cNvPr>
          <p:cNvSpPr>
            <a:spLocks noGrp="1"/>
          </p:cNvSpPr>
          <p:nvPr>
            <p:ph type="title"/>
          </p:nvPr>
        </p:nvSpPr>
        <p:spPr/>
        <p:txBody>
          <a:bodyPr/>
          <a:lstStyle/>
          <a:p>
            <a:r>
              <a:rPr lang="en-IN" dirty="0"/>
              <a:t>Saving the final model</a:t>
            </a:r>
          </a:p>
        </p:txBody>
      </p:sp>
      <p:pic>
        <p:nvPicPr>
          <p:cNvPr id="3" name="Picture 2" descr="Email_Spam_Classifier_Project1 - Jupyter Notebook and 4 more pages - Person 1 - Microsoft​ Edge">
            <a:extLst>
              <a:ext uri="{FF2B5EF4-FFF2-40B4-BE49-F238E27FC236}">
                <a16:creationId xmlns:a16="http://schemas.microsoft.com/office/drawing/2014/main" id="{7627101B-7E2E-139A-9D85-8617BD275FC3}"/>
              </a:ext>
            </a:extLst>
          </p:cNvPr>
          <p:cNvPicPr>
            <a:picLocks noChangeAspect="1"/>
          </p:cNvPicPr>
          <p:nvPr/>
        </p:nvPicPr>
        <p:blipFill rotWithShape="1">
          <a:blip r:embed="rId2">
            <a:extLst>
              <a:ext uri="{28A0092B-C50C-407E-A947-70E740481C1C}">
                <a14:useLocalDpi xmlns:a14="http://schemas.microsoft.com/office/drawing/2010/main" val="0"/>
              </a:ext>
            </a:extLst>
          </a:blip>
          <a:srcRect l="13348" t="61348" r="39418" b="18627"/>
          <a:stretch/>
        </p:blipFill>
        <p:spPr bwMode="auto">
          <a:xfrm>
            <a:off x="840364" y="1930400"/>
            <a:ext cx="7195272" cy="286327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32743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ACFA7-2DBF-E966-5B32-C3E140A311F0}"/>
              </a:ext>
            </a:extLst>
          </p:cNvPr>
          <p:cNvSpPr>
            <a:spLocks noGrp="1"/>
          </p:cNvSpPr>
          <p:nvPr>
            <p:ph type="title"/>
          </p:nvPr>
        </p:nvSpPr>
        <p:spPr>
          <a:xfrm>
            <a:off x="677333" y="110836"/>
            <a:ext cx="8596668" cy="734291"/>
          </a:xfrm>
        </p:spPr>
        <p:txBody>
          <a:bodyPr/>
          <a:lstStyle/>
          <a:p>
            <a:r>
              <a:rPr lang="en-IN" dirty="0"/>
              <a:t>Conclusion</a:t>
            </a:r>
          </a:p>
        </p:txBody>
      </p:sp>
      <p:sp>
        <p:nvSpPr>
          <p:cNvPr id="3" name="Content Placeholder 2">
            <a:extLst>
              <a:ext uri="{FF2B5EF4-FFF2-40B4-BE49-F238E27FC236}">
                <a16:creationId xmlns:a16="http://schemas.microsoft.com/office/drawing/2014/main" id="{E977A6D9-DF59-79C6-1D97-410781A84E43}"/>
              </a:ext>
            </a:extLst>
          </p:cNvPr>
          <p:cNvSpPr>
            <a:spLocks noGrp="1"/>
          </p:cNvSpPr>
          <p:nvPr>
            <p:ph idx="1"/>
          </p:nvPr>
        </p:nvSpPr>
        <p:spPr>
          <a:xfrm>
            <a:off x="677333" y="1260765"/>
            <a:ext cx="10226194" cy="5694217"/>
          </a:xfrm>
        </p:spPr>
        <p:txBody>
          <a:bodyPr>
            <a:normAutofit/>
          </a:bodyPr>
          <a:lstStyle/>
          <a:p>
            <a:pPr algn="just">
              <a:lnSpc>
                <a:spcPct val="107000"/>
              </a:lnSpc>
              <a:spcAft>
                <a:spcPts val="800"/>
              </a:spcAft>
            </a:pPr>
            <a:r>
              <a:rPr lang="en-IN" sz="18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summarize this project, the first step involved studying the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second major step was to separate the input and target variables, followed by that splitting was done for training and testing the model. Applied Countvectorizer where it randomly assigns a number to each word in a process called tokenizing. Then, it counts the number of occurrences of words.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third step was to build models SVC, DecisionTreeClassifier and RandomForestClassifier and check for the best performing model comparing their accuracy scores.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Finally parameter tuning is done on SVC as it was performing better compared to other 2 models and chose the best model with best parameter where </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kernel = linear,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which was giving the</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best score of</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98.2%.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Times New Roman" panose="02020603050405020304" pitchFamily="18" charset="0"/>
                <a:ea typeface="Calibri" panose="020F0502020204030204" pitchFamily="34" charset="0"/>
              </a:rPr>
              <a:t>Although we have built a model which is giving us accuracy of 98.2%, it is always good to build 4 to 5 models for the same test and train data to check if other model perform better than the current one.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1292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EA7039-5DB1-0B69-423A-609D019C3A29}"/>
              </a:ext>
            </a:extLst>
          </p:cNvPr>
          <p:cNvSpPr>
            <a:spLocks noGrp="1"/>
          </p:cNvSpPr>
          <p:nvPr>
            <p:ph idx="1"/>
          </p:nvPr>
        </p:nvSpPr>
        <p:spPr/>
        <p:txBody>
          <a:bodyPr>
            <a:normAutofit/>
          </a:bodyPr>
          <a:lstStyle/>
          <a:p>
            <a:pPr marL="0" indent="0">
              <a:buNone/>
            </a:pPr>
            <a:r>
              <a:rPr lang="en-IN" sz="9600" b="1" dirty="0"/>
              <a:t>THANK YOU </a:t>
            </a:r>
            <a:r>
              <a:rPr lang="en-IN" sz="9600" b="1" dirty="0">
                <a:sym typeface="Wingdings" panose="05000000000000000000" pitchFamily="2" charset="2"/>
              </a:rPr>
              <a:t></a:t>
            </a:r>
            <a:endParaRPr lang="en-IN" sz="9600" b="1" dirty="0"/>
          </a:p>
        </p:txBody>
      </p:sp>
    </p:spTree>
    <p:extLst>
      <p:ext uri="{BB962C8B-B14F-4D97-AF65-F5344CB8AC3E}">
        <p14:creationId xmlns:p14="http://schemas.microsoft.com/office/powerpoint/2010/main" val="3756854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7441ED-D9C4-E603-D7AF-668302398205}"/>
              </a:ext>
            </a:extLst>
          </p:cNvPr>
          <p:cNvSpPr>
            <a:spLocks noGrp="1"/>
          </p:cNvSpPr>
          <p:nvPr>
            <p:ph type="title"/>
          </p:nvPr>
        </p:nvSpPr>
        <p:spPr/>
        <p:txBody>
          <a:bodyPr/>
          <a:lstStyle/>
          <a:p>
            <a:pPr algn="ctr"/>
            <a:r>
              <a:rPr lang="en-IN" dirty="0"/>
              <a:t>Technical Goals</a:t>
            </a:r>
            <a:br>
              <a:rPr lang="en-IN" dirty="0"/>
            </a:br>
            <a:endParaRPr lang="en-IN" dirty="0"/>
          </a:p>
        </p:txBody>
      </p:sp>
      <p:sp>
        <p:nvSpPr>
          <p:cNvPr id="5" name="Content Placeholder 4">
            <a:extLst>
              <a:ext uri="{FF2B5EF4-FFF2-40B4-BE49-F238E27FC236}">
                <a16:creationId xmlns:a16="http://schemas.microsoft.com/office/drawing/2014/main" id="{77DE2CCF-D7A9-40E5-B4F0-275723B93F9C}"/>
              </a:ext>
            </a:extLst>
          </p:cNvPr>
          <p:cNvSpPr>
            <a:spLocks noGrp="1"/>
          </p:cNvSpPr>
          <p:nvPr>
            <p:ph idx="1"/>
          </p:nvPr>
        </p:nvSpPr>
        <p:spPr>
          <a:xfrm>
            <a:off x="677334" y="2036618"/>
            <a:ext cx="8596668" cy="2890983"/>
          </a:xfrm>
        </p:spPr>
        <p:txBody>
          <a:bodyPr>
            <a:normAutofit/>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Our goal is to build models using Machine Learning in order to classify the emails </a:t>
            </a:r>
            <a:r>
              <a:rPr lang="en-IN" dirty="0">
                <a:latin typeface="Times New Roman" panose="02020603050405020304" pitchFamily="18" charset="0"/>
                <a:ea typeface="Calibri" panose="020F0502020204030204" pitchFamily="34" charset="0"/>
                <a:cs typeface="Times New Roman" panose="02020603050405020304" pitchFamily="18" charset="0"/>
              </a:rPr>
              <a:t>as spam or ham.</a:t>
            </a:r>
          </a:p>
          <a:p>
            <a:r>
              <a:rPr lang="en-IN" dirty="0">
                <a:latin typeface="Times New Roman" panose="02020603050405020304" pitchFamily="18" charset="0"/>
                <a:ea typeface="Calibri" panose="020F0502020204030204" pitchFamily="34" charset="0"/>
                <a:cs typeface="Times New Roman" panose="02020603050405020304" pitchFamily="18" charset="0"/>
              </a:rPr>
              <a:t>Choose the best model that gives best score comparatively.</a:t>
            </a:r>
          </a:p>
        </p:txBody>
      </p:sp>
    </p:spTree>
    <p:extLst>
      <p:ext uri="{BB962C8B-B14F-4D97-AF65-F5344CB8AC3E}">
        <p14:creationId xmlns:p14="http://schemas.microsoft.com/office/powerpoint/2010/main" val="3402985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7C780-410B-ACBE-D048-004D383C1B46}"/>
              </a:ext>
            </a:extLst>
          </p:cNvPr>
          <p:cNvSpPr>
            <a:spLocks noGrp="1"/>
          </p:cNvSpPr>
          <p:nvPr>
            <p:ph type="title"/>
          </p:nvPr>
        </p:nvSpPr>
        <p:spPr/>
        <p:txBody>
          <a:bodyPr/>
          <a:lstStyle/>
          <a:p>
            <a:r>
              <a:rPr lang="en-IN" dirty="0"/>
              <a:t>Goals and Objective</a:t>
            </a:r>
          </a:p>
        </p:txBody>
      </p:sp>
      <p:sp>
        <p:nvSpPr>
          <p:cNvPr id="3" name="Content Placeholder 2">
            <a:extLst>
              <a:ext uri="{FF2B5EF4-FFF2-40B4-BE49-F238E27FC236}">
                <a16:creationId xmlns:a16="http://schemas.microsoft.com/office/drawing/2014/main" id="{8BABB2FF-716D-4819-CC37-769376540CF2}"/>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The purpose of this project is to document the process I went through to create classification on whether the email is spam or ham based on the given list of emails.</a:t>
            </a:r>
          </a:p>
          <a:p>
            <a:r>
              <a:rPr lang="en-IN" dirty="0">
                <a:latin typeface="Times New Roman" panose="02020603050405020304" pitchFamily="18" charset="0"/>
                <a:cs typeface="Times New Roman" panose="02020603050405020304" pitchFamily="18" charset="0"/>
              </a:rPr>
              <a:t>The Objective of this projective is to build a model that could successfully classify the emails into spam and ham with the given dataset.</a:t>
            </a:r>
          </a:p>
        </p:txBody>
      </p:sp>
    </p:spTree>
    <p:extLst>
      <p:ext uri="{BB962C8B-B14F-4D97-AF65-F5344CB8AC3E}">
        <p14:creationId xmlns:p14="http://schemas.microsoft.com/office/powerpoint/2010/main" val="3013159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07769-1300-56A7-A663-60D184B43508}"/>
              </a:ext>
            </a:extLst>
          </p:cNvPr>
          <p:cNvSpPr>
            <a:spLocks noGrp="1"/>
          </p:cNvSpPr>
          <p:nvPr>
            <p:ph type="title"/>
          </p:nvPr>
        </p:nvSpPr>
        <p:spPr/>
        <p:txBody>
          <a:bodyPr/>
          <a:lstStyle/>
          <a:p>
            <a:r>
              <a:rPr lang="en-IN" dirty="0"/>
              <a:t>Software required</a:t>
            </a:r>
          </a:p>
        </p:txBody>
      </p:sp>
      <p:sp>
        <p:nvSpPr>
          <p:cNvPr id="3" name="Content Placeholder 2">
            <a:extLst>
              <a:ext uri="{FF2B5EF4-FFF2-40B4-BE49-F238E27FC236}">
                <a16:creationId xmlns:a16="http://schemas.microsoft.com/office/drawing/2014/main" id="{16E3D3D3-6B93-6E4C-A66F-3DB0CFE8CF2C}"/>
              </a:ext>
            </a:extLst>
          </p:cNvPr>
          <p:cNvSpPr>
            <a:spLocks noGrp="1"/>
          </p:cNvSpPr>
          <p:nvPr>
            <p:ph idx="1"/>
          </p:nvPr>
        </p:nvSpPr>
        <p:spPr/>
        <p:txBody>
          <a:bodyPr/>
          <a:lstStyle/>
          <a:p>
            <a:r>
              <a:rPr lang="en-IN" dirty="0"/>
              <a:t>TOOLS USED</a:t>
            </a:r>
          </a:p>
          <a:p>
            <a:pPr marL="0" indent="0">
              <a:buNone/>
            </a:pPr>
            <a:r>
              <a:rPr lang="en-IN" dirty="0"/>
              <a:t>     Jupyter Notebook</a:t>
            </a:r>
          </a:p>
          <a:p>
            <a:r>
              <a:rPr lang="en-IN" dirty="0"/>
              <a:t>LIBRARY USED</a:t>
            </a:r>
          </a:p>
          <a:p>
            <a:pPr marL="0" indent="0">
              <a:buNone/>
            </a:pPr>
            <a:r>
              <a:rPr lang="en-IN" dirty="0"/>
              <a:t>     Analysing : Numpy, Pandas, Sci-kit Learn</a:t>
            </a:r>
          </a:p>
          <a:p>
            <a:pPr marL="0" indent="0">
              <a:buNone/>
            </a:pPr>
            <a:r>
              <a:rPr lang="en-IN" dirty="0"/>
              <a:t>     Visualization : Matplotlib, seaborn</a:t>
            </a:r>
          </a:p>
        </p:txBody>
      </p:sp>
      <p:pic>
        <p:nvPicPr>
          <p:cNvPr id="4" name="Picture 3">
            <a:extLst>
              <a:ext uri="{FF2B5EF4-FFF2-40B4-BE49-F238E27FC236}">
                <a16:creationId xmlns:a16="http://schemas.microsoft.com/office/drawing/2014/main" id="{5DF4A01C-0BA5-4C76-77CB-EA94621749C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54231" y="4447498"/>
            <a:ext cx="3923030" cy="2178685"/>
          </a:xfrm>
          <a:prstGeom prst="rect">
            <a:avLst/>
          </a:prstGeom>
          <a:noFill/>
          <a:ln>
            <a:noFill/>
          </a:ln>
        </p:spPr>
      </p:pic>
    </p:spTree>
    <p:extLst>
      <p:ext uri="{BB962C8B-B14F-4D97-AF65-F5344CB8AC3E}">
        <p14:creationId xmlns:p14="http://schemas.microsoft.com/office/powerpoint/2010/main" val="1749955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EDF1-3DDE-1635-C8C3-74E835793548}"/>
              </a:ext>
            </a:extLst>
          </p:cNvPr>
          <p:cNvSpPr>
            <a:spLocks noGrp="1"/>
          </p:cNvSpPr>
          <p:nvPr>
            <p:ph type="title"/>
          </p:nvPr>
        </p:nvSpPr>
        <p:spPr>
          <a:xfrm>
            <a:off x="677333" y="207818"/>
            <a:ext cx="8596668" cy="1320800"/>
          </a:xfrm>
        </p:spPr>
        <p:txBody>
          <a:bodyPr/>
          <a:lstStyle/>
          <a:p>
            <a:r>
              <a:rPr lang="en-IN" dirty="0"/>
              <a:t>Algorithms used :</a:t>
            </a:r>
          </a:p>
        </p:txBody>
      </p:sp>
      <p:sp>
        <p:nvSpPr>
          <p:cNvPr id="3" name="Content Placeholder 2">
            <a:extLst>
              <a:ext uri="{FF2B5EF4-FFF2-40B4-BE49-F238E27FC236}">
                <a16:creationId xmlns:a16="http://schemas.microsoft.com/office/drawing/2014/main" id="{B5616656-A301-B40B-59C6-78C8917D25CE}"/>
              </a:ext>
            </a:extLst>
          </p:cNvPr>
          <p:cNvSpPr>
            <a:spLocks noGrp="1"/>
          </p:cNvSpPr>
          <p:nvPr>
            <p:ph idx="1"/>
          </p:nvPr>
        </p:nvSpPr>
        <p:spPr>
          <a:xfrm>
            <a:off x="677333" y="1108364"/>
            <a:ext cx="8993140" cy="5112327"/>
          </a:xfrm>
        </p:spPr>
        <p:txBody>
          <a:bodyPr>
            <a:normAutofit/>
          </a:bodyPr>
          <a:lstStyle/>
          <a:p>
            <a:pPr>
              <a:buFont typeface="+mj-lt"/>
              <a:buAutoNum type="arabicPeriod"/>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SVM</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support vector machine algorithm, is a linear model for classification and regression. The idea of SVM is simple, the algorithm creates a line, or a hyperplane, which separates the data into classes. SVM can solve both linear and non-linear problems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mj-lt"/>
              <a:buAutoNum type="arabicPeriod"/>
            </a:pPr>
            <a:endParaRPr lang="en-IN" sz="1800" dirty="0">
              <a:latin typeface="Times New Roman" panose="02020603050405020304" pitchFamily="18" charset="0"/>
              <a:cs typeface="Times New Roman" panose="02020603050405020304" pitchFamily="18" charset="0"/>
            </a:endParaRPr>
          </a:p>
          <a:p>
            <a:pPr algn="just">
              <a:lnSpc>
                <a:spcPct val="107000"/>
              </a:lnSpc>
              <a:spcAft>
                <a:spcPts val="800"/>
              </a:spcAft>
              <a:buFont typeface="+mj-lt"/>
              <a:buAutoNum type="arabicPeriod"/>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DecisionTreeClassifier,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is a Supervised Machine Learning Algorithm that uses a set of rules to make decisions, similarly to how humans make decisions.</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One way to think of a Machine Learning classification algorithm is that it is built to make decisions.</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spcAft>
                <a:spcPts val="800"/>
              </a:spcAft>
              <a:buFont typeface="+mj-lt"/>
              <a:buAutoNum type="arabicPeriod"/>
            </a:pP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buFont typeface="+mj-lt"/>
              <a:buAutoNum type="arabicPeriod"/>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RandomForestClassifier,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is a Supervised Machine Learning Algorithm that is used widely in Classification and Regression problems. It builds decision trees on different samples and takes their majority vote for classification and average in case of regression. One of the most important features of the Random Forest Algorithm is that it can handle the data set containing continuous variables as in the case of regression and categorical variables as in the case of classification. It performs better results for classification problems.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415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86B5-F33C-EE7A-2F24-8E15D1FDE1F1}"/>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8E6B84CD-A889-6887-87F3-4724E6FB7A70}"/>
              </a:ext>
            </a:extLst>
          </p:cNvPr>
          <p:cNvSpPr>
            <a:spLocks noGrp="1"/>
          </p:cNvSpPr>
          <p:nvPr>
            <p:ph idx="1"/>
          </p:nvPr>
        </p:nvSpPr>
        <p:spPr>
          <a:xfrm>
            <a:off x="677334" y="1454727"/>
            <a:ext cx="8596668" cy="4586635"/>
          </a:xfrm>
        </p:spPr>
        <p:txBody>
          <a:bodyPr>
            <a:normAutofit/>
          </a:bodyPr>
          <a:lstStyle/>
          <a:p>
            <a:pPr algn="just">
              <a:lnSpc>
                <a:spcPct val="107000"/>
              </a:lnSpc>
              <a:spcAft>
                <a:spcPts val="800"/>
              </a:spcAft>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Calling the required libraries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Import necessary files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EDA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tabLst>
                <a:tab pos="45720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Separating input and target variables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tabLst>
                <a:tab pos="45720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Applying Countvectorizer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tabLst>
                <a:tab pos="45720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Splitting data for training and testing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Building the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Parameter tuning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Saving the final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0401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353DA-282E-7C5A-8450-66D8E2772151}"/>
              </a:ext>
            </a:extLst>
          </p:cNvPr>
          <p:cNvSpPr>
            <a:spLocks noGrp="1"/>
          </p:cNvSpPr>
          <p:nvPr>
            <p:ph type="title"/>
          </p:nvPr>
        </p:nvSpPr>
        <p:spPr/>
        <p:txBody>
          <a:bodyPr/>
          <a:lstStyle/>
          <a:p>
            <a:r>
              <a:rPr lang="en-IN" dirty="0"/>
              <a:t>Importing the necessary libraries</a:t>
            </a:r>
          </a:p>
        </p:txBody>
      </p:sp>
      <p:pic>
        <p:nvPicPr>
          <p:cNvPr id="4" name="Picture 3">
            <a:extLst>
              <a:ext uri="{FF2B5EF4-FFF2-40B4-BE49-F238E27FC236}">
                <a16:creationId xmlns:a16="http://schemas.microsoft.com/office/drawing/2014/main" id="{842D766A-9B20-D8B8-87D3-1B4BD3EFC099}"/>
              </a:ext>
            </a:extLst>
          </p:cNvPr>
          <p:cNvPicPr>
            <a:picLocks noChangeAspect="1"/>
          </p:cNvPicPr>
          <p:nvPr/>
        </p:nvPicPr>
        <p:blipFill rotWithShape="1">
          <a:blip r:embed="rId2">
            <a:extLst>
              <a:ext uri="{28A0092B-C50C-407E-A947-70E740481C1C}">
                <a14:useLocalDpi xmlns:a14="http://schemas.microsoft.com/office/drawing/2010/main" val="0"/>
              </a:ext>
            </a:extLst>
          </a:blip>
          <a:srcRect l="9432" t="34908" r="25909" b="29630"/>
          <a:stretch/>
        </p:blipFill>
        <p:spPr>
          <a:xfrm>
            <a:off x="1149927" y="1634836"/>
            <a:ext cx="8478982" cy="3962399"/>
          </a:xfrm>
          <a:prstGeom prst="rect">
            <a:avLst/>
          </a:prstGeom>
        </p:spPr>
      </p:pic>
    </p:spTree>
    <p:extLst>
      <p:ext uri="{BB962C8B-B14F-4D97-AF65-F5344CB8AC3E}">
        <p14:creationId xmlns:p14="http://schemas.microsoft.com/office/powerpoint/2010/main" val="2922955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270A8-7459-6613-6C1D-58EA2FECB216}"/>
              </a:ext>
            </a:extLst>
          </p:cNvPr>
          <p:cNvSpPr>
            <a:spLocks noGrp="1"/>
          </p:cNvSpPr>
          <p:nvPr>
            <p:ph type="title"/>
          </p:nvPr>
        </p:nvSpPr>
        <p:spPr/>
        <p:txBody>
          <a:bodyPr/>
          <a:lstStyle/>
          <a:p>
            <a:r>
              <a:rPr lang="en-IN" dirty="0"/>
              <a:t>Read and explore the data</a:t>
            </a:r>
          </a:p>
        </p:txBody>
      </p:sp>
      <p:sp>
        <p:nvSpPr>
          <p:cNvPr id="10" name="TextBox 9">
            <a:extLst>
              <a:ext uri="{FF2B5EF4-FFF2-40B4-BE49-F238E27FC236}">
                <a16:creationId xmlns:a16="http://schemas.microsoft.com/office/drawing/2014/main" id="{FEB5ECF5-6D20-ECE7-0E53-1646741279BD}"/>
              </a:ext>
            </a:extLst>
          </p:cNvPr>
          <p:cNvSpPr txBox="1"/>
          <p:nvPr/>
        </p:nvSpPr>
        <p:spPr>
          <a:xfrm>
            <a:off x="1454727" y="6019921"/>
            <a:ext cx="6179128"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 dataset has 5572 rows and 2 columns after we remove the unwanted variables from the dataset</a:t>
            </a:r>
          </a:p>
        </p:txBody>
      </p:sp>
      <p:pic>
        <p:nvPicPr>
          <p:cNvPr id="4" name="Picture 3">
            <a:extLst>
              <a:ext uri="{FF2B5EF4-FFF2-40B4-BE49-F238E27FC236}">
                <a16:creationId xmlns:a16="http://schemas.microsoft.com/office/drawing/2014/main" id="{0279D3B4-5532-9A1C-8321-515B5059AE98}"/>
              </a:ext>
            </a:extLst>
          </p:cNvPr>
          <p:cNvPicPr>
            <a:picLocks noChangeAspect="1"/>
          </p:cNvPicPr>
          <p:nvPr/>
        </p:nvPicPr>
        <p:blipFill rotWithShape="1">
          <a:blip r:embed="rId2">
            <a:extLst>
              <a:ext uri="{28A0092B-C50C-407E-A947-70E740481C1C}">
                <a14:useLocalDpi xmlns:a14="http://schemas.microsoft.com/office/drawing/2010/main" val="0"/>
              </a:ext>
            </a:extLst>
          </a:blip>
          <a:srcRect l="8636" t="29631" r="45114" b="1768"/>
          <a:stretch/>
        </p:blipFill>
        <p:spPr>
          <a:xfrm>
            <a:off x="969817" y="1526308"/>
            <a:ext cx="8035638" cy="4320310"/>
          </a:xfrm>
          <a:prstGeom prst="rect">
            <a:avLst/>
          </a:prstGeom>
        </p:spPr>
      </p:pic>
    </p:spTree>
    <p:extLst>
      <p:ext uri="{BB962C8B-B14F-4D97-AF65-F5344CB8AC3E}">
        <p14:creationId xmlns:p14="http://schemas.microsoft.com/office/powerpoint/2010/main" val="1219212716"/>
      </p:ext>
    </p:extLst>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266</TotalTime>
  <Words>1207</Words>
  <Application>Microsoft Office PowerPoint</Application>
  <PresentationFormat>Widescreen</PresentationFormat>
  <Paragraphs>72</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Symbol</vt:lpstr>
      <vt:lpstr>Times New Roman</vt:lpstr>
      <vt:lpstr>Trebuchet MS</vt:lpstr>
      <vt:lpstr>Wingdings 3</vt:lpstr>
      <vt:lpstr>Facet</vt:lpstr>
      <vt:lpstr>EMAIL SPAM CLASSIFIER PROJECT</vt:lpstr>
      <vt:lpstr>Introduction</vt:lpstr>
      <vt:lpstr>Technical Goals </vt:lpstr>
      <vt:lpstr>Goals and Objective</vt:lpstr>
      <vt:lpstr>Software required</vt:lpstr>
      <vt:lpstr>Algorithms used :</vt:lpstr>
      <vt:lpstr>Implementation</vt:lpstr>
      <vt:lpstr>Importing the necessary libraries</vt:lpstr>
      <vt:lpstr>Read and explore the data</vt:lpstr>
      <vt:lpstr>Cleaning and Analysing the data</vt:lpstr>
      <vt:lpstr>Data Visualization</vt:lpstr>
      <vt:lpstr>PowerPoint Presentation</vt:lpstr>
      <vt:lpstr>PowerPoint Presentation</vt:lpstr>
      <vt:lpstr>Algorithm &amp; Techniques :</vt:lpstr>
      <vt:lpstr>Applying Countvectorizer</vt:lpstr>
      <vt:lpstr>Building the models : SVC</vt:lpstr>
      <vt:lpstr>Building the models : DecisionTreeClassifier</vt:lpstr>
      <vt:lpstr>Building the models : RandomForestClassifier</vt:lpstr>
      <vt:lpstr>Parameter Tuning :</vt:lpstr>
      <vt:lpstr>Finalizing the best model :</vt:lpstr>
      <vt:lpstr>Saving the final model</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PROJECT</dc:title>
  <dc:creator>chethanac921@gmail.com</dc:creator>
  <cp:lastModifiedBy>chethanac921@gmail.com</cp:lastModifiedBy>
  <cp:revision>27</cp:revision>
  <dcterms:created xsi:type="dcterms:W3CDTF">2022-10-08T15:55:51Z</dcterms:created>
  <dcterms:modified xsi:type="dcterms:W3CDTF">2022-12-26T17:16:50Z</dcterms:modified>
</cp:coreProperties>
</file>