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9" r:id="rId2"/>
    <p:sldId id="270" r:id="rId3"/>
    <p:sldId id="271" r:id="rId4"/>
    <p:sldId id="272" r:id="rId5"/>
    <p:sldId id="273" r:id="rId6"/>
    <p:sldId id="263" r:id="rId7"/>
    <p:sldId id="274" r:id="rId8"/>
    <p:sldId id="278" r:id="rId9"/>
    <p:sldId id="279" r:id="rId10"/>
    <p:sldId id="280" r:id="rId11"/>
    <p:sldId id="281" r:id="rId12"/>
    <p:sldId id="282" r:id="rId13"/>
    <p:sldId id="283" r:id="rId14"/>
    <p:sldId id="284" r:id="rId15"/>
    <p:sldId id="285" r:id="rId16"/>
    <p:sldId id="275" r:id="rId17"/>
    <p:sldId id="286" r:id="rId18"/>
    <p:sldId id="287" r:id="rId19"/>
    <p:sldId id="277"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9" autoAdjust="0"/>
    <p:restoredTop sz="94660"/>
  </p:normalViewPr>
  <p:slideViewPr>
    <p:cSldViewPr>
      <p:cViewPr varScale="1">
        <p:scale>
          <a:sx n="85" d="100"/>
          <a:sy n="85" d="100"/>
        </p:scale>
        <p:origin x="782"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3/14/2023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80876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371571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113010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3834040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518773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538060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1483506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396976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377170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218289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364660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3/14/2023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3/14/2023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3/14/2023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3/14/2023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3/14/2023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3/14/2023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3/14/2023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3/14/2023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7613" y="1828799"/>
            <a:ext cx="9753600" cy="1456185"/>
          </a:xfrm>
        </p:spPr>
        <p:txBody>
          <a:bodyPr/>
          <a:lstStyle/>
          <a:p>
            <a:r>
              <a:rPr lang="en-US" dirty="0"/>
              <a:t>COVID-19 Vaccinations Trend Analysis</a:t>
            </a:r>
          </a:p>
        </p:txBody>
      </p:sp>
      <p:sp>
        <p:nvSpPr>
          <p:cNvPr id="5" name="Subtitle 4"/>
          <p:cNvSpPr>
            <a:spLocks noGrp="1"/>
          </p:cNvSpPr>
          <p:nvPr>
            <p:ph type="subTitle" idx="1"/>
          </p:nvPr>
        </p:nvSpPr>
        <p:spPr>
          <a:xfrm>
            <a:off x="1217614" y="5029200"/>
            <a:ext cx="9341294" cy="1143000"/>
          </a:xfrm>
        </p:spPr>
        <p:txBody>
          <a:bodyPr>
            <a:normAutofit/>
          </a:bodyPr>
          <a:lstStyle/>
          <a:p>
            <a:pPr algn="r"/>
            <a:r>
              <a:rPr lang="en-US" sz="2800" dirty="0"/>
              <a:t>Chethan Kumar D K</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33278" y="4725144"/>
            <a:ext cx="9753599" cy="1447056"/>
          </a:xfrm>
        </p:spPr>
        <p:txBody>
          <a:bodyPr/>
          <a:lstStyle/>
          <a:p>
            <a:pPr marL="45720" indent="0" algn="ctr">
              <a:buNone/>
            </a:pPr>
            <a:r>
              <a:rPr lang="en-US" dirty="0"/>
              <a:t>Chart shows the Daily vaccinations per million vs Date.</a:t>
            </a:r>
          </a:p>
          <a:p>
            <a:pPr marL="45720" indent="0" algn="ctr">
              <a:buNone/>
            </a:pPr>
            <a:r>
              <a:rPr lang="en-US" dirty="0"/>
              <a:t>July-2021 highest no. of vaccinations per million.</a:t>
            </a:r>
          </a:p>
        </p:txBody>
      </p:sp>
      <p:pic>
        <p:nvPicPr>
          <p:cNvPr id="2" name="Picture 1">
            <a:extLst>
              <a:ext uri="{FF2B5EF4-FFF2-40B4-BE49-F238E27FC236}">
                <a16:creationId xmlns:a16="http://schemas.microsoft.com/office/drawing/2014/main" id="{A3FF7283-2C24-0764-BD1D-308946E330B9}"/>
              </a:ext>
            </a:extLst>
          </p:cNvPr>
          <p:cNvPicPr>
            <a:picLocks noChangeAspect="1"/>
          </p:cNvPicPr>
          <p:nvPr/>
        </p:nvPicPr>
        <p:blipFill rotWithShape="1">
          <a:blip r:embed="rId3"/>
          <a:srcRect l="1110" b="1426"/>
          <a:stretch/>
        </p:blipFill>
        <p:spPr bwMode="auto">
          <a:xfrm>
            <a:off x="3351528" y="946057"/>
            <a:ext cx="5485767" cy="37790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08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33279" y="5136306"/>
            <a:ext cx="9753599" cy="1447056"/>
          </a:xfrm>
        </p:spPr>
        <p:txBody>
          <a:bodyPr/>
          <a:lstStyle/>
          <a:p>
            <a:pPr marL="45720" indent="0" algn="ctr">
              <a:buNone/>
            </a:pPr>
            <a:r>
              <a:rPr lang="en-US" dirty="0"/>
              <a:t>Chart shows the Daily vaccinations per million vs Top 10 Country.</a:t>
            </a:r>
          </a:p>
          <a:p>
            <a:pPr marL="45720" indent="0" algn="ctr">
              <a:buNone/>
            </a:pPr>
            <a:r>
              <a:rPr lang="en-US" dirty="0"/>
              <a:t>Gibraltar has done highest no. of vaccinations per million</a:t>
            </a:r>
          </a:p>
        </p:txBody>
      </p:sp>
      <p:pic>
        <p:nvPicPr>
          <p:cNvPr id="2" name="Picture 1">
            <a:extLst>
              <a:ext uri="{FF2B5EF4-FFF2-40B4-BE49-F238E27FC236}">
                <a16:creationId xmlns:a16="http://schemas.microsoft.com/office/drawing/2014/main" id="{D5D8E6BC-9948-6C22-A829-D954703EF3D4}"/>
              </a:ext>
            </a:extLst>
          </p:cNvPr>
          <p:cNvPicPr>
            <a:picLocks noChangeAspect="1"/>
          </p:cNvPicPr>
          <p:nvPr/>
        </p:nvPicPr>
        <p:blipFill rotWithShape="1">
          <a:blip r:embed="rId3"/>
          <a:srcRect t="980" r="1379"/>
          <a:stretch/>
        </p:blipFill>
        <p:spPr bwMode="auto">
          <a:xfrm>
            <a:off x="2998068" y="980728"/>
            <a:ext cx="6192688" cy="41300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135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89756" y="5153744"/>
            <a:ext cx="11809311" cy="1704256"/>
          </a:xfrm>
        </p:spPr>
        <p:txBody>
          <a:bodyPr>
            <a:noAutofit/>
          </a:bodyPr>
          <a:lstStyle/>
          <a:p>
            <a:pPr marL="45720" indent="0" algn="ctr">
              <a:buNone/>
            </a:pPr>
            <a:r>
              <a:rPr lang="en-US" dirty="0"/>
              <a:t>Chart shows Sum of people vaccinated and Sum of people fully vaccinated for individual country.</a:t>
            </a:r>
          </a:p>
          <a:p>
            <a:pPr marL="45720" indent="0" algn="ctr">
              <a:buNone/>
            </a:pPr>
            <a:r>
              <a:rPr lang="en-US" dirty="0"/>
              <a:t>United States had the highest Sum of people fully vaccinated and Pitcairn had the lowest.</a:t>
            </a:r>
          </a:p>
        </p:txBody>
      </p:sp>
      <p:pic>
        <p:nvPicPr>
          <p:cNvPr id="2" name="Picture 1">
            <a:extLst>
              <a:ext uri="{FF2B5EF4-FFF2-40B4-BE49-F238E27FC236}">
                <a16:creationId xmlns:a16="http://schemas.microsoft.com/office/drawing/2014/main" id="{80788319-0017-54CA-CF40-56FD5CCA9B4D}"/>
              </a:ext>
            </a:extLst>
          </p:cNvPr>
          <p:cNvPicPr>
            <a:picLocks noChangeAspect="1"/>
          </p:cNvPicPr>
          <p:nvPr/>
        </p:nvPicPr>
        <p:blipFill>
          <a:blip r:embed="rId3"/>
          <a:stretch>
            <a:fillRect/>
          </a:stretch>
        </p:blipFill>
        <p:spPr>
          <a:xfrm>
            <a:off x="2712410" y="980728"/>
            <a:ext cx="6764003" cy="4173016"/>
          </a:xfrm>
          <a:prstGeom prst="rect">
            <a:avLst/>
          </a:prstGeom>
        </p:spPr>
      </p:pic>
    </p:spTree>
    <p:extLst>
      <p:ext uri="{BB962C8B-B14F-4D97-AF65-F5344CB8AC3E}">
        <p14:creationId xmlns:p14="http://schemas.microsoft.com/office/powerpoint/2010/main" val="245692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0" y="5202560"/>
            <a:ext cx="12071076" cy="1656184"/>
          </a:xfrm>
        </p:spPr>
        <p:txBody>
          <a:bodyPr>
            <a:normAutofit/>
          </a:bodyPr>
          <a:lstStyle/>
          <a:p>
            <a:pPr marL="45720" indent="0" algn="ctr">
              <a:buNone/>
            </a:pPr>
            <a:r>
              <a:rPr lang="en-US" dirty="0"/>
              <a:t>Chart shows the sum of people vaccinated per hundred and Sum of people fully vaccinated per hundred for individual country.</a:t>
            </a:r>
          </a:p>
          <a:p>
            <a:pPr marL="45720" indent="0" algn="ctr">
              <a:buNone/>
            </a:pPr>
            <a:r>
              <a:rPr lang="en-US" dirty="0"/>
              <a:t>Malta had the highest Sum of people fully vaccinated per hundred and Wales had the highest Sum of people vaccinated per hundred.</a:t>
            </a:r>
          </a:p>
        </p:txBody>
      </p:sp>
      <p:pic>
        <p:nvPicPr>
          <p:cNvPr id="2" name="Picture 1">
            <a:extLst>
              <a:ext uri="{FF2B5EF4-FFF2-40B4-BE49-F238E27FC236}">
                <a16:creationId xmlns:a16="http://schemas.microsoft.com/office/drawing/2014/main" id="{EFCB03F3-13E8-84B3-839C-49C47A5AB7CA}"/>
              </a:ext>
            </a:extLst>
          </p:cNvPr>
          <p:cNvPicPr>
            <a:picLocks noChangeAspect="1"/>
          </p:cNvPicPr>
          <p:nvPr/>
        </p:nvPicPr>
        <p:blipFill rotWithShape="1">
          <a:blip r:embed="rId3"/>
          <a:srcRect l="1138"/>
          <a:stretch/>
        </p:blipFill>
        <p:spPr bwMode="auto">
          <a:xfrm>
            <a:off x="2955379" y="980728"/>
            <a:ext cx="6278066" cy="42152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025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33277" y="5013176"/>
            <a:ext cx="9753599" cy="1447056"/>
          </a:xfrm>
        </p:spPr>
        <p:txBody>
          <a:bodyPr/>
          <a:lstStyle/>
          <a:p>
            <a:pPr marL="45720" indent="0" algn="ctr">
              <a:buNone/>
            </a:pPr>
            <a:r>
              <a:rPr lang="en-US" dirty="0"/>
              <a:t>Chart shows “The Total Vaccinations per Hundred” by “Country”.</a:t>
            </a:r>
          </a:p>
          <a:p>
            <a:pPr marL="45720" indent="0" algn="ctr">
              <a:buNone/>
            </a:pPr>
            <a:r>
              <a:rPr lang="en-US" dirty="0"/>
              <a:t>In which “Israel” has highest Total Vaccinations per Hundred.</a:t>
            </a:r>
          </a:p>
        </p:txBody>
      </p:sp>
      <p:pic>
        <p:nvPicPr>
          <p:cNvPr id="2" name="Picture 1">
            <a:extLst>
              <a:ext uri="{FF2B5EF4-FFF2-40B4-BE49-F238E27FC236}">
                <a16:creationId xmlns:a16="http://schemas.microsoft.com/office/drawing/2014/main" id="{0886C622-1FCD-0691-DBB5-995EB52D841E}"/>
              </a:ext>
            </a:extLst>
          </p:cNvPr>
          <p:cNvPicPr>
            <a:picLocks noChangeAspect="1"/>
          </p:cNvPicPr>
          <p:nvPr/>
        </p:nvPicPr>
        <p:blipFill>
          <a:blip r:embed="rId3"/>
          <a:stretch>
            <a:fillRect/>
          </a:stretch>
        </p:blipFill>
        <p:spPr>
          <a:xfrm>
            <a:off x="1584003" y="980728"/>
            <a:ext cx="9052148" cy="3672408"/>
          </a:xfrm>
          <a:prstGeom prst="rect">
            <a:avLst/>
          </a:prstGeom>
        </p:spPr>
      </p:pic>
    </p:spTree>
    <p:extLst>
      <p:ext uri="{BB962C8B-B14F-4D97-AF65-F5344CB8AC3E}">
        <p14:creationId xmlns:p14="http://schemas.microsoft.com/office/powerpoint/2010/main" val="11785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33277" y="5678445"/>
            <a:ext cx="9753599" cy="706090"/>
          </a:xfrm>
        </p:spPr>
        <p:txBody>
          <a:bodyPr/>
          <a:lstStyle/>
          <a:p>
            <a:pPr marL="45720" indent="0" algn="ctr">
              <a:buNone/>
            </a:pPr>
            <a:r>
              <a:rPr lang="en-US" dirty="0"/>
              <a:t>Table shows the Country wise Source for vaccination.</a:t>
            </a:r>
          </a:p>
        </p:txBody>
      </p:sp>
      <p:pic>
        <p:nvPicPr>
          <p:cNvPr id="2" name="Picture 1">
            <a:extLst>
              <a:ext uri="{FF2B5EF4-FFF2-40B4-BE49-F238E27FC236}">
                <a16:creationId xmlns:a16="http://schemas.microsoft.com/office/drawing/2014/main" id="{DE832701-4626-49FC-C219-3916FD001D82}"/>
              </a:ext>
            </a:extLst>
          </p:cNvPr>
          <p:cNvPicPr>
            <a:picLocks noChangeAspect="1"/>
          </p:cNvPicPr>
          <p:nvPr/>
        </p:nvPicPr>
        <p:blipFill>
          <a:blip r:embed="rId3"/>
          <a:stretch>
            <a:fillRect/>
          </a:stretch>
        </p:blipFill>
        <p:spPr>
          <a:xfrm>
            <a:off x="1691458" y="951776"/>
            <a:ext cx="8837238" cy="4402576"/>
          </a:xfrm>
          <a:prstGeom prst="rect">
            <a:avLst/>
          </a:prstGeom>
        </p:spPr>
      </p:pic>
    </p:spTree>
    <p:extLst>
      <p:ext uri="{BB962C8B-B14F-4D97-AF65-F5344CB8AC3E}">
        <p14:creationId xmlns:p14="http://schemas.microsoft.com/office/powerpoint/2010/main" val="424059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Insights</a:t>
            </a:r>
          </a:p>
        </p:txBody>
      </p:sp>
      <p:sp>
        <p:nvSpPr>
          <p:cNvPr id="3" name="Content Placeholder 2"/>
          <p:cNvSpPr>
            <a:spLocks noGrp="1"/>
          </p:cNvSpPr>
          <p:nvPr>
            <p:ph sz="half" idx="1"/>
          </p:nvPr>
        </p:nvSpPr>
        <p:spPr>
          <a:xfrm>
            <a:off x="1233278" y="2492896"/>
            <a:ext cx="9469645" cy="3679304"/>
          </a:xfrm>
        </p:spPr>
        <p:txBody>
          <a:bodyPr/>
          <a:lstStyle/>
          <a:p>
            <a:r>
              <a:rPr lang="en-US" dirty="0"/>
              <a:t>The vaccination efforts vary widely across different countries and regions.</a:t>
            </a:r>
          </a:p>
          <a:p>
            <a:r>
              <a:rPr lang="en-US" dirty="0"/>
              <a:t>Some countries have made significant progress in vaccination, while others are lagging behind.</a:t>
            </a:r>
          </a:p>
          <a:p>
            <a:r>
              <a:rPr lang="en-US" dirty="0"/>
              <a:t>We can see the Analyze of the sum of daily vaccinating details, fully vaccinating and vaccinating people details based on different countries and Date from the visualization.</a:t>
            </a:r>
          </a:p>
        </p:txBody>
      </p:sp>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Recommendations</a:t>
            </a:r>
          </a:p>
        </p:txBody>
      </p:sp>
      <p:sp>
        <p:nvSpPr>
          <p:cNvPr id="3" name="Content Placeholder 2"/>
          <p:cNvSpPr>
            <a:spLocks noGrp="1"/>
          </p:cNvSpPr>
          <p:nvPr>
            <p:ph sz="half" idx="1"/>
          </p:nvPr>
        </p:nvSpPr>
        <p:spPr>
          <a:xfrm>
            <a:off x="1233278" y="2492896"/>
            <a:ext cx="9469645" cy="3888432"/>
          </a:xfrm>
        </p:spPr>
        <p:txBody>
          <a:bodyPr>
            <a:normAutofit fontScale="92500"/>
          </a:bodyPr>
          <a:lstStyle/>
          <a:p>
            <a:r>
              <a:rPr lang="en-US" dirty="0"/>
              <a:t>Improve the efficiency of the vaccination program in countries with low vaccination rates.</a:t>
            </a:r>
          </a:p>
          <a:p>
            <a:r>
              <a:rPr lang="en-US" dirty="0"/>
              <a:t>Increase public awareness of the importance of vaccination and address any concerns or misconceptions about vaccines.</a:t>
            </a:r>
          </a:p>
          <a:p>
            <a:r>
              <a:rPr lang="en-US" dirty="0"/>
              <a:t>Collect day to day reports for better analysis.</a:t>
            </a:r>
          </a:p>
          <a:p>
            <a:r>
              <a:rPr lang="en-US" dirty="0"/>
              <a:t>Like this dataset we can perform operations with various categories, city-wise or region-wise.</a:t>
            </a:r>
          </a:p>
          <a:p>
            <a:r>
              <a:rPr lang="en-US" dirty="0"/>
              <a:t>Collect city-wise and region-wise data to analyze, to get more in-depth insights.</a:t>
            </a:r>
          </a:p>
        </p:txBody>
      </p:sp>
    </p:spTree>
    <p:extLst>
      <p:ext uri="{BB962C8B-B14F-4D97-AF65-F5344CB8AC3E}">
        <p14:creationId xmlns:p14="http://schemas.microsoft.com/office/powerpoint/2010/main" val="63701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994122"/>
          </a:xfrm>
        </p:spPr>
        <p:txBody>
          <a:bodyPr/>
          <a:lstStyle/>
          <a:p>
            <a:r>
              <a:rPr lang="en-US" dirty="0"/>
              <a:t>Conclusions</a:t>
            </a:r>
          </a:p>
        </p:txBody>
      </p:sp>
      <p:sp>
        <p:nvSpPr>
          <p:cNvPr id="3" name="Content Placeholder 2"/>
          <p:cNvSpPr>
            <a:spLocks noGrp="1"/>
          </p:cNvSpPr>
          <p:nvPr>
            <p:ph sz="half" idx="1"/>
          </p:nvPr>
        </p:nvSpPr>
        <p:spPr>
          <a:xfrm>
            <a:off x="261764" y="1772816"/>
            <a:ext cx="11737304" cy="4608512"/>
          </a:xfrm>
        </p:spPr>
        <p:txBody>
          <a:bodyPr>
            <a:normAutofit/>
          </a:bodyPr>
          <a:lstStyle/>
          <a:p>
            <a:pPr marL="45720" indent="0" algn="just">
              <a:buNone/>
            </a:pPr>
            <a:r>
              <a:rPr lang="en-US" dirty="0"/>
              <a:t>The analysis of the COVID-19 vaccination trend data provides valuable insights into the progress of vaccination across different countries. </a:t>
            </a:r>
          </a:p>
          <a:p>
            <a:pPr marL="45720" indent="0" algn="just">
              <a:buNone/>
            </a:pPr>
            <a:r>
              <a:rPr lang="en-US" dirty="0"/>
              <a:t>The analysis shows that vaccination efforts vary widely, and there is a need to improve the efficiency of the vaccination program in some regions. </a:t>
            </a:r>
          </a:p>
          <a:p>
            <a:pPr marL="45720" indent="0" algn="just">
              <a:buNone/>
            </a:pPr>
            <a:r>
              <a:rPr lang="en-US" dirty="0"/>
              <a:t>The analysis also highlights the critical role of public awareness in promoting vaccination efforts. </a:t>
            </a:r>
          </a:p>
          <a:p>
            <a:pPr marL="45720" indent="0" algn="just">
              <a:buNone/>
            </a:pPr>
            <a:r>
              <a:rPr lang="en-US" dirty="0"/>
              <a:t>Overall, this project demonstrates the importance of monitoring and analyzing vaccination trend data to identify trends, patterns, and insights that can inform policy decisions and improve vaccination efforts.</a:t>
            </a:r>
          </a:p>
        </p:txBody>
      </p:sp>
    </p:spTree>
    <p:extLst>
      <p:ext uri="{BB962C8B-B14F-4D97-AF65-F5344CB8AC3E}">
        <p14:creationId xmlns:p14="http://schemas.microsoft.com/office/powerpoint/2010/main" val="370383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8101" y="2204864"/>
            <a:ext cx="3292622" cy="1325562"/>
          </a:xfrm>
        </p:spPr>
        <p:txBody>
          <a:bodyPr/>
          <a:lstStyle/>
          <a:p>
            <a:r>
              <a:rPr lang="en-US" dirty="0"/>
              <a:t>Thank you</a:t>
            </a:r>
          </a:p>
        </p:txBody>
      </p:sp>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Aim</a:t>
            </a:r>
          </a:p>
          <a:p>
            <a:pPr>
              <a:buFont typeface="Arial" panose="020B0604020202020204" pitchFamily="34" charset="0"/>
              <a:buChar char="•"/>
            </a:pPr>
            <a:r>
              <a:rPr lang="en-US" dirty="0"/>
              <a:t>Introduction</a:t>
            </a:r>
          </a:p>
          <a:p>
            <a:pPr>
              <a:buFont typeface="Arial" panose="020B0604020202020204" pitchFamily="34" charset="0"/>
              <a:buChar char="•"/>
            </a:pPr>
            <a:r>
              <a:rPr lang="en-US" dirty="0"/>
              <a:t>Problem statement</a:t>
            </a:r>
          </a:p>
          <a:p>
            <a:pPr>
              <a:buFont typeface="Arial" panose="020B0604020202020204" pitchFamily="34" charset="0"/>
              <a:buChar char="•"/>
            </a:pPr>
            <a:r>
              <a:rPr lang="en-US" dirty="0"/>
              <a:t>Methodology</a:t>
            </a:r>
          </a:p>
          <a:p>
            <a:pPr>
              <a:buFont typeface="Arial" panose="020B0604020202020204" pitchFamily="34" charset="0"/>
              <a:buChar char="•"/>
            </a:pPr>
            <a:r>
              <a:rPr lang="en-US" dirty="0"/>
              <a:t>Analysis (Data sheets pertaining to it)</a:t>
            </a:r>
          </a:p>
          <a:p>
            <a:pPr>
              <a:buFont typeface="Arial" panose="020B0604020202020204" pitchFamily="34" charset="0"/>
              <a:buChar char="•"/>
            </a:pPr>
            <a:r>
              <a:rPr lang="en-US" dirty="0"/>
              <a:t>Insights</a:t>
            </a:r>
          </a:p>
          <a:p>
            <a:pPr>
              <a:buFont typeface="Arial" panose="020B0604020202020204" pitchFamily="34" charset="0"/>
              <a:buChar char="•"/>
            </a:pPr>
            <a:r>
              <a:rPr lang="en-US" dirty="0"/>
              <a:t>Recommendations</a:t>
            </a:r>
          </a:p>
          <a:p>
            <a:pPr>
              <a:buFont typeface="Arial" panose="020B0604020202020204" pitchFamily="34" charset="0"/>
              <a:buChar char="•"/>
            </a:pPr>
            <a:r>
              <a:rPr lang="en-US" dirty="0"/>
              <a:t>Conclusions</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Aim</a:t>
            </a:r>
          </a:p>
        </p:txBody>
      </p:sp>
      <p:sp>
        <p:nvSpPr>
          <p:cNvPr id="6" name="Content Placeholder 5">
            <a:extLst>
              <a:ext uri="{FF2B5EF4-FFF2-40B4-BE49-F238E27FC236}">
                <a16:creationId xmlns:a16="http://schemas.microsoft.com/office/drawing/2014/main" id="{6439D99F-8D85-B3E3-77FB-2F5985A033AE}"/>
              </a:ext>
            </a:extLst>
          </p:cNvPr>
          <p:cNvSpPr>
            <a:spLocks noGrp="1"/>
          </p:cNvSpPr>
          <p:nvPr>
            <p:ph sz="half" idx="1"/>
          </p:nvPr>
        </p:nvSpPr>
        <p:spPr>
          <a:xfrm>
            <a:off x="405780" y="2564904"/>
            <a:ext cx="11593288" cy="3607296"/>
          </a:xfrm>
        </p:spPr>
        <p:txBody>
          <a:bodyPr/>
          <a:lstStyle/>
          <a:p>
            <a:pPr marL="45720" indent="0" algn="just">
              <a:buNone/>
            </a:pPr>
            <a:r>
              <a:rPr lang="en-US" dirty="0"/>
              <a:t>The aim of this project is to analyze the global trend of COVID-19 vaccinations and provide insights on the progress of vaccinations across different countries based on people who have vaccinated and fully vaccinated in the year 2021 - 2022.</a:t>
            </a:r>
            <a:endParaRPr lang="en-IN"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3" name="Text Placeholder 2"/>
          <p:cNvSpPr>
            <a:spLocks noGrp="1"/>
          </p:cNvSpPr>
          <p:nvPr>
            <p:ph sz="half" idx="1"/>
          </p:nvPr>
        </p:nvSpPr>
        <p:spPr>
          <a:xfrm>
            <a:off x="549796" y="2132856"/>
            <a:ext cx="11089232" cy="4039344"/>
          </a:xfrm>
        </p:spPr>
        <p:txBody>
          <a:bodyPr/>
          <a:lstStyle/>
          <a:p>
            <a:r>
              <a:rPr lang="en-US" dirty="0"/>
              <a:t>The COVID-19 pandemic has brought about unprecedented challenges to the world. </a:t>
            </a:r>
          </a:p>
          <a:p>
            <a:r>
              <a:rPr lang="en-US" dirty="0"/>
              <a:t>One of the most effective ways to control the spread of this disease is through the development and distribution of vaccines. Vaccines are essential in building immunity against the virus and preventing future outbreaks.</a:t>
            </a:r>
          </a:p>
          <a:p>
            <a:r>
              <a:rPr lang="en-US" dirty="0"/>
              <a:t>This project focuses on analyzing the trend of COVID-19 vaccinations worldwide. The objective is to identify any patterns or trends in the data.</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 Statement</a:t>
            </a:r>
          </a:p>
        </p:txBody>
      </p:sp>
      <p:sp>
        <p:nvSpPr>
          <p:cNvPr id="6" name="Content Placeholder 5"/>
          <p:cNvSpPr>
            <a:spLocks noGrp="1"/>
          </p:cNvSpPr>
          <p:nvPr>
            <p:ph sz="half" idx="1"/>
          </p:nvPr>
        </p:nvSpPr>
        <p:spPr>
          <a:xfrm>
            <a:off x="1233278" y="1828800"/>
            <a:ext cx="9901693" cy="4343400"/>
          </a:xfrm>
        </p:spPr>
        <p:txBody>
          <a:bodyPr/>
          <a:lstStyle/>
          <a:p>
            <a:pPr marL="45720" indent="0">
              <a:buNone/>
            </a:pPr>
            <a:endParaRPr lang="en-US" dirty="0"/>
          </a:p>
          <a:p>
            <a:pPr marL="45720" indent="0">
              <a:buNone/>
            </a:pPr>
            <a:r>
              <a:rPr lang="en-US" dirty="0"/>
              <a:t>This project aims to analyze the trend of COVID-19 vaccinations globally and identify any patterns, insights, or trends that could help policymakers make informed decisions in different Countries,</a:t>
            </a:r>
          </a:p>
          <a:p>
            <a:pPr marL="45720" indent="0">
              <a:buNone/>
            </a:pPr>
            <a:r>
              <a:rPr lang="en-US" dirty="0"/>
              <a:t>Based on “how many people are Vaccinated or fully Vaccinated” and “Total Vaccination per hundred”, “People Vaccination per hundred”, and “Daily vaccinations per Million” in 2021 and 2022.</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Methodology</a:t>
            </a:r>
          </a:p>
        </p:txBody>
      </p:sp>
      <p:sp>
        <p:nvSpPr>
          <p:cNvPr id="9" name="Content Placeholder 8"/>
          <p:cNvSpPr>
            <a:spLocks noGrp="1"/>
          </p:cNvSpPr>
          <p:nvPr>
            <p:ph idx="1"/>
          </p:nvPr>
        </p:nvSpPr>
        <p:spPr/>
        <p:txBody>
          <a:bodyPr>
            <a:normAutofit/>
          </a:bodyPr>
          <a:lstStyle/>
          <a:p>
            <a:pPr marL="502920" indent="-457200">
              <a:lnSpc>
                <a:spcPct val="200000"/>
              </a:lnSpc>
              <a:buFont typeface="+mj-lt"/>
              <a:buAutoNum type="arabicPeriod"/>
            </a:pPr>
            <a:r>
              <a:rPr lang="en-US" dirty="0"/>
              <a:t>Data Importing</a:t>
            </a:r>
          </a:p>
          <a:p>
            <a:pPr marL="502920" indent="-457200">
              <a:lnSpc>
                <a:spcPct val="200000"/>
              </a:lnSpc>
              <a:buFont typeface="+mj-lt"/>
              <a:buAutoNum type="arabicPeriod"/>
            </a:pPr>
            <a:r>
              <a:rPr lang="en-US" dirty="0"/>
              <a:t>Data cleaning</a:t>
            </a:r>
          </a:p>
          <a:p>
            <a:pPr marL="502920" indent="-457200">
              <a:lnSpc>
                <a:spcPct val="200000"/>
              </a:lnSpc>
              <a:buFont typeface="+mj-lt"/>
              <a:buAutoNum type="arabicPeriod"/>
            </a:pPr>
            <a:r>
              <a:rPr lang="en-US" dirty="0"/>
              <a:t>Data visualization:</a:t>
            </a:r>
          </a:p>
          <a:p>
            <a:pPr marL="502920" indent="-457200">
              <a:lnSpc>
                <a:spcPct val="200000"/>
              </a:lnSpc>
              <a:buFont typeface="+mj-lt"/>
              <a:buAutoNum type="arabicPeriod"/>
            </a:pPr>
            <a:r>
              <a:rPr lang="en-US" dirty="0"/>
              <a:t>Data analysis</a:t>
            </a: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33278" y="4725144"/>
            <a:ext cx="9753599" cy="1447056"/>
          </a:xfrm>
        </p:spPr>
        <p:txBody>
          <a:bodyPr/>
          <a:lstStyle/>
          <a:p>
            <a:pPr marL="45720" indent="0" algn="ctr">
              <a:buNone/>
            </a:pPr>
            <a:r>
              <a:rPr lang="en-US" dirty="0"/>
              <a:t>Chart shows that “The People Fully Vaccinated” by “Country”.</a:t>
            </a:r>
          </a:p>
          <a:p>
            <a:pPr marL="45720" indent="0" algn="ctr">
              <a:buNone/>
            </a:pPr>
            <a:r>
              <a:rPr lang="en-US" dirty="0"/>
              <a:t>“US” has highest People who are Fully Vaccinated.</a:t>
            </a:r>
          </a:p>
        </p:txBody>
      </p:sp>
      <p:pic>
        <p:nvPicPr>
          <p:cNvPr id="6" name="Picture 5">
            <a:extLst>
              <a:ext uri="{FF2B5EF4-FFF2-40B4-BE49-F238E27FC236}">
                <a16:creationId xmlns:a16="http://schemas.microsoft.com/office/drawing/2014/main" id="{A4ABB55A-6CC1-7F8D-9616-ED2DE44C6D14}"/>
              </a:ext>
            </a:extLst>
          </p:cNvPr>
          <p:cNvPicPr>
            <a:picLocks noChangeAspect="1"/>
          </p:cNvPicPr>
          <p:nvPr/>
        </p:nvPicPr>
        <p:blipFill rotWithShape="1">
          <a:blip r:embed="rId3"/>
          <a:srcRect r="822"/>
          <a:stretch/>
        </p:blipFill>
        <p:spPr bwMode="auto">
          <a:xfrm>
            <a:off x="1233278" y="1600200"/>
            <a:ext cx="9753598" cy="2809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33278" y="4725144"/>
            <a:ext cx="9753599" cy="1447056"/>
          </a:xfrm>
        </p:spPr>
        <p:txBody>
          <a:bodyPr/>
          <a:lstStyle/>
          <a:p>
            <a:pPr marL="45720" indent="0" algn="ctr">
              <a:buNone/>
            </a:pPr>
            <a:r>
              <a:rPr lang="en-US" dirty="0"/>
              <a:t>Chart shows the “The Total Vaccinations” by “Country”.</a:t>
            </a:r>
          </a:p>
          <a:p>
            <a:pPr marL="45720" indent="0" algn="ctr">
              <a:buNone/>
            </a:pPr>
            <a:r>
              <a:rPr lang="en-US" dirty="0"/>
              <a:t>“US” has highest Total Vaccinations.</a:t>
            </a:r>
          </a:p>
        </p:txBody>
      </p:sp>
      <p:pic>
        <p:nvPicPr>
          <p:cNvPr id="2" name="Picture 1">
            <a:extLst>
              <a:ext uri="{FF2B5EF4-FFF2-40B4-BE49-F238E27FC236}">
                <a16:creationId xmlns:a16="http://schemas.microsoft.com/office/drawing/2014/main" id="{08FD2068-EF71-9774-511C-DA153FAA12F6}"/>
              </a:ext>
            </a:extLst>
          </p:cNvPr>
          <p:cNvPicPr>
            <a:picLocks noChangeAspect="1"/>
          </p:cNvPicPr>
          <p:nvPr/>
        </p:nvPicPr>
        <p:blipFill>
          <a:blip r:embed="rId3"/>
          <a:stretch>
            <a:fillRect/>
          </a:stretch>
        </p:blipFill>
        <p:spPr>
          <a:xfrm>
            <a:off x="1217614" y="1195883"/>
            <a:ext cx="9753600" cy="2521149"/>
          </a:xfrm>
          <a:prstGeom prst="rect">
            <a:avLst/>
          </a:prstGeom>
        </p:spPr>
      </p:pic>
    </p:spTree>
    <p:extLst>
      <p:ext uri="{BB962C8B-B14F-4D97-AF65-F5344CB8AC3E}">
        <p14:creationId xmlns:p14="http://schemas.microsoft.com/office/powerpoint/2010/main" val="31443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33278" y="4725144"/>
            <a:ext cx="9753599" cy="1447056"/>
          </a:xfrm>
        </p:spPr>
        <p:txBody>
          <a:bodyPr/>
          <a:lstStyle/>
          <a:p>
            <a:pPr marL="45720" indent="0" algn="ctr">
              <a:buNone/>
            </a:pPr>
            <a:r>
              <a:rPr lang="en-US" dirty="0"/>
              <a:t>Chart shows the Daily vaccinations vs Date.</a:t>
            </a:r>
          </a:p>
          <a:p>
            <a:pPr marL="45720" indent="0" algn="ctr">
              <a:buNone/>
            </a:pPr>
            <a:r>
              <a:rPr lang="en-US" dirty="0"/>
              <a:t>July-2021, Aug-2021, Sept-2021, Jan-2022 highest no. of vaccinations.</a:t>
            </a:r>
          </a:p>
        </p:txBody>
      </p:sp>
      <p:pic>
        <p:nvPicPr>
          <p:cNvPr id="3" name="Picture 2">
            <a:extLst>
              <a:ext uri="{FF2B5EF4-FFF2-40B4-BE49-F238E27FC236}">
                <a16:creationId xmlns:a16="http://schemas.microsoft.com/office/drawing/2014/main" id="{82BAEDCF-5205-8169-CB00-92010AB75387}"/>
              </a:ext>
            </a:extLst>
          </p:cNvPr>
          <p:cNvPicPr>
            <a:picLocks noChangeAspect="1"/>
          </p:cNvPicPr>
          <p:nvPr/>
        </p:nvPicPr>
        <p:blipFill rotWithShape="1">
          <a:blip r:embed="rId3"/>
          <a:srcRect l="804" r="821" b="2425"/>
          <a:stretch/>
        </p:blipFill>
        <p:spPr bwMode="auto">
          <a:xfrm>
            <a:off x="1568932" y="1019229"/>
            <a:ext cx="9082289" cy="36201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432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46</TotalTime>
  <Words>900</Words>
  <Application>Microsoft Office PowerPoint</Application>
  <PresentationFormat>Custom</PresentationFormat>
  <Paragraphs>104</Paragraphs>
  <Slides>19</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World country report presentation</vt:lpstr>
      <vt:lpstr>COVID-19 Vaccinations Trend Analysis</vt:lpstr>
      <vt:lpstr>Table of Contents</vt:lpstr>
      <vt:lpstr>Aim</vt:lpstr>
      <vt:lpstr>Introduction</vt:lpstr>
      <vt:lpstr>Problem Statement</vt:lpstr>
      <vt:lpstr>Methodology</vt:lpstr>
      <vt:lpstr>Visualization and Analysis</vt:lpstr>
      <vt:lpstr>Visualization and Analysis</vt:lpstr>
      <vt:lpstr>Visualization and Analysis</vt:lpstr>
      <vt:lpstr>Visualization and Analysis</vt:lpstr>
      <vt:lpstr>Visualization and Analysis</vt:lpstr>
      <vt:lpstr>Visualization and Analysis</vt:lpstr>
      <vt:lpstr>Visualization and Analysis</vt:lpstr>
      <vt:lpstr>Visualization and Analysis</vt:lpstr>
      <vt:lpstr>Visualization and Analysis</vt:lpstr>
      <vt:lpstr>Insights</vt:lpstr>
      <vt:lpstr>Recommendations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Vaccinations Trend Analysis</dc:title>
  <dc:creator>Chethan Kumar</dc:creator>
  <cp:lastModifiedBy>Chethan Kumar</cp:lastModifiedBy>
  <cp:revision>1</cp:revision>
  <dcterms:created xsi:type="dcterms:W3CDTF">2023-03-14T11:16:30Z</dcterms:created>
  <dcterms:modified xsi:type="dcterms:W3CDTF">2023-03-14T12:03:03Z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