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handoutMasterIdLst>
    <p:handoutMasterId r:id="rId20"/>
  </p:handoutMasterIdLst>
  <p:sldIdLst>
    <p:sldId id="269" r:id="rId2"/>
    <p:sldId id="270" r:id="rId3"/>
    <p:sldId id="271" r:id="rId4"/>
    <p:sldId id="272" r:id="rId5"/>
    <p:sldId id="273" r:id="rId6"/>
    <p:sldId id="263" r:id="rId7"/>
    <p:sldId id="288" r:id="rId8"/>
    <p:sldId id="274" r:id="rId9"/>
    <p:sldId id="278" r:id="rId10"/>
    <p:sldId id="279" r:id="rId11"/>
    <p:sldId id="280" r:id="rId12"/>
    <p:sldId id="281" r:id="rId13"/>
    <p:sldId id="282" r:id="rId14"/>
    <p:sldId id="275" r:id="rId15"/>
    <p:sldId id="286" r:id="rId16"/>
    <p:sldId id="287" r:id="rId17"/>
    <p:sldId id="277"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9" autoAdjust="0"/>
    <p:restoredTop sz="94660"/>
  </p:normalViewPr>
  <p:slideViewPr>
    <p:cSldViewPr>
      <p:cViewPr varScale="1">
        <p:scale>
          <a:sx n="50" d="100"/>
          <a:sy n="50" d="100"/>
        </p:scale>
        <p:origin x="67" y="81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3/16/2023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3/16/2023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custom or tradition here.</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11</a:t>
            </a:fld>
            <a:endParaRPr lang="en-US"/>
          </a:p>
        </p:txBody>
      </p:sp>
    </p:spTree>
    <p:extLst>
      <p:ext uri="{BB962C8B-B14F-4D97-AF65-F5344CB8AC3E}">
        <p14:creationId xmlns:p14="http://schemas.microsoft.com/office/powerpoint/2010/main" val="3646602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custom or tradition here.</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12</a:t>
            </a:fld>
            <a:endParaRPr lang="en-US"/>
          </a:p>
        </p:txBody>
      </p:sp>
    </p:spTree>
    <p:extLst>
      <p:ext uri="{BB962C8B-B14F-4D97-AF65-F5344CB8AC3E}">
        <p14:creationId xmlns:p14="http://schemas.microsoft.com/office/powerpoint/2010/main" val="3808768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custom or tradition here.</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13</a:t>
            </a:fld>
            <a:endParaRPr lang="en-US"/>
          </a:p>
        </p:txBody>
      </p:sp>
    </p:spTree>
    <p:extLst>
      <p:ext uri="{BB962C8B-B14F-4D97-AF65-F5344CB8AC3E}">
        <p14:creationId xmlns:p14="http://schemas.microsoft.com/office/powerpoint/2010/main" val="3715717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the head leader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14</a:t>
            </a:fld>
            <a:endParaRPr lang="en-US"/>
          </a:p>
        </p:txBody>
      </p:sp>
    </p:spTree>
    <p:extLst>
      <p:ext uri="{BB962C8B-B14F-4D97-AF65-F5344CB8AC3E}">
        <p14:creationId xmlns:p14="http://schemas.microsoft.com/office/powerpoint/2010/main" val="3204451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the head leader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15</a:t>
            </a:fld>
            <a:endParaRPr lang="en-US"/>
          </a:p>
        </p:txBody>
      </p:sp>
    </p:spTree>
    <p:extLst>
      <p:ext uri="{BB962C8B-B14F-4D97-AF65-F5344CB8AC3E}">
        <p14:creationId xmlns:p14="http://schemas.microsoft.com/office/powerpoint/2010/main" val="538060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the head leader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16</a:t>
            </a:fld>
            <a:endParaRPr lang="en-US"/>
          </a:p>
        </p:txBody>
      </p:sp>
    </p:spTree>
    <p:extLst>
      <p:ext uri="{BB962C8B-B14F-4D97-AF65-F5344CB8AC3E}">
        <p14:creationId xmlns:p14="http://schemas.microsoft.com/office/powerpoint/2010/main" val="1483506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one of the points of interest for your country.</a:t>
            </a:r>
          </a:p>
        </p:txBody>
      </p:sp>
      <p:sp>
        <p:nvSpPr>
          <p:cNvPr id="4" name="Slide Number Placeholder 3"/>
          <p:cNvSpPr>
            <a:spLocks noGrp="1"/>
          </p:cNvSpPr>
          <p:nvPr>
            <p:ph type="sldNum" sz="quarter" idx="10"/>
          </p:nvPr>
        </p:nvSpPr>
        <p:spPr/>
        <p:txBody>
          <a:bodyPr/>
          <a:lstStyle/>
          <a:p>
            <a:fld id="{69C971FF-EF28-4195-A575-329446EFAA55}" type="slidenum">
              <a:rPr lang="en-US" smtClean="0"/>
              <a:t>17</a:t>
            </a:fld>
            <a:endParaRPr lang="en-US"/>
          </a:p>
        </p:txBody>
      </p:sp>
    </p:spTree>
    <p:extLst>
      <p:ext uri="{BB962C8B-B14F-4D97-AF65-F5344CB8AC3E}">
        <p14:creationId xmlns:p14="http://schemas.microsoft.com/office/powerpoint/2010/main" val="3969760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7</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818681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custom or tradition here.</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8</a:t>
            </a:fld>
            <a:endParaRPr lang="en-US"/>
          </a:p>
        </p:txBody>
      </p:sp>
    </p:spTree>
    <p:extLst>
      <p:ext uri="{BB962C8B-B14F-4D97-AF65-F5344CB8AC3E}">
        <p14:creationId xmlns:p14="http://schemas.microsoft.com/office/powerpoint/2010/main" val="2063820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custom or tradition here.</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3771704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custom or tradition here.</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21828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3/16/2023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3/16/2023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3/16/2023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3/16/2023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3/16/2023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3/16/2023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3/16/2023</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3/16/2023</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3/16/2023</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3/16/2023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3/16/2023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3/16/2023</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49796" y="1828799"/>
            <a:ext cx="10421417" cy="1456185"/>
          </a:xfrm>
        </p:spPr>
        <p:txBody>
          <a:bodyPr/>
          <a:lstStyle/>
          <a:p>
            <a:r>
              <a:rPr lang="en-US" dirty="0"/>
              <a:t>SUPPLY AND DEMAND GAP ANALYSIS FOR UBER</a:t>
            </a:r>
          </a:p>
        </p:txBody>
      </p:sp>
      <p:sp>
        <p:nvSpPr>
          <p:cNvPr id="5" name="Subtitle 4"/>
          <p:cNvSpPr>
            <a:spLocks noGrp="1"/>
          </p:cNvSpPr>
          <p:nvPr>
            <p:ph type="subTitle" idx="1"/>
          </p:nvPr>
        </p:nvSpPr>
        <p:spPr>
          <a:xfrm>
            <a:off x="1217614" y="5029200"/>
            <a:ext cx="9341294" cy="1143000"/>
          </a:xfrm>
        </p:spPr>
        <p:txBody>
          <a:bodyPr>
            <a:normAutofit/>
          </a:bodyPr>
          <a:lstStyle/>
          <a:p>
            <a:pPr algn="r"/>
            <a:r>
              <a:rPr lang="en-US" sz="2800" dirty="0"/>
              <a:t>Chethan Kumar D K</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4" y="274638"/>
            <a:ext cx="9753600" cy="706090"/>
          </a:xfrm>
        </p:spPr>
        <p:txBody>
          <a:bodyPr/>
          <a:lstStyle/>
          <a:p>
            <a:r>
              <a:rPr lang="en-US" dirty="0"/>
              <a:t>Visualization and Analysis</a:t>
            </a:r>
          </a:p>
        </p:txBody>
      </p:sp>
      <p:sp>
        <p:nvSpPr>
          <p:cNvPr id="5" name="Content Placeholder 4"/>
          <p:cNvSpPr>
            <a:spLocks noGrp="1"/>
          </p:cNvSpPr>
          <p:nvPr>
            <p:ph sz="half" idx="1"/>
          </p:nvPr>
        </p:nvSpPr>
        <p:spPr>
          <a:xfrm>
            <a:off x="1217615" y="5733256"/>
            <a:ext cx="9753599" cy="1015008"/>
          </a:xfrm>
        </p:spPr>
        <p:txBody>
          <a:bodyPr>
            <a:normAutofit/>
          </a:bodyPr>
          <a:lstStyle/>
          <a:p>
            <a:pPr marL="45720" indent="0" algn="ctr">
              <a:buNone/>
            </a:pPr>
            <a:r>
              <a:rPr lang="en-US" dirty="0"/>
              <a:t>Out of 100 Requests, only 42 Complete the trip, 39 Do not find car and 18 Cancelled requests.</a:t>
            </a:r>
          </a:p>
        </p:txBody>
      </p:sp>
      <p:pic>
        <p:nvPicPr>
          <p:cNvPr id="2" name="Picture 1">
            <a:extLst>
              <a:ext uri="{FF2B5EF4-FFF2-40B4-BE49-F238E27FC236}">
                <a16:creationId xmlns:a16="http://schemas.microsoft.com/office/drawing/2014/main" id="{E8B4DA67-9EE7-B636-3922-0422BC78509B}"/>
              </a:ext>
            </a:extLst>
          </p:cNvPr>
          <p:cNvPicPr>
            <a:picLocks noChangeAspect="1"/>
          </p:cNvPicPr>
          <p:nvPr/>
        </p:nvPicPr>
        <p:blipFill rotWithShape="1">
          <a:blip r:embed="rId3"/>
          <a:srcRect b="53289"/>
          <a:stretch/>
        </p:blipFill>
        <p:spPr bwMode="auto">
          <a:xfrm>
            <a:off x="1996707" y="980728"/>
            <a:ext cx="8195410" cy="44644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432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4" y="274638"/>
            <a:ext cx="9753600" cy="706090"/>
          </a:xfrm>
        </p:spPr>
        <p:txBody>
          <a:bodyPr/>
          <a:lstStyle/>
          <a:p>
            <a:r>
              <a:rPr lang="en-US" dirty="0"/>
              <a:t>Visualization and Analysis</a:t>
            </a:r>
          </a:p>
        </p:txBody>
      </p:sp>
      <p:sp>
        <p:nvSpPr>
          <p:cNvPr id="5" name="Content Placeholder 4"/>
          <p:cNvSpPr>
            <a:spLocks noGrp="1"/>
          </p:cNvSpPr>
          <p:nvPr>
            <p:ph sz="half" idx="1"/>
          </p:nvPr>
        </p:nvSpPr>
        <p:spPr>
          <a:xfrm>
            <a:off x="1179937" y="5431978"/>
            <a:ext cx="9753599" cy="1152128"/>
          </a:xfrm>
        </p:spPr>
        <p:txBody>
          <a:bodyPr>
            <a:normAutofit fontScale="92500" lnSpcReduction="10000"/>
          </a:bodyPr>
          <a:lstStyle/>
          <a:p>
            <a:pPr marL="45720" indent="0" algn="ctr">
              <a:buNone/>
            </a:pPr>
            <a:r>
              <a:rPr lang="en-US" dirty="0"/>
              <a:t>The Demand for Cars at the City is max. during the morning.</a:t>
            </a:r>
          </a:p>
          <a:p>
            <a:pPr marL="45720" indent="0" algn="ctr">
              <a:buNone/>
            </a:pPr>
            <a:r>
              <a:rPr lang="en-US" dirty="0"/>
              <a:t>The Demand for Cars at the Airport is max. during the Evening and Night.</a:t>
            </a:r>
          </a:p>
        </p:txBody>
      </p:sp>
      <p:pic>
        <p:nvPicPr>
          <p:cNvPr id="3" name="Picture 2">
            <a:extLst>
              <a:ext uri="{FF2B5EF4-FFF2-40B4-BE49-F238E27FC236}">
                <a16:creationId xmlns:a16="http://schemas.microsoft.com/office/drawing/2014/main" id="{CA5B11B0-C866-9A48-F41C-1CE26E8EF202}"/>
              </a:ext>
            </a:extLst>
          </p:cNvPr>
          <p:cNvPicPr>
            <a:picLocks noChangeAspect="1"/>
          </p:cNvPicPr>
          <p:nvPr/>
        </p:nvPicPr>
        <p:blipFill>
          <a:blip r:embed="rId3"/>
          <a:stretch>
            <a:fillRect/>
          </a:stretch>
        </p:blipFill>
        <p:spPr>
          <a:xfrm>
            <a:off x="2981836" y="962432"/>
            <a:ext cx="6225151" cy="4387433"/>
          </a:xfrm>
          <a:prstGeom prst="rect">
            <a:avLst/>
          </a:prstGeom>
        </p:spPr>
      </p:pic>
    </p:spTree>
    <p:extLst>
      <p:ext uri="{BB962C8B-B14F-4D97-AF65-F5344CB8AC3E}">
        <p14:creationId xmlns:p14="http://schemas.microsoft.com/office/powerpoint/2010/main" val="417087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4" y="274638"/>
            <a:ext cx="9753600" cy="706090"/>
          </a:xfrm>
        </p:spPr>
        <p:txBody>
          <a:bodyPr/>
          <a:lstStyle/>
          <a:p>
            <a:r>
              <a:rPr lang="en-US" dirty="0"/>
              <a:t>Visualization and Analysis</a:t>
            </a:r>
          </a:p>
        </p:txBody>
      </p:sp>
      <p:sp>
        <p:nvSpPr>
          <p:cNvPr id="5" name="Content Placeholder 4"/>
          <p:cNvSpPr>
            <a:spLocks noGrp="1"/>
          </p:cNvSpPr>
          <p:nvPr>
            <p:ph sz="half" idx="1"/>
          </p:nvPr>
        </p:nvSpPr>
        <p:spPr>
          <a:xfrm>
            <a:off x="549796" y="5369024"/>
            <a:ext cx="11089232" cy="1488976"/>
          </a:xfrm>
        </p:spPr>
        <p:txBody>
          <a:bodyPr>
            <a:normAutofit lnSpcReduction="10000"/>
          </a:bodyPr>
          <a:lstStyle/>
          <a:p>
            <a:pPr marL="45720" indent="0" algn="ctr">
              <a:buNone/>
            </a:pPr>
            <a:r>
              <a:rPr lang="en-US" dirty="0"/>
              <a:t>The probability of finding a Car is less during the Evening, Night.</a:t>
            </a:r>
          </a:p>
          <a:p>
            <a:pPr marL="45720" indent="0" algn="ctr">
              <a:buNone/>
            </a:pPr>
            <a:r>
              <a:rPr lang="en-US" dirty="0"/>
              <a:t>Max. no. of trips are completed during Morning, Evening, Night.</a:t>
            </a:r>
          </a:p>
          <a:p>
            <a:pPr marL="45720" indent="0" algn="ctr">
              <a:buNone/>
            </a:pPr>
            <a:r>
              <a:rPr lang="en-US" dirty="0"/>
              <a:t>The probability of cancelling Car request is high during the Morning.</a:t>
            </a:r>
          </a:p>
        </p:txBody>
      </p:sp>
      <p:pic>
        <p:nvPicPr>
          <p:cNvPr id="3" name="Picture 2">
            <a:extLst>
              <a:ext uri="{FF2B5EF4-FFF2-40B4-BE49-F238E27FC236}">
                <a16:creationId xmlns:a16="http://schemas.microsoft.com/office/drawing/2014/main" id="{0B1FCAFE-A042-112A-259A-B3687FA4C190}"/>
              </a:ext>
            </a:extLst>
          </p:cNvPr>
          <p:cNvPicPr>
            <a:picLocks noChangeAspect="1"/>
          </p:cNvPicPr>
          <p:nvPr/>
        </p:nvPicPr>
        <p:blipFill>
          <a:blip r:embed="rId3"/>
          <a:stretch>
            <a:fillRect/>
          </a:stretch>
        </p:blipFill>
        <p:spPr>
          <a:xfrm>
            <a:off x="2973183" y="980728"/>
            <a:ext cx="6241555" cy="4248472"/>
          </a:xfrm>
          <a:prstGeom prst="rect">
            <a:avLst/>
          </a:prstGeom>
        </p:spPr>
      </p:pic>
    </p:spTree>
    <p:extLst>
      <p:ext uri="{BB962C8B-B14F-4D97-AF65-F5344CB8AC3E}">
        <p14:creationId xmlns:p14="http://schemas.microsoft.com/office/powerpoint/2010/main" val="3171357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1804" y="116632"/>
            <a:ext cx="9753600" cy="706090"/>
          </a:xfrm>
        </p:spPr>
        <p:txBody>
          <a:bodyPr/>
          <a:lstStyle/>
          <a:p>
            <a:r>
              <a:rPr lang="en-US" dirty="0"/>
              <a:t>Visualization and Analysis</a:t>
            </a:r>
          </a:p>
        </p:txBody>
      </p:sp>
      <p:sp>
        <p:nvSpPr>
          <p:cNvPr id="5" name="Content Placeholder 4"/>
          <p:cNvSpPr>
            <a:spLocks noGrp="1"/>
          </p:cNvSpPr>
          <p:nvPr>
            <p:ph sz="half" idx="1"/>
          </p:nvPr>
        </p:nvSpPr>
        <p:spPr>
          <a:xfrm>
            <a:off x="0" y="5013176"/>
            <a:ext cx="12188825" cy="1844824"/>
          </a:xfrm>
        </p:spPr>
        <p:txBody>
          <a:bodyPr>
            <a:noAutofit/>
          </a:bodyPr>
          <a:lstStyle/>
          <a:p>
            <a:pPr marL="45720" indent="0" algn="ctr">
              <a:buNone/>
            </a:pPr>
            <a:r>
              <a:rPr lang="en-US" dirty="0"/>
              <a:t>The Demand for Cars are more during Morning, Evening, Night.</a:t>
            </a:r>
          </a:p>
          <a:p>
            <a:pPr marL="45720" indent="0" algn="ctr">
              <a:buNone/>
            </a:pPr>
            <a:r>
              <a:rPr lang="en-US" dirty="0"/>
              <a:t>The probability of finding a Car is less during the Evening, Night at the airport and Morning at the city.</a:t>
            </a:r>
          </a:p>
          <a:p>
            <a:pPr marL="45720" indent="0" algn="ctr">
              <a:buNone/>
            </a:pPr>
            <a:r>
              <a:rPr lang="en-US" dirty="0"/>
              <a:t>The probability of cancelling Car request is high during the Morning at the city.</a:t>
            </a:r>
          </a:p>
        </p:txBody>
      </p:sp>
      <p:pic>
        <p:nvPicPr>
          <p:cNvPr id="6" name="Picture 5">
            <a:extLst>
              <a:ext uri="{FF2B5EF4-FFF2-40B4-BE49-F238E27FC236}">
                <a16:creationId xmlns:a16="http://schemas.microsoft.com/office/drawing/2014/main" id="{3FF213EE-D6DE-FD4C-7109-EBC3411C1C4C}"/>
              </a:ext>
            </a:extLst>
          </p:cNvPr>
          <p:cNvPicPr>
            <a:picLocks noChangeAspect="1"/>
          </p:cNvPicPr>
          <p:nvPr/>
        </p:nvPicPr>
        <p:blipFill>
          <a:blip r:embed="rId3"/>
          <a:stretch>
            <a:fillRect/>
          </a:stretch>
        </p:blipFill>
        <p:spPr>
          <a:xfrm>
            <a:off x="0" y="822722"/>
            <a:ext cx="12188826" cy="4119702"/>
          </a:xfrm>
          <a:prstGeom prst="rect">
            <a:avLst/>
          </a:prstGeom>
        </p:spPr>
      </p:pic>
    </p:spTree>
    <p:extLst>
      <p:ext uri="{BB962C8B-B14F-4D97-AF65-F5344CB8AC3E}">
        <p14:creationId xmlns:p14="http://schemas.microsoft.com/office/powerpoint/2010/main" val="245692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Insights</a:t>
            </a:r>
          </a:p>
        </p:txBody>
      </p:sp>
      <p:sp>
        <p:nvSpPr>
          <p:cNvPr id="3" name="Content Placeholder 2"/>
          <p:cNvSpPr>
            <a:spLocks noGrp="1"/>
          </p:cNvSpPr>
          <p:nvPr>
            <p:ph sz="half" idx="1"/>
          </p:nvPr>
        </p:nvSpPr>
        <p:spPr>
          <a:xfrm>
            <a:off x="765820" y="2276872"/>
            <a:ext cx="11017224" cy="4104456"/>
          </a:xfrm>
        </p:spPr>
        <p:txBody>
          <a:bodyPr>
            <a:normAutofit/>
          </a:bodyPr>
          <a:lstStyle/>
          <a:p>
            <a:r>
              <a:rPr lang="en-US" sz="2800" dirty="0"/>
              <a:t>There are 2 peaks (Morning and Evening) where there is a max. demand for cars.</a:t>
            </a:r>
          </a:p>
          <a:p>
            <a:r>
              <a:rPr lang="en-US" sz="2800" dirty="0"/>
              <a:t>During Morning where the demand for car is high at the city, there are maximum number of trip cancellations which lead to Gap in the Demand &amp; Supply.</a:t>
            </a:r>
          </a:p>
          <a:p>
            <a:r>
              <a:rPr lang="en-US" sz="2800" dirty="0"/>
              <a:t>During Evening where the demand for car is high at the Airport, there are maximum number of “No Cars Available” which lead to Gap in the Demand &amp; Supply.</a:t>
            </a:r>
          </a:p>
        </p:txBody>
      </p:sp>
    </p:spTree>
    <p:extLst>
      <p:ext uri="{BB962C8B-B14F-4D97-AF65-F5344CB8AC3E}">
        <p14:creationId xmlns:p14="http://schemas.microsoft.com/office/powerpoint/2010/main" val="260042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Recommendations</a:t>
            </a:r>
          </a:p>
        </p:txBody>
      </p:sp>
      <p:sp>
        <p:nvSpPr>
          <p:cNvPr id="3" name="Content Placeholder 2"/>
          <p:cNvSpPr>
            <a:spLocks noGrp="1"/>
          </p:cNvSpPr>
          <p:nvPr>
            <p:ph sz="half" idx="1"/>
          </p:nvPr>
        </p:nvSpPr>
        <p:spPr>
          <a:xfrm>
            <a:off x="1233278" y="2492896"/>
            <a:ext cx="9469645" cy="3888432"/>
          </a:xfrm>
        </p:spPr>
        <p:txBody>
          <a:bodyPr>
            <a:normAutofit/>
          </a:bodyPr>
          <a:lstStyle/>
          <a:p>
            <a:r>
              <a:rPr lang="en-US" sz="2800" dirty="0"/>
              <a:t>Increase the no. of cars so that the people find cars.</a:t>
            </a:r>
          </a:p>
          <a:p>
            <a:r>
              <a:rPr lang="en-US" sz="2800" dirty="0"/>
              <a:t>Uber should provide higher rewards Peak Morning and Evening so they don’t cancel.</a:t>
            </a:r>
          </a:p>
        </p:txBody>
      </p:sp>
    </p:spTree>
    <p:extLst>
      <p:ext uri="{BB962C8B-B14F-4D97-AF65-F5344CB8AC3E}">
        <p14:creationId xmlns:p14="http://schemas.microsoft.com/office/powerpoint/2010/main" val="63701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4" y="274638"/>
            <a:ext cx="9753600" cy="994122"/>
          </a:xfrm>
        </p:spPr>
        <p:txBody>
          <a:bodyPr/>
          <a:lstStyle/>
          <a:p>
            <a:r>
              <a:rPr lang="en-US" dirty="0"/>
              <a:t>Conclusions</a:t>
            </a:r>
          </a:p>
        </p:txBody>
      </p:sp>
      <p:sp>
        <p:nvSpPr>
          <p:cNvPr id="3" name="Content Placeholder 2"/>
          <p:cNvSpPr>
            <a:spLocks noGrp="1"/>
          </p:cNvSpPr>
          <p:nvPr>
            <p:ph sz="half" idx="1"/>
          </p:nvPr>
        </p:nvSpPr>
        <p:spPr>
          <a:xfrm>
            <a:off x="261764" y="1772816"/>
            <a:ext cx="11737304" cy="4608512"/>
          </a:xfrm>
        </p:spPr>
        <p:txBody>
          <a:bodyPr>
            <a:normAutofit/>
          </a:bodyPr>
          <a:lstStyle/>
          <a:p>
            <a:pPr algn="just"/>
            <a:r>
              <a:rPr lang="en-US" sz="2800" dirty="0"/>
              <a:t>The demand during Morning and Afternoon from the Airport to City is low, a driver who completed a trip from City to Airport in the morning should wait a long time to get a ride back to the city, or he must come back without passengers. </a:t>
            </a:r>
          </a:p>
          <a:p>
            <a:pPr algn="just"/>
            <a:r>
              <a:rPr lang="en-US" sz="2800" dirty="0"/>
              <a:t>Uber can provide some incentives to the drivers who complete the trip from city to airport in the morning part. This might result the driver to not cancel the request from city to airport trips. </a:t>
            </a:r>
          </a:p>
          <a:p>
            <a:pPr algn="just"/>
            <a:r>
              <a:rPr lang="en-US" sz="2800" dirty="0"/>
              <a:t>Increase the No. of Drivers.</a:t>
            </a:r>
          </a:p>
        </p:txBody>
      </p:sp>
    </p:spTree>
    <p:extLst>
      <p:ext uri="{BB962C8B-B14F-4D97-AF65-F5344CB8AC3E}">
        <p14:creationId xmlns:p14="http://schemas.microsoft.com/office/powerpoint/2010/main" val="3703835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48101" y="2204864"/>
            <a:ext cx="3292622" cy="1325562"/>
          </a:xfrm>
        </p:spPr>
        <p:txBody>
          <a:bodyPr/>
          <a:lstStyle/>
          <a:p>
            <a:r>
              <a:rPr lang="en-US" dirty="0"/>
              <a:t>Thank you</a:t>
            </a:r>
          </a:p>
        </p:txBody>
      </p:sp>
    </p:spTree>
    <p:extLst>
      <p:ext uri="{BB962C8B-B14F-4D97-AF65-F5344CB8AC3E}">
        <p14:creationId xmlns:p14="http://schemas.microsoft.com/office/powerpoint/2010/main" val="3732356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Table of Contents</a:t>
            </a:r>
          </a:p>
        </p:txBody>
      </p:sp>
      <p:sp>
        <p:nvSpPr>
          <p:cNvPr id="2" name="Content Placeholder 1"/>
          <p:cNvSpPr>
            <a:spLocks noGrp="1"/>
          </p:cNvSpPr>
          <p:nvPr>
            <p:ph idx="1"/>
          </p:nvPr>
        </p:nvSpPr>
        <p:spPr/>
        <p:txBody>
          <a:bodyPr/>
          <a:lstStyle/>
          <a:p>
            <a:pPr>
              <a:buFont typeface="Arial" panose="020B0604020202020204" pitchFamily="34" charset="0"/>
              <a:buChar char="•"/>
            </a:pPr>
            <a:r>
              <a:rPr lang="en-US" dirty="0"/>
              <a:t>Aim</a:t>
            </a:r>
          </a:p>
          <a:p>
            <a:pPr>
              <a:buFont typeface="Arial" panose="020B0604020202020204" pitchFamily="34" charset="0"/>
              <a:buChar char="•"/>
            </a:pPr>
            <a:r>
              <a:rPr lang="en-US" dirty="0"/>
              <a:t>Introduction</a:t>
            </a:r>
          </a:p>
          <a:p>
            <a:pPr>
              <a:buFont typeface="Arial" panose="020B0604020202020204" pitchFamily="34" charset="0"/>
              <a:buChar char="•"/>
            </a:pPr>
            <a:r>
              <a:rPr lang="en-US" dirty="0"/>
              <a:t>Problem statement</a:t>
            </a:r>
          </a:p>
          <a:p>
            <a:pPr>
              <a:buFont typeface="Arial" panose="020B0604020202020204" pitchFamily="34" charset="0"/>
              <a:buChar char="•"/>
            </a:pPr>
            <a:r>
              <a:rPr lang="en-US" dirty="0"/>
              <a:t>Methodology</a:t>
            </a:r>
          </a:p>
          <a:p>
            <a:pPr>
              <a:buFont typeface="Arial" panose="020B0604020202020204" pitchFamily="34" charset="0"/>
              <a:buChar char="•"/>
            </a:pPr>
            <a:r>
              <a:rPr lang="en-US" dirty="0"/>
              <a:t>Analysis (Data sheets pertaining to it)</a:t>
            </a:r>
          </a:p>
          <a:p>
            <a:pPr>
              <a:buFont typeface="Arial" panose="020B0604020202020204" pitchFamily="34" charset="0"/>
              <a:buChar char="•"/>
            </a:pPr>
            <a:r>
              <a:rPr lang="en-US" dirty="0"/>
              <a:t>Insights</a:t>
            </a:r>
          </a:p>
          <a:p>
            <a:pPr>
              <a:buFont typeface="Arial" panose="020B0604020202020204" pitchFamily="34" charset="0"/>
              <a:buChar char="•"/>
            </a:pPr>
            <a:r>
              <a:rPr lang="en-US" dirty="0"/>
              <a:t>Recommendations</a:t>
            </a:r>
          </a:p>
          <a:p>
            <a:pPr>
              <a:buFont typeface="Arial" panose="020B0604020202020204" pitchFamily="34" charset="0"/>
              <a:buChar char="•"/>
            </a:pPr>
            <a:r>
              <a:rPr lang="en-US" dirty="0"/>
              <a:t>Conclusions</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Aim</a:t>
            </a:r>
          </a:p>
        </p:txBody>
      </p:sp>
      <p:sp>
        <p:nvSpPr>
          <p:cNvPr id="6" name="Content Placeholder 5">
            <a:extLst>
              <a:ext uri="{FF2B5EF4-FFF2-40B4-BE49-F238E27FC236}">
                <a16:creationId xmlns:a16="http://schemas.microsoft.com/office/drawing/2014/main" id="{6439D99F-8D85-B3E3-77FB-2F5985A033AE}"/>
              </a:ext>
            </a:extLst>
          </p:cNvPr>
          <p:cNvSpPr>
            <a:spLocks noGrp="1"/>
          </p:cNvSpPr>
          <p:nvPr>
            <p:ph sz="half" idx="1"/>
          </p:nvPr>
        </p:nvSpPr>
        <p:spPr>
          <a:xfrm>
            <a:off x="405780" y="2564904"/>
            <a:ext cx="11593288" cy="3607296"/>
          </a:xfrm>
        </p:spPr>
        <p:txBody>
          <a:bodyPr>
            <a:normAutofit/>
          </a:bodyPr>
          <a:lstStyle/>
          <a:p>
            <a:pPr marL="45720" indent="0" algn="just">
              <a:buNone/>
            </a:pPr>
            <a:r>
              <a:rPr lang="en-US" sz="2800" dirty="0"/>
              <a:t>	The aim of this project is to conduct a supply and demand gap analysis for Uber, a ride-hailing company, in order to identify the gap between the demand for its services and the supply of drivers. </a:t>
            </a:r>
            <a:endParaRPr lang="en-IN" sz="2800" dirty="0"/>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p>
        </p:txBody>
      </p:sp>
      <p:sp>
        <p:nvSpPr>
          <p:cNvPr id="3" name="Text Placeholder 2"/>
          <p:cNvSpPr>
            <a:spLocks noGrp="1"/>
          </p:cNvSpPr>
          <p:nvPr>
            <p:ph sz="half" idx="1"/>
          </p:nvPr>
        </p:nvSpPr>
        <p:spPr>
          <a:xfrm>
            <a:off x="549796" y="2132856"/>
            <a:ext cx="11089232" cy="4039344"/>
          </a:xfrm>
        </p:spPr>
        <p:txBody>
          <a:bodyPr/>
          <a:lstStyle/>
          <a:p>
            <a:r>
              <a:rPr lang="en-US" dirty="0"/>
              <a:t>Uber is a ride-hailing company that provides transportation services through its mobile app. It was founded in 2009 and has since expanded to more than 700 cities worldwide. Uber's business model relies on the availability of a large number of drivers to meet the demand for its services. </a:t>
            </a:r>
          </a:p>
          <a:p>
            <a:r>
              <a:rPr lang="en-US" dirty="0"/>
              <a:t>However, there have been instances where the demand has exceeded the supply of drivers, leading to longer wait times and higher prices for customers.</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Problem Statement</a:t>
            </a:r>
          </a:p>
        </p:txBody>
      </p:sp>
      <p:sp>
        <p:nvSpPr>
          <p:cNvPr id="6" name="Content Placeholder 5"/>
          <p:cNvSpPr>
            <a:spLocks noGrp="1"/>
          </p:cNvSpPr>
          <p:nvPr>
            <p:ph sz="half" idx="1"/>
          </p:nvPr>
        </p:nvSpPr>
        <p:spPr>
          <a:xfrm>
            <a:off x="1233278" y="1828800"/>
            <a:ext cx="9901693" cy="4343400"/>
          </a:xfrm>
        </p:spPr>
        <p:txBody>
          <a:bodyPr/>
          <a:lstStyle/>
          <a:p>
            <a:pPr marL="45720" indent="0">
              <a:buNone/>
            </a:pPr>
            <a:endParaRPr lang="en-US" dirty="0"/>
          </a:p>
          <a:p>
            <a:pPr marL="45720" indent="0">
              <a:buNone/>
            </a:pPr>
            <a:r>
              <a:rPr lang="en-US" sz="2800" dirty="0"/>
              <a:t>	The problem statement for this project is to identify the gap between the demand for Uber's services and the supply of drivers, and to provide recommendations for reducing the gap.</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Methodology</a:t>
            </a:r>
          </a:p>
        </p:txBody>
      </p:sp>
      <p:sp>
        <p:nvSpPr>
          <p:cNvPr id="9" name="Content Placeholder 8"/>
          <p:cNvSpPr>
            <a:spLocks noGrp="1"/>
          </p:cNvSpPr>
          <p:nvPr>
            <p:ph idx="1"/>
          </p:nvPr>
        </p:nvSpPr>
        <p:spPr/>
        <p:txBody>
          <a:bodyPr>
            <a:normAutofit/>
          </a:bodyPr>
          <a:lstStyle/>
          <a:p>
            <a:pPr marL="502920" indent="-457200">
              <a:lnSpc>
                <a:spcPct val="200000"/>
              </a:lnSpc>
              <a:buFont typeface="+mj-lt"/>
              <a:buAutoNum type="arabicPeriod"/>
            </a:pPr>
            <a:r>
              <a:rPr lang="en-US" dirty="0"/>
              <a:t>Data Importing</a:t>
            </a:r>
          </a:p>
          <a:p>
            <a:pPr marL="502920" indent="-457200">
              <a:lnSpc>
                <a:spcPct val="200000"/>
              </a:lnSpc>
              <a:buFont typeface="+mj-lt"/>
              <a:buAutoNum type="arabicPeriod"/>
            </a:pPr>
            <a:r>
              <a:rPr lang="en-US" dirty="0"/>
              <a:t>Data cleaning</a:t>
            </a:r>
          </a:p>
          <a:p>
            <a:pPr marL="502920" indent="-457200">
              <a:lnSpc>
                <a:spcPct val="200000"/>
              </a:lnSpc>
              <a:buFont typeface="+mj-lt"/>
              <a:buAutoNum type="arabicPeriod"/>
            </a:pPr>
            <a:r>
              <a:rPr lang="en-US" dirty="0"/>
              <a:t>Data visualization:</a:t>
            </a:r>
          </a:p>
          <a:p>
            <a:pPr marL="502920" indent="-457200">
              <a:lnSpc>
                <a:spcPct val="200000"/>
              </a:lnSpc>
              <a:buFont typeface="+mj-lt"/>
              <a:buAutoNum type="arabicPeriod"/>
            </a:pPr>
            <a:r>
              <a:rPr lang="en-US" dirty="0"/>
              <a:t>Data analysis</a:t>
            </a:r>
          </a:p>
        </p:txBody>
      </p:sp>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2226" y="304056"/>
            <a:ext cx="9753600" cy="763488"/>
          </a:xfrm>
        </p:spPr>
        <p:txBody>
          <a:bodyPr/>
          <a:lstStyle/>
          <a:p>
            <a:r>
              <a:rPr lang="en-US" dirty="0"/>
              <a:t>Visualization and Analysis</a:t>
            </a:r>
          </a:p>
        </p:txBody>
      </p:sp>
      <p:sp>
        <p:nvSpPr>
          <p:cNvPr id="9" name="Content Placeholder 8"/>
          <p:cNvSpPr>
            <a:spLocks noGrp="1"/>
          </p:cNvSpPr>
          <p:nvPr>
            <p:ph idx="1"/>
          </p:nvPr>
        </p:nvSpPr>
        <p:spPr>
          <a:xfrm>
            <a:off x="909836" y="1268760"/>
            <a:ext cx="10061378" cy="4903440"/>
          </a:xfrm>
        </p:spPr>
        <p:txBody>
          <a:bodyPr>
            <a:normAutofit fontScale="92500" lnSpcReduction="20000"/>
          </a:bodyPr>
          <a:lstStyle/>
          <a:p>
            <a:pPr marL="45720" indent="0">
              <a:lnSpc>
                <a:spcPct val="120000"/>
              </a:lnSpc>
              <a:buNone/>
            </a:pPr>
            <a:r>
              <a:rPr lang="en-US" dirty="0"/>
              <a:t>The dataset contains the following columns</a:t>
            </a:r>
          </a:p>
          <a:p>
            <a:pPr>
              <a:lnSpc>
                <a:spcPct val="120000"/>
              </a:lnSpc>
            </a:pPr>
            <a:r>
              <a:rPr lang="en-US" u="sng" dirty="0"/>
              <a:t>Request ID </a:t>
            </a:r>
            <a:r>
              <a:rPr lang="en-US" dirty="0"/>
              <a:t>- It is a unique ID generated when the customer makes a request for the cab.</a:t>
            </a:r>
          </a:p>
          <a:p>
            <a:pPr>
              <a:lnSpc>
                <a:spcPct val="120000"/>
              </a:lnSpc>
            </a:pPr>
            <a:r>
              <a:rPr lang="en-US" u="sng" dirty="0"/>
              <a:t>Pickup Point </a:t>
            </a:r>
            <a:r>
              <a:rPr lang="en-US" dirty="0"/>
              <a:t>– It is the point of pickup of the customer (airport or city).</a:t>
            </a:r>
          </a:p>
          <a:p>
            <a:pPr>
              <a:lnSpc>
                <a:spcPct val="120000"/>
              </a:lnSpc>
            </a:pPr>
            <a:r>
              <a:rPr lang="en-US" u="sng" dirty="0"/>
              <a:t>Status</a:t>
            </a:r>
            <a:r>
              <a:rPr lang="en-US" dirty="0"/>
              <a:t> – It is the status of the request whether the trip was completed or no cars available or cancelled.</a:t>
            </a:r>
          </a:p>
          <a:p>
            <a:pPr>
              <a:lnSpc>
                <a:spcPct val="120000"/>
              </a:lnSpc>
            </a:pPr>
            <a:r>
              <a:rPr lang="en-US" u="sng" dirty="0"/>
              <a:t>Driver ID </a:t>
            </a:r>
            <a:r>
              <a:rPr lang="en-US" dirty="0"/>
              <a:t>– It is the ID of the driver who got the request if cars were available.</a:t>
            </a:r>
          </a:p>
          <a:p>
            <a:pPr>
              <a:lnSpc>
                <a:spcPct val="120000"/>
              </a:lnSpc>
            </a:pPr>
            <a:r>
              <a:rPr lang="en-US" u="sng" dirty="0"/>
              <a:t>Request Timestamp </a:t>
            </a:r>
            <a:r>
              <a:rPr lang="en-US" dirty="0"/>
              <a:t>– It is the date and time of the request.</a:t>
            </a:r>
          </a:p>
          <a:p>
            <a:pPr>
              <a:lnSpc>
                <a:spcPct val="120000"/>
              </a:lnSpc>
            </a:pPr>
            <a:r>
              <a:rPr lang="en-US" u="sng" dirty="0"/>
              <a:t>Drop timestamp </a:t>
            </a:r>
            <a:r>
              <a:rPr lang="en-US" dirty="0"/>
              <a:t>– It is the date and time of the drop.</a:t>
            </a:r>
          </a:p>
        </p:txBody>
      </p:sp>
    </p:spTree>
    <p:extLst>
      <p:ext uri="{BB962C8B-B14F-4D97-AF65-F5344CB8AC3E}">
        <p14:creationId xmlns:p14="http://schemas.microsoft.com/office/powerpoint/2010/main" val="20148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4" y="274638"/>
            <a:ext cx="9753600" cy="706090"/>
          </a:xfrm>
        </p:spPr>
        <p:txBody>
          <a:bodyPr/>
          <a:lstStyle/>
          <a:p>
            <a:r>
              <a:rPr lang="en-US" dirty="0"/>
              <a:t>Visualization and Analysis</a:t>
            </a:r>
          </a:p>
        </p:txBody>
      </p:sp>
      <p:sp>
        <p:nvSpPr>
          <p:cNvPr id="5" name="Content Placeholder 4"/>
          <p:cNvSpPr>
            <a:spLocks noGrp="1"/>
          </p:cNvSpPr>
          <p:nvPr>
            <p:ph sz="half" idx="1"/>
          </p:nvPr>
        </p:nvSpPr>
        <p:spPr>
          <a:xfrm>
            <a:off x="1233278" y="4725144"/>
            <a:ext cx="9753599" cy="1447056"/>
          </a:xfrm>
        </p:spPr>
        <p:txBody>
          <a:bodyPr>
            <a:normAutofit fontScale="92500" lnSpcReduction="10000"/>
          </a:bodyPr>
          <a:lstStyle/>
          <a:p>
            <a:pPr marL="45720" indent="0" algn="ctr">
              <a:buNone/>
            </a:pPr>
            <a:r>
              <a:rPr lang="en-US" dirty="0"/>
              <a:t>No. of requests made at the city is higher as compared to Airport.</a:t>
            </a:r>
          </a:p>
          <a:p>
            <a:pPr marL="45720" indent="0" algn="ctr">
              <a:buNone/>
            </a:pPr>
            <a:r>
              <a:rPr lang="en-US" dirty="0"/>
              <a:t>No. of “No cars Available” is more at the Airport.</a:t>
            </a:r>
          </a:p>
          <a:p>
            <a:pPr marL="45720" indent="0" algn="ctr">
              <a:buNone/>
            </a:pPr>
            <a:r>
              <a:rPr lang="en-US" dirty="0"/>
              <a:t>No. of “Cancelled Requests” is more at the city.</a:t>
            </a:r>
          </a:p>
        </p:txBody>
      </p:sp>
      <p:pic>
        <p:nvPicPr>
          <p:cNvPr id="2" name="Picture 1">
            <a:extLst>
              <a:ext uri="{FF2B5EF4-FFF2-40B4-BE49-F238E27FC236}">
                <a16:creationId xmlns:a16="http://schemas.microsoft.com/office/drawing/2014/main" id="{7EDDA661-905E-CAF1-DE50-437F4715DB79}"/>
              </a:ext>
            </a:extLst>
          </p:cNvPr>
          <p:cNvPicPr>
            <a:picLocks noChangeAspect="1"/>
          </p:cNvPicPr>
          <p:nvPr/>
        </p:nvPicPr>
        <p:blipFill>
          <a:blip r:embed="rId3"/>
          <a:stretch>
            <a:fillRect/>
          </a:stretch>
        </p:blipFill>
        <p:spPr>
          <a:xfrm>
            <a:off x="3070076" y="1052800"/>
            <a:ext cx="6264696" cy="3572847"/>
          </a:xfrm>
          <a:prstGeom prst="rect">
            <a:avLst/>
          </a:prstGeom>
        </p:spPr>
      </p:pic>
    </p:spTree>
    <p:extLst>
      <p:ext uri="{BB962C8B-B14F-4D97-AF65-F5344CB8AC3E}">
        <p14:creationId xmlns:p14="http://schemas.microsoft.com/office/powerpoint/2010/main" val="404019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4" y="274638"/>
            <a:ext cx="9753600" cy="706090"/>
          </a:xfrm>
        </p:spPr>
        <p:txBody>
          <a:bodyPr/>
          <a:lstStyle/>
          <a:p>
            <a:r>
              <a:rPr lang="en-US" dirty="0"/>
              <a:t>Visualization and Analysis</a:t>
            </a:r>
          </a:p>
        </p:txBody>
      </p:sp>
      <p:sp>
        <p:nvSpPr>
          <p:cNvPr id="5" name="Content Placeholder 4"/>
          <p:cNvSpPr>
            <a:spLocks noGrp="1"/>
          </p:cNvSpPr>
          <p:nvPr>
            <p:ph sz="half" idx="1"/>
          </p:nvPr>
        </p:nvSpPr>
        <p:spPr>
          <a:xfrm>
            <a:off x="815349" y="5852925"/>
            <a:ext cx="10558125" cy="706090"/>
          </a:xfrm>
        </p:spPr>
        <p:txBody>
          <a:bodyPr/>
          <a:lstStyle/>
          <a:p>
            <a:pPr marL="45720" indent="0" algn="ctr">
              <a:buNone/>
            </a:pPr>
            <a:r>
              <a:rPr lang="en-US" dirty="0"/>
              <a:t>Out of 100 Requests UBER has a Capacity to accept only 42 Requests.</a:t>
            </a:r>
          </a:p>
        </p:txBody>
      </p:sp>
      <p:pic>
        <p:nvPicPr>
          <p:cNvPr id="3" name="Picture 2">
            <a:extLst>
              <a:ext uri="{FF2B5EF4-FFF2-40B4-BE49-F238E27FC236}">
                <a16:creationId xmlns:a16="http://schemas.microsoft.com/office/drawing/2014/main" id="{AFF0C12C-060D-3CA5-3EF7-9EEF789FEA4A}"/>
              </a:ext>
            </a:extLst>
          </p:cNvPr>
          <p:cNvPicPr>
            <a:picLocks noChangeAspect="1"/>
          </p:cNvPicPr>
          <p:nvPr/>
        </p:nvPicPr>
        <p:blipFill>
          <a:blip r:embed="rId3"/>
          <a:stretch>
            <a:fillRect/>
          </a:stretch>
        </p:blipFill>
        <p:spPr>
          <a:xfrm>
            <a:off x="2250971" y="980728"/>
            <a:ext cx="7686880" cy="4530785"/>
          </a:xfrm>
          <a:prstGeom prst="rect">
            <a:avLst/>
          </a:prstGeom>
        </p:spPr>
      </p:pic>
    </p:spTree>
    <p:extLst>
      <p:ext uri="{BB962C8B-B14F-4D97-AF65-F5344CB8AC3E}">
        <p14:creationId xmlns:p14="http://schemas.microsoft.com/office/powerpoint/2010/main" val="314432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62</TotalTime>
  <Words>922</Words>
  <Application>Microsoft Office PowerPoint</Application>
  <PresentationFormat>Custom</PresentationFormat>
  <Paragraphs>95</Paragraphs>
  <Slides>17</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Gothic</vt:lpstr>
      <vt:lpstr>World country report presentation</vt:lpstr>
      <vt:lpstr>SUPPLY AND DEMAND GAP ANALYSIS FOR UBER</vt:lpstr>
      <vt:lpstr>Table of Contents</vt:lpstr>
      <vt:lpstr>Aim</vt:lpstr>
      <vt:lpstr>Introduction</vt:lpstr>
      <vt:lpstr>Problem Statement</vt:lpstr>
      <vt:lpstr>Methodology</vt:lpstr>
      <vt:lpstr>Visualization and Analysis</vt:lpstr>
      <vt:lpstr>Visualization and Analysis</vt:lpstr>
      <vt:lpstr>Visualization and Analysis</vt:lpstr>
      <vt:lpstr>Visualization and Analysis</vt:lpstr>
      <vt:lpstr>Visualization and Analysis</vt:lpstr>
      <vt:lpstr>Visualization and Analysis</vt:lpstr>
      <vt:lpstr>Visualization and Analysis</vt:lpstr>
      <vt:lpstr>Insights</vt:lpstr>
      <vt:lpstr>Recommendations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Vaccinations Trend Analysis</dc:title>
  <dc:creator>Chethan Kumar</dc:creator>
  <cp:lastModifiedBy>Chethan Kumar</cp:lastModifiedBy>
  <cp:revision>2</cp:revision>
  <dcterms:created xsi:type="dcterms:W3CDTF">2023-03-14T11:16:30Z</dcterms:created>
  <dcterms:modified xsi:type="dcterms:W3CDTF">2023-03-16T07:43:41Z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