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18"/>
  </p:notesMasterIdLst>
  <p:handoutMasterIdLst>
    <p:handoutMasterId r:id="rId19"/>
  </p:handoutMasterIdLst>
  <p:sldIdLst>
    <p:sldId id="256" r:id="rId2"/>
    <p:sldId id="292" r:id="rId3"/>
    <p:sldId id="293" r:id="rId4"/>
    <p:sldId id="294" r:id="rId5"/>
    <p:sldId id="295" r:id="rId6"/>
    <p:sldId id="296" r:id="rId7"/>
    <p:sldId id="297" r:id="rId8"/>
    <p:sldId id="298" r:id="rId9"/>
    <p:sldId id="299" r:id="rId10"/>
    <p:sldId id="300" r:id="rId11"/>
    <p:sldId id="301" r:id="rId12"/>
    <p:sldId id="303" r:id="rId13"/>
    <p:sldId id="302" r:id="rId14"/>
    <p:sldId id="304" r:id="rId15"/>
    <p:sldId id="305" r:id="rId16"/>
    <p:sldId id="259" r:id="rId17"/>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4AF"/>
    <a:srgbClr val="49BCBF"/>
    <a:srgbClr val="A6A6A6"/>
    <a:srgbClr val="FB3919"/>
    <a:srgbClr val="9DB4E7"/>
    <a:srgbClr val="F29B4C"/>
    <a:srgbClr val="0772F3"/>
    <a:srgbClr val="4899FA"/>
    <a:srgbClr val="0554B3"/>
    <a:srgbClr val="EEE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8" autoAdjust="0"/>
    <p:restoredTop sz="94660"/>
  </p:normalViewPr>
  <p:slideViewPr>
    <p:cSldViewPr snapToGrid="0">
      <p:cViewPr varScale="1">
        <p:scale>
          <a:sx n="69" d="100"/>
          <a:sy n="69" d="100"/>
        </p:scale>
        <p:origin x="576" y="36"/>
      </p:cViewPr>
      <p:guideLst/>
    </p:cSldViewPr>
  </p:slideViewPr>
  <p:notesTextViewPr>
    <p:cViewPr>
      <p:scale>
        <a:sx n="1" d="1"/>
        <a:sy n="1" d="1"/>
      </p:scale>
      <p:origin x="0" y="0"/>
    </p:cViewPr>
  </p:notesTextViewPr>
  <p:notesViewPr>
    <p:cSldViewPr snapToGrid="0">
      <p:cViewPr varScale="1">
        <p:scale>
          <a:sx n="67" d="100"/>
          <a:sy n="67" d="100"/>
        </p:scale>
        <p:origin x="33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EA5147-3725-42F7-A685-75BC380556E7}" type="datetimeFigureOut">
              <a:rPr lang="en-IN" smtClean="0"/>
              <a:t>06-02-2020</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7B62E6-2E64-4FEC-9A00-F12C7EF39B69}" type="slidenum">
              <a:rPr lang="en-IN" smtClean="0"/>
              <a:t>‹#›</a:t>
            </a:fld>
            <a:endParaRPr lang="en-IN" dirty="0"/>
          </a:p>
        </p:txBody>
      </p:sp>
    </p:spTree>
    <p:extLst>
      <p:ext uri="{BB962C8B-B14F-4D97-AF65-F5344CB8AC3E}">
        <p14:creationId xmlns:p14="http://schemas.microsoft.com/office/powerpoint/2010/main" val="602402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3813-9840-4FC1-9D75-19457ED5CD50}" type="datetimeFigureOut">
              <a:rPr lang="en-IN" smtClean="0"/>
              <a:t>06-02-2020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7C18-429B-4D95-987C-363AEA7C5E21}" type="slidenum">
              <a:rPr lang="en-IN" smtClean="0"/>
              <a:t>‹#›</a:t>
            </a:fld>
            <a:endParaRPr lang="en-IN" dirty="0"/>
          </a:p>
        </p:txBody>
      </p:sp>
    </p:spTree>
    <p:extLst>
      <p:ext uri="{BB962C8B-B14F-4D97-AF65-F5344CB8AC3E}">
        <p14:creationId xmlns:p14="http://schemas.microsoft.com/office/powerpoint/2010/main" val="161971279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0</a:t>
            </a:fld>
            <a:endParaRPr lang="en-IN" dirty="0"/>
          </a:p>
        </p:txBody>
      </p:sp>
    </p:spTree>
    <p:extLst>
      <p:ext uri="{BB962C8B-B14F-4D97-AF65-F5344CB8AC3E}">
        <p14:creationId xmlns:p14="http://schemas.microsoft.com/office/powerpoint/2010/main" val="3768490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6.emf"/><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Shape 10"/>
          <p:cNvSpPr/>
          <p:nvPr userDrawn="1"/>
        </p:nvSpPr>
        <p:spPr>
          <a:xfrm>
            <a:off x="10059311" y="877033"/>
            <a:ext cx="1732400" cy="577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2400" dirty="0">
              <a:latin typeface="Roboto Condensed" panose="02000000000000000000" pitchFamily="2" charset="0"/>
              <a:ea typeface="Roboto Condensed" panose="02000000000000000000" pitchFamily="2" charset="0"/>
              <a:cs typeface="Arvo"/>
              <a:sym typeface="Arvo"/>
            </a:endParaRPr>
          </a:p>
        </p:txBody>
      </p:sp>
      <p:grpSp>
        <p:nvGrpSpPr>
          <p:cNvPr id="19" name="Shape 11"/>
          <p:cNvGrpSpPr/>
          <p:nvPr userDrawn="1"/>
        </p:nvGrpSpPr>
        <p:grpSpPr>
          <a:xfrm>
            <a:off x="1" y="-9451"/>
            <a:ext cx="11548531" cy="6867451"/>
            <a:chOff x="0" y="-7088"/>
            <a:chExt cx="8661398" cy="5150588"/>
          </a:xfrm>
          <a:solidFill>
            <a:schemeClr val="bg1">
              <a:lumMod val="95000"/>
            </a:schemeClr>
          </a:solidFill>
        </p:grpSpPr>
        <p:sp>
          <p:nvSpPr>
            <p:cNvPr id="20" name="Shape 1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anose="02000000000000000000" pitchFamily="2" charset="0"/>
                <a:ea typeface="Roboto Condensed" panose="02000000000000000000" pitchFamily="2" charset="0"/>
              </a:endParaRPr>
            </a:p>
          </p:txBody>
        </p:sp>
        <p:sp>
          <p:nvSpPr>
            <p:cNvPr id="21" name="Shape 13"/>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anose="02000000000000000000" pitchFamily="2" charset="0"/>
                <a:ea typeface="Roboto Condensed" panose="02000000000000000000" pitchFamily="2" charset="0"/>
                <a:cs typeface="Arvo"/>
                <a:sym typeface="Arvo"/>
              </a:endParaRPr>
            </a:p>
          </p:txBody>
        </p:sp>
      </p:grpSp>
      <p:grpSp>
        <p:nvGrpSpPr>
          <p:cNvPr id="22" name="Shape 14"/>
          <p:cNvGrpSpPr/>
          <p:nvPr/>
        </p:nvGrpSpPr>
        <p:grpSpPr>
          <a:xfrm rot="10800000" flipH="1">
            <a:off x="3" y="1454351"/>
            <a:ext cx="11796669" cy="3949300"/>
            <a:chOff x="-8178042" y="-4493254"/>
            <a:chExt cx="19483598" cy="6522736"/>
          </a:xfrm>
          <a:solidFill>
            <a:srgbClr val="F29B4C"/>
          </a:solidFill>
        </p:grpSpPr>
        <p:sp>
          <p:nvSpPr>
            <p:cNvPr id="23" name="Shape 15"/>
            <p:cNvSpPr/>
            <p:nvPr/>
          </p:nvSpPr>
          <p:spPr>
            <a:xfrm>
              <a:off x="-8178042" y="-4493118"/>
              <a:ext cx="12968400" cy="6522600"/>
            </a:xfrm>
            <a:prstGeom prst="rect">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anose="02000000000000000000" pitchFamily="2" charset="0"/>
                <a:ea typeface="Roboto Condensed" panose="02000000000000000000" pitchFamily="2" charset="0"/>
                <a:cs typeface="Arvo"/>
                <a:sym typeface="Arvo"/>
              </a:endParaRPr>
            </a:p>
          </p:txBody>
        </p:sp>
        <p:sp>
          <p:nvSpPr>
            <p:cNvPr id="24" name="Shape 16"/>
            <p:cNvSpPr/>
            <p:nvPr/>
          </p:nvSpPr>
          <p:spPr>
            <a:xfrm>
              <a:off x="4782955" y="-4493254"/>
              <a:ext cx="6522600" cy="6522600"/>
            </a:xfrm>
            <a:prstGeom prst="rtTriangle">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anose="02000000000000000000" pitchFamily="2" charset="0"/>
                <a:ea typeface="Roboto Condensed" panose="02000000000000000000" pitchFamily="2" charset="0"/>
                <a:cs typeface="Arvo"/>
                <a:sym typeface="Arvo"/>
              </a:endParaRPr>
            </a:p>
          </p:txBody>
        </p:sp>
      </p:grpSp>
      <p:grpSp>
        <p:nvGrpSpPr>
          <p:cNvPr id="25" name="Shape 17"/>
          <p:cNvGrpSpPr/>
          <p:nvPr/>
        </p:nvGrpSpPr>
        <p:grpSpPr>
          <a:xfrm>
            <a:off x="4902983" y="5704465"/>
            <a:ext cx="7307772" cy="577328"/>
            <a:chOff x="5582265" y="4646738"/>
            <a:chExt cx="5480829" cy="432996"/>
          </a:xfrm>
          <a:solidFill>
            <a:srgbClr val="2384AF"/>
          </a:solidFill>
          <a:scene3d>
            <a:camera prst="orthographicFront">
              <a:rot lat="0" lon="0" rev="0"/>
            </a:camera>
            <a:lightRig rig="contrasting" dir="t">
              <a:rot lat="0" lon="0" rev="7800000"/>
            </a:lightRig>
          </a:scene3d>
        </p:grpSpPr>
        <p:sp>
          <p:nvSpPr>
            <p:cNvPr id="26" name="Shape 18"/>
            <p:cNvSpPr/>
            <p:nvPr/>
          </p:nvSpPr>
          <p:spPr>
            <a:xfrm rot="10800000">
              <a:off x="5582265" y="4948334"/>
              <a:ext cx="394200" cy="131400"/>
            </a:xfrm>
            <a:prstGeom prst="triangle">
              <a:avLst>
                <a:gd name="adj" fmla="val 32425"/>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anose="02000000000000000000" pitchFamily="2" charset="0"/>
                <a:ea typeface="Roboto Condensed" panose="02000000000000000000" pitchFamily="2" charset="0"/>
              </a:endParaRPr>
            </a:p>
          </p:txBody>
        </p:sp>
        <p:grpSp>
          <p:nvGrpSpPr>
            <p:cNvPr id="27" name="Shape 19"/>
            <p:cNvGrpSpPr/>
            <p:nvPr/>
          </p:nvGrpSpPr>
          <p:grpSpPr>
            <a:xfrm flipH="1">
              <a:off x="5585232" y="4646738"/>
              <a:ext cx="5477861" cy="304551"/>
              <a:chOff x="-24158748" y="330075"/>
              <a:chExt cx="30568423" cy="1699506"/>
            </a:xfrm>
            <a:grpFill/>
          </p:grpSpPr>
          <p:sp>
            <p:nvSpPr>
              <p:cNvPr id="28" name="Shape 20"/>
              <p:cNvSpPr/>
              <p:nvPr/>
            </p:nvSpPr>
            <p:spPr>
              <a:xfrm>
                <a:off x="-24158748" y="330081"/>
                <a:ext cx="28908000" cy="1699500"/>
              </a:xfrm>
              <a:prstGeom prst="rect">
                <a:avLst/>
              </a:prstGeom>
              <a:grpFill/>
              <a:ln>
                <a:noFill/>
              </a:ln>
              <a:effectLst/>
              <a:sp3d>
                <a:bevelT w="139700" h="139700"/>
              </a:sp3d>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anose="02000000000000000000" pitchFamily="2" charset="0"/>
                  <a:ea typeface="Roboto Condensed" panose="02000000000000000000" pitchFamily="2" charset="0"/>
                </a:endParaRPr>
              </a:p>
            </p:txBody>
          </p:sp>
          <p:sp>
            <p:nvSpPr>
              <p:cNvPr id="29" name="Shape 21"/>
              <p:cNvSpPr/>
              <p:nvPr/>
            </p:nvSpPr>
            <p:spPr>
              <a:xfrm>
                <a:off x="4710175" y="330075"/>
                <a:ext cx="1699500" cy="1699500"/>
              </a:xfrm>
              <a:prstGeom prst="rtTriangle">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anose="02000000000000000000" pitchFamily="2" charset="0"/>
                  <a:ea typeface="Roboto Condensed" panose="02000000000000000000" pitchFamily="2" charset="0"/>
                </a:endParaRPr>
              </a:p>
            </p:txBody>
          </p:sp>
        </p:grpSp>
      </p:grpSp>
      <p:sp>
        <p:nvSpPr>
          <p:cNvPr id="30" name="Shape 22"/>
          <p:cNvSpPr txBox="1">
            <a:spLocks noGrp="1"/>
          </p:cNvSpPr>
          <p:nvPr>
            <p:ph type="ctrTitle"/>
          </p:nvPr>
        </p:nvSpPr>
        <p:spPr>
          <a:xfrm>
            <a:off x="241139" y="1454235"/>
            <a:ext cx="11550573" cy="2881615"/>
          </a:xfrm>
          <a:prstGeom prst="rect">
            <a:avLst/>
          </a:prstGeom>
        </p:spPr>
        <p:txBody>
          <a:bodyPr spcFirstLastPara="1" wrap="square" lIns="91425" tIns="91425" rIns="91425" bIns="91425" anchor="t" anchorCtr="0"/>
          <a:lstStyle>
            <a:lvl1pPr lvl="0">
              <a:spcBef>
                <a:spcPts val="0"/>
              </a:spcBef>
              <a:spcAft>
                <a:spcPts val="0"/>
              </a:spcAft>
              <a:buSzPts val="4800"/>
              <a:buNone/>
              <a:defRPr sz="6400">
                <a:solidFill>
                  <a:schemeClr val="bg1"/>
                </a:solidFill>
                <a:latin typeface="Roboto Condensed" panose="02000000000000000000" pitchFamily="2" charset="0"/>
                <a:ea typeface="Roboto Condensed" panose="02000000000000000000" pitchFamily="2" charset="0"/>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dirty="0"/>
              <a:t>Click to edit Master title style</a:t>
            </a:r>
            <a:endParaRPr dirty="0"/>
          </a:p>
        </p:txBody>
      </p:sp>
      <p:sp>
        <p:nvSpPr>
          <p:cNvPr id="32" name="Shape 40"/>
          <p:cNvSpPr txBox="1">
            <a:spLocks noGrp="1"/>
          </p:cNvSpPr>
          <p:nvPr>
            <p:ph type="subTitle" idx="1"/>
          </p:nvPr>
        </p:nvSpPr>
        <p:spPr>
          <a:xfrm>
            <a:off x="241139" y="4386079"/>
            <a:ext cx="8637823" cy="1017492"/>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bg1"/>
                </a:solidFill>
                <a:latin typeface="Roboto Condensed" panose="02000000000000000000" pitchFamily="2" charset="0"/>
                <a:ea typeface="Roboto Condensed" panose="02000000000000000000"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4360" y="6155455"/>
            <a:ext cx="2807260" cy="691205"/>
          </a:xfrm>
          <a:prstGeom prst="rect">
            <a:avLst/>
          </a:prstGeom>
        </p:spPr>
      </p:pic>
    </p:spTree>
    <p:extLst>
      <p:ext uri="{BB962C8B-B14F-4D97-AF65-F5344CB8AC3E}">
        <p14:creationId xmlns:p14="http://schemas.microsoft.com/office/powerpoint/2010/main" val="352744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grpSp>
        <p:nvGrpSpPr>
          <p:cNvPr id="22" name="Group 21"/>
          <p:cNvGrpSpPr/>
          <p:nvPr/>
        </p:nvGrpSpPr>
        <p:grpSpPr>
          <a:xfrm>
            <a:off x="-1" y="3899768"/>
            <a:ext cx="8785449" cy="2703024"/>
            <a:chOff x="-2" y="3899768"/>
            <a:chExt cx="8785449" cy="2703024"/>
          </a:xfrm>
          <a:solidFill>
            <a:srgbClr val="F29B4C"/>
          </a:solidFill>
        </p:grpSpPr>
        <p:sp>
          <p:nvSpPr>
            <p:cNvPr id="9" name="Shape 29"/>
            <p:cNvSpPr/>
            <p:nvPr userDrawn="1"/>
          </p:nvSpPr>
          <p:spPr>
            <a:xfrm rot="10800000" flipH="1">
              <a:off x="-2" y="3899768"/>
              <a:ext cx="6085589" cy="2702966"/>
            </a:xfrm>
            <a:prstGeom prst="rect">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sp>
          <p:nvSpPr>
            <p:cNvPr id="10" name="Shape 30"/>
            <p:cNvSpPr/>
            <p:nvPr userDrawn="1"/>
          </p:nvSpPr>
          <p:spPr>
            <a:xfrm rot="10800000" flipH="1">
              <a:off x="6082481" y="3899826"/>
              <a:ext cx="2702966" cy="2702966"/>
            </a:xfrm>
            <a:prstGeom prst="rtTriangle">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grpSp>
      <p:grpSp>
        <p:nvGrpSpPr>
          <p:cNvPr id="11" name="Shape 33"/>
          <p:cNvGrpSpPr/>
          <p:nvPr userDrawn="1"/>
        </p:nvGrpSpPr>
        <p:grpSpPr>
          <a:xfrm flipH="1">
            <a:off x="9470886" y="6227588"/>
            <a:ext cx="2721116" cy="630414"/>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grpSp>
      <p:grpSp>
        <p:nvGrpSpPr>
          <p:cNvPr id="14" name="Shape 36"/>
          <p:cNvGrpSpPr/>
          <p:nvPr userDrawn="1"/>
        </p:nvGrpSpPr>
        <p:grpSpPr>
          <a:xfrm flipH="1">
            <a:off x="9235529" y="6451918"/>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grpSp>
      <p:sp>
        <p:nvSpPr>
          <p:cNvPr id="17" name="Shape 39"/>
          <p:cNvSpPr txBox="1">
            <a:spLocks noGrp="1"/>
          </p:cNvSpPr>
          <p:nvPr userDrawn="1">
            <p:ph type="ctrTitle"/>
          </p:nvPr>
        </p:nvSpPr>
        <p:spPr>
          <a:xfrm>
            <a:off x="114872" y="3828197"/>
            <a:ext cx="7877661" cy="1546400"/>
          </a:xfrm>
          <a:prstGeom prst="rect">
            <a:avLst/>
          </a:prstGeom>
        </p:spPr>
        <p:txBody>
          <a:bodyPr spcFirstLastPara="1" wrap="square" lIns="91425" tIns="91425" rIns="91425" bIns="91425" anchor="b" anchorCtr="0"/>
          <a:lstStyle>
            <a:lvl1pPr lvl="0" rtl="0">
              <a:spcBef>
                <a:spcPts val="0"/>
              </a:spcBef>
              <a:spcAft>
                <a:spcPts val="0"/>
              </a:spcAft>
              <a:buSzPts val="3000"/>
              <a:buNone/>
              <a:defRPr sz="4000">
                <a:solidFill>
                  <a:schemeClr val="tx1"/>
                </a:solidFill>
                <a:latin typeface="Roboto Condensed" panose="02000000000000000000" pitchFamily="2" charset="0"/>
                <a:ea typeface="Roboto Condensed" panose="02000000000000000000" pitchFamily="2" charset="0"/>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dirty="0"/>
              <a:t>Click to edit Master title style</a:t>
            </a:r>
            <a:endParaRPr dirty="0"/>
          </a:p>
        </p:txBody>
      </p:sp>
      <p:sp>
        <p:nvSpPr>
          <p:cNvPr id="18" name="Shape 40"/>
          <p:cNvSpPr txBox="1">
            <a:spLocks noGrp="1"/>
          </p:cNvSpPr>
          <p:nvPr userDrawn="1">
            <p:ph type="subTitle" idx="1"/>
          </p:nvPr>
        </p:nvSpPr>
        <p:spPr>
          <a:xfrm>
            <a:off x="114872" y="5300599"/>
            <a:ext cx="6673008" cy="10464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tx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
        <p:nvSpPr>
          <p:cNvPr id="19" name="Google Shape;163;p10"/>
          <p:cNvSpPr txBox="1">
            <a:spLocks noGrp="1"/>
          </p:cNvSpPr>
          <p:nvPr userDrawn="1">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anose="02000000000000000000" pitchFamily="2" charset="0"/>
                <a:ea typeface="Roboto Condensed" panose="02000000000000000000"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pPr/>
              <a:t>‹#›</a:t>
            </a:fld>
            <a:endParaRPr lang="en-IN"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81309" y="5105772"/>
            <a:ext cx="4410691" cy="1086002"/>
          </a:xfrm>
          <a:prstGeom prst="rect">
            <a:avLst/>
          </a:prstGeom>
        </p:spPr>
      </p:pic>
    </p:spTree>
    <p:extLst>
      <p:ext uri="{BB962C8B-B14F-4D97-AF65-F5344CB8AC3E}">
        <p14:creationId xmlns:p14="http://schemas.microsoft.com/office/powerpoint/2010/main" val="7331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Normal">
    <p:spTree>
      <p:nvGrpSpPr>
        <p:cNvPr id="1" name=""/>
        <p:cNvGrpSpPr/>
        <p:nvPr/>
      </p:nvGrpSpPr>
      <p:grpSpPr>
        <a:xfrm>
          <a:off x="0" y="0"/>
          <a:ext cx="0" cy="0"/>
          <a:chOff x="0" y="0"/>
          <a:chExt cx="0" cy="0"/>
        </a:xfrm>
      </p:grpSpPr>
      <p:grpSp>
        <p:nvGrpSpPr>
          <p:cNvPr id="5" name="Google Shape;64;p5"/>
          <p:cNvGrpSpPr/>
          <p:nvPr userDrawn="1"/>
        </p:nvGrpSpPr>
        <p:grpSpPr>
          <a:xfrm rot="10800000" flipH="1">
            <a:off x="8" y="-5244"/>
            <a:ext cx="6730415" cy="809783"/>
            <a:chOff x="-2168138" y="330076"/>
            <a:chExt cx="8650663" cy="1211718"/>
          </a:xfrm>
          <a:solidFill>
            <a:schemeClr val="bg1">
              <a:lumMod val="95000"/>
            </a:schemeClr>
          </a:solidFill>
        </p:grpSpPr>
        <p:sp>
          <p:nvSpPr>
            <p:cNvPr id="9" name="Google Shape;65;p5"/>
            <p:cNvSpPr/>
            <p:nvPr userDrawn="1"/>
          </p:nvSpPr>
          <p:spPr>
            <a:xfrm>
              <a:off x="-2168138" y="330082"/>
              <a:ext cx="6958200" cy="1211709"/>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vo"/>
                <a:sym typeface="Arvo"/>
              </a:endParaRPr>
            </a:p>
          </p:txBody>
        </p:sp>
        <p:sp>
          <p:nvSpPr>
            <p:cNvPr id="10" name="Google Shape;66;p5"/>
            <p:cNvSpPr/>
            <p:nvPr userDrawn="1"/>
          </p:nvSpPr>
          <p:spPr>
            <a:xfrm>
              <a:off x="4783025" y="330076"/>
              <a:ext cx="1699500" cy="121171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vo"/>
                <a:sym typeface="Arvo"/>
              </a:endParaRPr>
            </a:p>
          </p:txBody>
        </p:sp>
      </p:grpSp>
      <p:grpSp>
        <p:nvGrpSpPr>
          <p:cNvPr id="6" name="Google Shape;67;p5"/>
          <p:cNvGrpSpPr/>
          <p:nvPr userDrawn="1"/>
        </p:nvGrpSpPr>
        <p:grpSpPr>
          <a:xfrm rot="10800000" flipH="1">
            <a:off x="1" y="-5239"/>
            <a:ext cx="7039120" cy="660372"/>
            <a:chOff x="-9092084" y="330075"/>
            <a:chExt cx="15560570" cy="1699501"/>
          </a:xfrm>
          <a:solidFill>
            <a:srgbClr val="2384AF"/>
          </a:solidFill>
        </p:grpSpPr>
        <p:sp>
          <p:nvSpPr>
            <p:cNvPr id="7" name="Google Shape;68;p5"/>
            <p:cNvSpPr/>
            <p:nvPr userDrawn="1"/>
          </p:nvSpPr>
          <p:spPr>
            <a:xfrm>
              <a:off x="-9092084" y="330076"/>
              <a:ext cx="13882200" cy="1699500"/>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vo"/>
                <a:sym typeface="Arvo"/>
              </a:endParaRPr>
            </a:p>
          </p:txBody>
        </p:sp>
        <p:sp>
          <p:nvSpPr>
            <p:cNvPr id="8" name="Google Shape;69;p5"/>
            <p:cNvSpPr/>
            <p:nvPr userDrawn="1"/>
          </p:nvSpPr>
          <p:spPr>
            <a:xfrm>
              <a:off x="4768986" y="330075"/>
              <a:ext cx="1699500" cy="1699501"/>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vo"/>
                <a:sym typeface="Arvo"/>
              </a:endParaRPr>
            </a:p>
          </p:txBody>
        </p:sp>
      </p:grpSp>
      <p:sp>
        <p:nvSpPr>
          <p:cNvPr id="11" name="Google Shape;78;p5"/>
          <p:cNvSpPr txBox="1">
            <a:spLocks noGrp="1"/>
          </p:cNvSpPr>
          <p:nvPr>
            <p:ph type="title"/>
          </p:nvPr>
        </p:nvSpPr>
        <p:spPr>
          <a:xfrm>
            <a:off x="3" y="37720"/>
            <a:ext cx="6730423" cy="574453"/>
          </a:xfrm>
          <a:prstGeom prst="rect">
            <a:avLst/>
          </a:prstGeom>
        </p:spPr>
        <p:txBody>
          <a:bodyPr spcFirstLastPara="1" wrap="square" lIns="108000" tIns="0" rIns="0" bIns="0" anchor="ctr" anchorCtr="0">
            <a:spAutoFit/>
          </a:bodyPr>
          <a:lstStyle>
            <a:lvl1pPr lvl="0">
              <a:spcBef>
                <a:spcPts val="0"/>
              </a:spcBef>
              <a:spcAft>
                <a:spcPts val="0"/>
              </a:spcAft>
              <a:buSzPts val="2000"/>
              <a:buNone/>
              <a:defRPr sz="3733">
                <a:solidFill>
                  <a:schemeClr val="bg1"/>
                </a:solidFill>
                <a:latin typeface="Roboto Condensed" panose="02000000000000000000" pitchFamily="2" charset="0"/>
                <a:ea typeface="Roboto Condensed" panose="02000000000000000000" pitchFamily="2"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dirty="0"/>
              <a:t>Click to edit Master title style</a:t>
            </a:r>
            <a:endParaRPr dirty="0"/>
          </a:p>
        </p:txBody>
      </p:sp>
      <p:grpSp>
        <p:nvGrpSpPr>
          <p:cNvPr id="2" name="Group 1"/>
          <p:cNvGrpSpPr/>
          <p:nvPr userDrawn="1"/>
        </p:nvGrpSpPr>
        <p:grpSpPr>
          <a:xfrm>
            <a:off x="9475270" y="6224888"/>
            <a:ext cx="2721116" cy="634145"/>
            <a:chOff x="9475270" y="6224888"/>
            <a:chExt cx="2721116" cy="634145"/>
          </a:xfrm>
          <a:solidFill>
            <a:schemeClr val="bg1">
              <a:lumMod val="95000"/>
            </a:schemeClr>
          </a:solidFill>
        </p:grpSpPr>
        <p:sp>
          <p:nvSpPr>
            <p:cNvPr id="13" name="Google Shape;167;p10"/>
            <p:cNvSpPr/>
            <p:nvPr/>
          </p:nvSpPr>
          <p:spPr>
            <a:xfrm flipH="1">
              <a:off x="10366251" y="6224889"/>
              <a:ext cx="1830135" cy="634143"/>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ial"/>
                <a:sym typeface="Arial"/>
              </a:endParaRPr>
            </a:p>
          </p:txBody>
        </p:sp>
        <p:sp>
          <p:nvSpPr>
            <p:cNvPr id="14" name="Google Shape;168;p10"/>
            <p:cNvSpPr/>
            <p:nvPr/>
          </p:nvSpPr>
          <p:spPr>
            <a:xfrm flipH="1">
              <a:off x="9475270" y="6224888"/>
              <a:ext cx="894617" cy="634145"/>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ial"/>
                <a:sym typeface="Arial"/>
              </a:endParaRPr>
            </a:p>
          </p:txBody>
        </p:sp>
      </p:grpSp>
      <p:grpSp>
        <p:nvGrpSpPr>
          <p:cNvPr id="3" name="Group 2"/>
          <p:cNvGrpSpPr/>
          <p:nvPr userDrawn="1"/>
        </p:nvGrpSpPr>
        <p:grpSpPr>
          <a:xfrm>
            <a:off x="9266417" y="6456905"/>
            <a:ext cx="2933151" cy="406084"/>
            <a:chOff x="9266417" y="6456905"/>
            <a:chExt cx="2933151" cy="406084"/>
          </a:xfrm>
          <a:solidFill>
            <a:srgbClr val="2384AF"/>
          </a:solidFill>
        </p:grpSpPr>
        <p:sp>
          <p:nvSpPr>
            <p:cNvPr id="15" name="Google Shape;170;p10"/>
            <p:cNvSpPr/>
            <p:nvPr/>
          </p:nvSpPr>
          <p:spPr>
            <a:xfrm flipH="1">
              <a:off x="9663959" y="6456921"/>
              <a:ext cx="2535609" cy="406068"/>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ial"/>
                <a:sym typeface="Arial"/>
              </a:endParaRPr>
            </a:p>
          </p:txBody>
        </p:sp>
        <p:sp>
          <p:nvSpPr>
            <p:cNvPr id="16" name="Google Shape;171;p10"/>
            <p:cNvSpPr/>
            <p:nvPr/>
          </p:nvSpPr>
          <p:spPr>
            <a:xfrm flipH="1">
              <a:off x="9266417" y="6456905"/>
              <a:ext cx="406067" cy="40606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anose="02000000000000000000" pitchFamily="2" charset="0"/>
                <a:ea typeface="Roboto Condensed" panose="02000000000000000000" pitchFamily="2" charset="0"/>
                <a:cs typeface="Arial"/>
                <a:sym typeface="Arial"/>
              </a:endParaRPr>
            </a:p>
          </p:txBody>
        </p:sp>
      </p:grpSp>
      <p:sp>
        <p:nvSpPr>
          <p:cNvPr id="17"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anose="02000000000000000000" pitchFamily="2" charset="0"/>
                <a:ea typeface="Roboto Condensed" panose="02000000000000000000"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pPr/>
              <a:t>‹#›</a:t>
            </a:fld>
            <a:endParaRPr lang="en-IN" dirty="0"/>
          </a:p>
        </p:txBody>
      </p:sp>
      <p:sp>
        <p:nvSpPr>
          <p:cNvPr id="22" name="Text Placeholder 21"/>
          <p:cNvSpPr>
            <a:spLocks noGrp="1"/>
          </p:cNvSpPr>
          <p:nvPr>
            <p:ph type="body" sz="quarter" idx="10"/>
          </p:nvPr>
        </p:nvSpPr>
        <p:spPr>
          <a:xfrm>
            <a:off x="167217" y="804333"/>
            <a:ext cx="11633200" cy="5420784"/>
          </a:xfrm>
          <a:prstGeom prst="rect">
            <a:avLst/>
          </a:prstGeom>
        </p:spPr>
        <p:txBody>
          <a:bodyPr/>
          <a:lstStyle>
            <a:lvl1pPr>
              <a:buClr>
                <a:srgbClr val="19212F"/>
              </a:buClr>
              <a:defRPr sz="2133">
                <a:latin typeface="Roboto Condensed" panose="02000000000000000000" pitchFamily="2" charset="0"/>
                <a:ea typeface="Roboto Condensed" panose="02000000000000000000" pitchFamily="2" charset="0"/>
              </a:defRPr>
            </a:lvl1pPr>
          </a:lstStyle>
          <a:p>
            <a:pPr lvl="0"/>
            <a:r>
              <a:rPr lang="en-US" dirty="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7434" y="90879"/>
            <a:ext cx="2422016" cy="609939"/>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72484" y="103381"/>
            <a:ext cx="2375663" cy="584936"/>
          </a:xfrm>
          <a:prstGeom prst="rect">
            <a:avLst/>
          </a:prstGeom>
        </p:spPr>
      </p:pic>
    </p:spTree>
    <p:extLst>
      <p:ext uri="{BB962C8B-B14F-4D97-AF65-F5344CB8AC3E}">
        <p14:creationId xmlns:p14="http://schemas.microsoft.com/office/powerpoint/2010/main" val="1265754648"/>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actUs">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grpSp>
        <p:nvGrpSpPr>
          <p:cNvPr id="22" name="Group 21"/>
          <p:cNvGrpSpPr/>
          <p:nvPr/>
        </p:nvGrpSpPr>
        <p:grpSpPr>
          <a:xfrm>
            <a:off x="-1" y="3899768"/>
            <a:ext cx="8785449" cy="2703024"/>
            <a:chOff x="-2" y="3899768"/>
            <a:chExt cx="8785449" cy="2703024"/>
          </a:xfrm>
          <a:solidFill>
            <a:srgbClr val="2384AF"/>
          </a:solidFill>
        </p:grpSpPr>
        <p:sp>
          <p:nvSpPr>
            <p:cNvPr id="9" name="Shape 29"/>
            <p:cNvSpPr/>
            <p:nvPr userDrawn="1"/>
          </p:nvSpPr>
          <p:spPr>
            <a:xfrm rot="10800000" flipH="1">
              <a:off x="-2" y="3899768"/>
              <a:ext cx="6085589" cy="2702966"/>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sp>
          <p:nvSpPr>
            <p:cNvPr id="10" name="Shape 30"/>
            <p:cNvSpPr/>
            <p:nvPr userDrawn="1"/>
          </p:nvSpPr>
          <p:spPr>
            <a:xfrm rot="10800000" flipH="1">
              <a:off x="6082481" y="3899826"/>
              <a:ext cx="2702966" cy="270296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cs typeface="Arvo"/>
                <a:sym typeface="Arvo"/>
              </a:endParaRPr>
            </a:p>
          </p:txBody>
        </p:sp>
      </p:grpSp>
      <p:grpSp>
        <p:nvGrpSpPr>
          <p:cNvPr id="11" name="Shape 33"/>
          <p:cNvGrpSpPr/>
          <p:nvPr/>
        </p:nvGrpSpPr>
        <p:grpSpPr>
          <a:xfrm flipH="1">
            <a:off x="9475267" y="6242102"/>
            <a:ext cx="2721116" cy="630413"/>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grpSp>
      <p:grpSp>
        <p:nvGrpSpPr>
          <p:cNvPr id="14" name="Shape 36"/>
          <p:cNvGrpSpPr/>
          <p:nvPr/>
        </p:nvGrpSpPr>
        <p:grpSpPr>
          <a:xfrm flipH="1">
            <a:off x="9266415" y="6459607"/>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anose="02000000000000000000" pitchFamily="2" charset="0"/>
                <a:ea typeface="Roboto Condensed" panose="02000000000000000000" pitchFamily="2" charset="0"/>
              </a:endParaRPr>
            </a:p>
          </p:txBody>
        </p:sp>
      </p:grpSp>
      <p:sp>
        <p:nvSpPr>
          <p:cNvPr id="19"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anose="02000000000000000000" pitchFamily="2" charset="0"/>
                <a:ea typeface="Roboto Condensed" panose="02000000000000000000"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pPr/>
              <a:t>‹#›</a:t>
            </a:fld>
            <a:endParaRPr lang="en-IN" dirty="0"/>
          </a:p>
        </p:txBody>
      </p:sp>
      <p:pic>
        <p:nvPicPr>
          <p:cNvPr id="27" name="Picture 2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40000" contrast="41000"/>
                    </a14:imgEffect>
                  </a14:imgLayer>
                </a14:imgProps>
              </a:ext>
              <a:ext uri="{28A0092B-C50C-407E-A947-70E740481C1C}">
                <a14:useLocalDpi xmlns:a14="http://schemas.microsoft.com/office/drawing/2010/main" val="0"/>
              </a:ext>
            </a:extLst>
          </a:blip>
          <a:stretch>
            <a:fillRect/>
          </a:stretch>
        </p:blipFill>
        <p:spPr>
          <a:xfrm>
            <a:off x="493216" y="4722052"/>
            <a:ext cx="256560" cy="256560"/>
          </a:xfrm>
          <a:prstGeom prst="rect">
            <a:avLst/>
          </a:prstGeom>
        </p:spPr>
      </p:pic>
      <p:sp>
        <p:nvSpPr>
          <p:cNvPr id="28" name="Oval 27"/>
          <p:cNvSpPr/>
          <p:nvPr/>
        </p:nvSpPr>
        <p:spPr>
          <a:xfrm rot="13500000">
            <a:off x="261401" y="4490239"/>
            <a:ext cx="720190"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9" name="Rectangle 28"/>
          <p:cNvSpPr/>
          <p:nvPr userDrawn="1"/>
        </p:nvSpPr>
        <p:spPr>
          <a:xfrm>
            <a:off x="1105388" y="4563076"/>
            <a:ext cx="4853864" cy="543866"/>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No.01, 3rd </a:t>
            </a:r>
            <a:r>
              <a:rPr lang="en-US" sz="1467" b="1"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Cross </a:t>
            </a:r>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Basappa Layout, Gavipuram </a:t>
            </a:r>
            <a:r>
              <a:rPr lang="en-US" sz="1467" b="1"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Extension, </a:t>
            </a:r>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Kempegowda Nagar, Bengaluru, Karnataka 560019</a:t>
            </a:r>
          </a:p>
        </p:txBody>
      </p:sp>
      <p:pic>
        <p:nvPicPr>
          <p:cNvPr id="32" name="Picture 3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73508" y="5871318"/>
            <a:ext cx="279908" cy="279908"/>
          </a:xfrm>
          <a:prstGeom prst="rect">
            <a:avLst/>
          </a:prstGeom>
        </p:spPr>
      </p:pic>
      <p:sp>
        <p:nvSpPr>
          <p:cNvPr id="33" name="Oval 32"/>
          <p:cNvSpPr/>
          <p:nvPr/>
        </p:nvSpPr>
        <p:spPr>
          <a:xfrm rot="13500000">
            <a:off x="253368"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pic>
        <p:nvPicPr>
          <p:cNvPr id="35" name="Picture 34"/>
          <p:cNvPicPr>
            <a:picLocks noChangeAspect="1"/>
          </p:cNvPicPr>
          <p:nvPr/>
        </p:nvPicPr>
        <p:blipFill>
          <a:blip r:embed="rId5" cstate="print">
            <a:duotone>
              <a:prstClr val="black"/>
              <a:schemeClr val="tx1">
                <a:tint val="45000"/>
                <a:satMod val="400000"/>
              </a:schemeClr>
            </a:duotone>
            <a:lum bright="-100000" contrast="-100000"/>
            <a:extLst>
              <a:ext uri="{28A0092B-C50C-407E-A947-70E740481C1C}">
                <a14:useLocalDpi xmlns:a14="http://schemas.microsoft.com/office/drawing/2010/main" val="0"/>
              </a:ext>
            </a:extLst>
          </a:blip>
          <a:stretch>
            <a:fillRect/>
          </a:stretch>
        </p:blipFill>
        <p:spPr>
          <a:xfrm>
            <a:off x="4131169" y="5830869"/>
            <a:ext cx="365618" cy="360807"/>
          </a:xfrm>
          <a:prstGeom prst="rect">
            <a:avLst/>
          </a:prstGeom>
        </p:spPr>
      </p:pic>
      <p:sp>
        <p:nvSpPr>
          <p:cNvPr id="36" name="Oval 35"/>
          <p:cNvSpPr/>
          <p:nvPr/>
        </p:nvSpPr>
        <p:spPr>
          <a:xfrm rot="13500000">
            <a:off x="3953882"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grpSp>
        <p:nvGrpSpPr>
          <p:cNvPr id="8" name="Group 7"/>
          <p:cNvGrpSpPr/>
          <p:nvPr userDrawn="1"/>
        </p:nvGrpSpPr>
        <p:grpSpPr>
          <a:xfrm>
            <a:off x="4655549" y="2415355"/>
            <a:ext cx="2880918" cy="2027295"/>
            <a:chOff x="3491656" y="1811515"/>
            <a:chExt cx="2160688" cy="1520471"/>
          </a:xfrm>
        </p:grpSpPr>
        <p:sp>
          <p:nvSpPr>
            <p:cNvPr id="21" name="TextBox 20"/>
            <p:cNvSpPr txBox="1"/>
            <p:nvPr/>
          </p:nvSpPr>
          <p:spPr>
            <a:xfrm>
              <a:off x="3491656" y="1811515"/>
              <a:ext cx="2160688" cy="530914"/>
            </a:xfrm>
            <a:prstGeom prst="rect">
              <a:avLst/>
            </a:prstGeom>
            <a:noFill/>
          </p:spPr>
          <p:txBody>
            <a:bodyPr wrap="none" rtlCol="0">
              <a:spAutoFit/>
            </a:bodyPr>
            <a:lstStyle/>
            <a:p>
              <a:pPr algn="ctr"/>
              <a:r>
                <a:rPr lang="en-GB" sz="4000" b="1" dirty="0" smtClean="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rPr>
                <a:t>Thank</a:t>
              </a:r>
              <a:r>
                <a:rPr lang="en-GB" sz="4000" b="1" baseline="0" dirty="0" smtClean="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rPr>
                <a:t> You !!!</a:t>
              </a:r>
              <a:endParaRPr lang="en-GB" sz="4000" b="1" dirty="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endParaRPr>
            </a:p>
          </p:txBody>
        </p:sp>
        <p:grpSp>
          <p:nvGrpSpPr>
            <p:cNvPr id="5" name="Group 4"/>
            <p:cNvGrpSpPr/>
            <p:nvPr userDrawn="1"/>
          </p:nvGrpSpPr>
          <p:grpSpPr>
            <a:xfrm>
              <a:off x="4097490" y="2382966"/>
              <a:ext cx="949020" cy="949020"/>
              <a:chOff x="4097490" y="2382966"/>
              <a:chExt cx="949020" cy="949020"/>
            </a:xfrm>
          </p:grpSpPr>
          <p:sp>
            <p:nvSpPr>
              <p:cNvPr id="24" name="Teardrop 23"/>
              <p:cNvSpPr/>
              <p:nvPr/>
            </p:nvSpPr>
            <p:spPr>
              <a:xfrm rot="8070752">
                <a:off x="4097490" y="2382966"/>
                <a:ext cx="949020" cy="949020"/>
              </a:xfrm>
              <a:prstGeom prst="teardrop">
                <a:avLst/>
              </a:prstGeom>
              <a:solidFill>
                <a:srgbClr val="2384AF"/>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 name="Oval Callout 1"/>
              <p:cNvSpPr/>
              <p:nvPr userDrawn="1"/>
            </p:nvSpPr>
            <p:spPr>
              <a:xfrm>
                <a:off x="4408634" y="2816251"/>
                <a:ext cx="330935" cy="231336"/>
              </a:xfrm>
              <a:prstGeom prst="wedgeEllipseCallout">
                <a:avLst>
                  <a:gd name="adj1" fmla="val -37264"/>
                  <a:gd name="adj2" fmla="val 55542"/>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latin typeface="Roboto Condensed" panose="02000000000000000000" pitchFamily="2" charset="0"/>
                  <a:ea typeface="Roboto Condensed" panose="02000000000000000000" pitchFamily="2" charset="0"/>
                </a:endParaRPr>
              </a:p>
            </p:txBody>
          </p:sp>
        </p:grpSp>
      </p:grpSp>
      <p:sp>
        <p:nvSpPr>
          <p:cNvPr id="34" name="Rectangle 33">
            <a:extLst>
              <a:ext uri="{FF2B5EF4-FFF2-40B4-BE49-F238E27FC236}">
                <a16:creationId xmlns:a16="http://schemas.microsoft.com/office/drawing/2014/main" id="{51C262FE-2B35-40C2-9E59-B7F449550376}"/>
              </a:ext>
            </a:extLst>
          </p:cNvPr>
          <p:cNvSpPr/>
          <p:nvPr userDrawn="1"/>
        </p:nvSpPr>
        <p:spPr>
          <a:xfrm>
            <a:off x="1007891" y="5846073"/>
            <a:ext cx="2710095" cy="318100"/>
          </a:xfrm>
          <a:prstGeom prst="rect">
            <a:avLst/>
          </a:prstGeom>
        </p:spPr>
        <p:txBody>
          <a:bodyPr wrap="square">
            <a:spAutoFit/>
          </a:bodyPr>
          <a:lstStyle/>
          <a:p>
            <a:r>
              <a:rPr lang="en-US" sz="1467" b="1" u="none" kern="1200"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praveen.d@testyantra.com</a:t>
            </a:r>
          </a:p>
        </p:txBody>
      </p:sp>
      <p:sp>
        <p:nvSpPr>
          <p:cNvPr id="38" name="Rectangle 37">
            <a:extLst>
              <a:ext uri="{FF2B5EF4-FFF2-40B4-BE49-F238E27FC236}">
                <a16:creationId xmlns:a16="http://schemas.microsoft.com/office/drawing/2014/main" id="{B16475CF-1BB0-4BF3-B63E-3730F03491F8}"/>
              </a:ext>
            </a:extLst>
          </p:cNvPr>
          <p:cNvSpPr/>
          <p:nvPr userDrawn="1"/>
        </p:nvSpPr>
        <p:spPr>
          <a:xfrm>
            <a:off x="4718863" y="5855709"/>
            <a:ext cx="2740572" cy="318100"/>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www.testyantra.com</a:t>
            </a:r>
          </a:p>
        </p:txBody>
      </p:sp>
      <p:pic>
        <p:nvPicPr>
          <p:cNvPr id="30" name="Picture 2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37" name="Picture 3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40876" y="5500471"/>
            <a:ext cx="2807260" cy="691205"/>
          </a:xfrm>
          <a:prstGeom prst="rect">
            <a:avLst/>
          </a:prstGeom>
        </p:spPr>
      </p:pic>
    </p:spTree>
    <p:extLst>
      <p:ext uri="{BB962C8B-B14F-4D97-AF65-F5344CB8AC3E}">
        <p14:creationId xmlns:p14="http://schemas.microsoft.com/office/powerpoint/2010/main" val="4786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5" name="Google Shape;163;p10"/>
          <p:cNvSpPr txBox="1">
            <a:spLocks noGrp="1"/>
          </p:cNvSpPr>
          <p:nvPr>
            <p:ph type="sldNum" idx="4"/>
          </p:nvPr>
        </p:nvSpPr>
        <p:spPr>
          <a:xfrm>
            <a:off x="11306057" y="6364761"/>
            <a:ext cx="484324"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948307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nodejs.org/e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000" dirty="0"/>
              <a:t/>
            </a:r>
            <a:br>
              <a:rPr lang="en-IN" sz="8000" dirty="0"/>
            </a:br>
            <a:r>
              <a:rPr lang="en-IN" sz="8000" dirty="0" smtClean="0"/>
              <a:t>Typescript</a:t>
            </a:r>
            <a:endParaRPr lang="en-IN" dirty="0">
              <a:solidFill>
                <a:schemeClr val="bg1"/>
              </a:solidFill>
            </a:endParaRPr>
          </a:p>
        </p:txBody>
      </p:sp>
      <p:sp>
        <p:nvSpPr>
          <p:cNvPr id="4" name="Slide Number Placeholder 3"/>
          <p:cNvSpPr>
            <a:spLocks noGrp="1"/>
          </p:cNvSpPr>
          <p:nvPr>
            <p:ph type="sldNum" idx="4294967295"/>
          </p:nvPr>
        </p:nvSpPr>
        <p:spPr>
          <a:xfrm>
            <a:off x="11241511" y="6461580"/>
            <a:ext cx="806636" cy="415777"/>
          </a:xfrm>
        </p:spPr>
        <p:txBody>
          <a:bodyPr/>
          <a:lstStyle/>
          <a:p>
            <a:fld id="{A5FE59A5-F4B4-47F3-8C4B-BD6C0C97D865}" type="slidenum">
              <a:rPr lang="en-IN" smtClean="0"/>
              <a:t>0</a:t>
            </a:fld>
            <a:endParaRPr lang="en-IN" dirty="0"/>
          </a:p>
        </p:txBody>
      </p:sp>
    </p:spTree>
    <p:extLst>
      <p:ext uri="{BB962C8B-B14F-4D97-AF65-F5344CB8AC3E}">
        <p14:creationId xmlns:p14="http://schemas.microsoft.com/office/powerpoint/2010/main" val="2041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declaration and syntax</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9</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099094075"/>
              </p:ext>
            </p:extLst>
          </p:nvPr>
        </p:nvGraphicFramePr>
        <p:xfrm>
          <a:off x="785611" y="1194560"/>
          <a:ext cx="10637950" cy="4351337"/>
        </p:xfrm>
        <a:graphic>
          <a:graphicData uri="http://schemas.openxmlformats.org/drawingml/2006/table">
            <a:tbl>
              <a:tblPr/>
              <a:tblGrid>
                <a:gridCol w="1609859">
                  <a:extLst>
                    <a:ext uri="{9D8B030D-6E8A-4147-A177-3AD203B41FA5}">
                      <a16:colId xmlns:a16="http://schemas.microsoft.com/office/drawing/2014/main" val="20000"/>
                    </a:ext>
                  </a:extLst>
                </a:gridCol>
                <a:gridCol w="9028091">
                  <a:extLst>
                    <a:ext uri="{9D8B030D-6E8A-4147-A177-3AD203B41FA5}">
                      <a16:colId xmlns:a16="http://schemas.microsoft.com/office/drawing/2014/main" val="20001"/>
                    </a:ext>
                  </a:extLst>
                </a:gridCol>
              </a:tblGrid>
              <a:tr h="465970">
                <a:tc>
                  <a:txBody>
                    <a:bodyPr/>
                    <a:lstStyle/>
                    <a:p>
                      <a:pPr algn="ctr" fontAlgn="t"/>
                      <a:r>
                        <a:rPr lang="en-IN" sz="2130" dirty="0">
                          <a:effectLst/>
                          <a:latin typeface="Roboto Condensed" panose="02000000000000000000" pitchFamily="2" charset="0"/>
                          <a:ea typeface="Roboto Condensed" panose="02000000000000000000" pitchFamily="2" charset="0"/>
                        </a:rPr>
                        <a:t>S.No.</a:t>
                      </a:r>
                    </a:p>
                  </a:txBody>
                  <a:tcPr marL="49214" marR="49214" marT="49214" marB="492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130" dirty="0">
                          <a:effectLst/>
                          <a:latin typeface="Roboto Condensed" panose="02000000000000000000" pitchFamily="2" charset="0"/>
                          <a:ea typeface="Roboto Condensed" panose="02000000000000000000" pitchFamily="2" charset="0"/>
                        </a:rPr>
                        <a:t>Variable Declaration Syntax &amp; Description</a:t>
                      </a:r>
                    </a:p>
                  </a:txBody>
                  <a:tcPr marL="49214" marR="49214" marT="49214" marB="492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833513">
                <a:tc>
                  <a:txBody>
                    <a:bodyPr/>
                    <a:lstStyle/>
                    <a:p>
                      <a:pPr algn="ctr" fontAlgn="t"/>
                      <a:r>
                        <a:rPr lang="en-IN" sz="2130" dirty="0">
                          <a:effectLst/>
                          <a:latin typeface="Roboto Condensed" panose="02000000000000000000" pitchFamily="2" charset="0"/>
                          <a:ea typeface="Roboto Condensed" panose="02000000000000000000" pitchFamily="2" charset="0"/>
                        </a:rPr>
                        <a:t>1.</a:t>
                      </a:r>
                    </a:p>
                  </a:txBody>
                  <a:tcPr marL="49214" marR="49214" marT="49214" marB="492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130" b="1" dirty="0">
                          <a:solidFill>
                            <a:srgbClr val="000000"/>
                          </a:solidFill>
                          <a:effectLst/>
                          <a:latin typeface="Roboto Condensed" panose="02000000000000000000" pitchFamily="2" charset="0"/>
                          <a:ea typeface="Roboto Condensed" panose="02000000000000000000" pitchFamily="2" charset="0"/>
                        </a:rPr>
                        <a:t>var name:string = ”mary”</a:t>
                      </a:r>
                      <a:endParaRPr lang="en-US" sz="2130" dirty="0">
                        <a:solidFill>
                          <a:srgbClr val="000000"/>
                        </a:solidFill>
                        <a:effectLst/>
                        <a:latin typeface="Roboto Condensed" panose="02000000000000000000" pitchFamily="2" charset="0"/>
                        <a:ea typeface="Roboto Condensed" panose="02000000000000000000" pitchFamily="2" charset="0"/>
                      </a:endParaRPr>
                    </a:p>
                    <a:p>
                      <a:pPr algn="just" fontAlgn="t"/>
                      <a:r>
                        <a:rPr lang="en-US" sz="2130" dirty="0">
                          <a:solidFill>
                            <a:srgbClr val="000000"/>
                          </a:solidFill>
                          <a:effectLst/>
                          <a:latin typeface="Roboto Condensed" panose="02000000000000000000" pitchFamily="2" charset="0"/>
                          <a:ea typeface="Roboto Condensed" panose="02000000000000000000" pitchFamily="2" charset="0"/>
                        </a:rPr>
                        <a:t>The variable stores a value of type string</a:t>
                      </a:r>
                    </a:p>
                  </a:txBody>
                  <a:tcPr marL="49214" marR="49214" marT="49214" marB="492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17285">
                <a:tc>
                  <a:txBody>
                    <a:bodyPr/>
                    <a:lstStyle/>
                    <a:p>
                      <a:pPr algn="ctr" fontAlgn="t"/>
                      <a:r>
                        <a:rPr lang="en-IN" sz="2130" dirty="0">
                          <a:effectLst/>
                          <a:latin typeface="Roboto Condensed" panose="02000000000000000000" pitchFamily="2" charset="0"/>
                          <a:ea typeface="Roboto Condensed" panose="02000000000000000000" pitchFamily="2" charset="0"/>
                        </a:rPr>
                        <a:t>2.</a:t>
                      </a:r>
                    </a:p>
                  </a:txBody>
                  <a:tcPr marL="49214" marR="49214" marT="49214" marB="492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130" b="1" dirty="0">
                          <a:solidFill>
                            <a:srgbClr val="000000"/>
                          </a:solidFill>
                          <a:effectLst/>
                          <a:latin typeface="Roboto Condensed" panose="02000000000000000000" pitchFamily="2" charset="0"/>
                          <a:ea typeface="Roboto Condensed" panose="02000000000000000000" pitchFamily="2" charset="0"/>
                        </a:rPr>
                        <a:t>var name:string;</a:t>
                      </a:r>
                      <a:endParaRPr lang="en-US" sz="2130" dirty="0">
                        <a:solidFill>
                          <a:srgbClr val="000000"/>
                        </a:solidFill>
                        <a:effectLst/>
                        <a:latin typeface="Roboto Condensed" panose="02000000000000000000" pitchFamily="2" charset="0"/>
                        <a:ea typeface="Roboto Condensed" panose="02000000000000000000" pitchFamily="2" charset="0"/>
                      </a:endParaRPr>
                    </a:p>
                    <a:p>
                      <a:pPr algn="just" fontAlgn="t"/>
                      <a:r>
                        <a:rPr lang="en-US" sz="2130" dirty="0">
                          <a:solidFill>
                            <a:srgbClr val="000000"/>
                          </a:solidFill>
                          <a:effectLst/>
                          <a:latin typeface="Roboto Condensed" panose="02000000000000000000" pitchFamily="2" charset="0"/>
                          <a:ea typeface="Roboto Condensed" panose="02000000000000000000" pitchFamily="2" charset="0"/>
                        </a:rPr>
                        <a:t>The variable is a string variable. The variable’s value is set to undefined by default</a:t>
                      </a:r>
                    </a:p>
                  </a:txBody>
                  <a:tcPr marL="49214" marR="49214" marT="49214" marB="492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201056">
                <a:tc>
                  <a:txBody>
                    <a:bodyPr/>
                    <a:lstStyle/>
                    <a:p>
                      <a:pPr algn="ctr" fontAlgn="t"/>
                      <a:r>
                        <a:rPr lang="en-IN" sz="2130" dirty="0">
                          <a:effectLst/>
                          <a:latin typeface="Roboto Condensed" panose="02000000000000000000" pitchFamily="2" charset="0"/>
                          <a:ea typeface="Roboto Condensed" panose="02000000000000000000" pitchFamily="2" charset="0"/>
                        </a:rPr>
                        <a:t>3.</a:t>
                      </a:r>
                    </a:p>
                  </a:txBody>
                  <a:tcPr marL="49214" marR="49214" marT="49214" marB="492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130" b="1" dirty="0">
                          <a:solidFill>
                            <a:srgbClr val="000000"/>
                          </a:solidFill>
                          <a:effectLst/>
                          <a:latin typeface="Roboto Condensed" panose="02000000000000000000" pitchFamily="2" charset="0"/>
                          <a:ea typeface="Roboto Condensed" panose="02000000000000000000" pitchFamily="2" charset="0"/>
                        </a:rPr>
                        <a:t>var name = ”mary”</a:t>
                      </a:r>
                      <a:endParaRPr lang="en-US" sz="2130" dirty="0">
                        <a:solidFill>
                          <a:srgbClr val="000000"/>
                        </a:solidFill>
                        <a:effectLst/>
                        <a:latin typeface="Roboto Condensed" panose="02000000000000000000" pitchFamily="2" charset="0"/>
                        <a:ea typeface="Roboto Condensed" panose="02000000000000000000" pitchFamily="2" charset="0"/>
                      </a:endParaRPr>
                    </a:p>
                    <a:p>
                      <a:pPr algn="just" fontAlgn="t"/>
                      <a:r>
                        <a:rPr lang="en-US" sz="2130" dirty="0">
                          <a:solidFill>
                            <a:srgbClr val="000000"/>
                          </a:solidFill>
                          <a:effectLst/>
                          <a:latin typeface="Roboto Condensed" panose="02000000000000000000" pitchFamily="2" charset="0"/>
                          <a:ea typeface="Roboto Condensed" panose="02000000000000000000" pitchFamily="2" charset="0"/>
                        </a:rPr>
                        <a:t>The variable’s type is inferred from the data type of the value. Here, the variable is of the type string</a:t>
                      </a:r>
                    </a:p>
                  </a:txBody>
                  <a:tcPr marL="49214" marR="49214" marT="49214" marB="492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833513">
                <a:tc>
                  <a:txBody>
                    <a:bodyPr/>
                    <a:lstStyle/>
                    <a:p>
                      <a:pPr algn="ctr" fontAlgn="t"/>
                      <a:r>
                        <a:rPr lang="en-IN" sz="2130" dirty="0">
                          <a:effectLst/>
                          <a:latin typeface="Roboto Condensed" panose="02000000000000000000" pitchFamily="2" charset="0"/>
                          <a:ea typeface="Roboto Condensed" panose="02000000000000000000" pitchFamily="2" charset="0"/>
                        </a:rPr>
                        <a:t>4.</a:t>
                      </a:r>
                    </a:p>
                  </a:txBody>
                  <a:tcPr marL="49214" marR="49214" marT="49214" marB="492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130" b="1" dirty="0">
                          <a:solidFill>
                            <a:srgbClr val="000000"/>
                          </a:solidFill>
                          <a:effectLst/>
                          <a:latin typeface="Roboto Condensed" panose="02000000000000000000" pitchFamily="2" charset="0"/>
                          <a:ea typeface="Roboto Condensed" panose="02000000000000000000" pitchFamily="2" charset="0"/>
                        </a:rPr>
                        <a:t>var name;</a:t>
                      </a:r>
                      <a:endParaRPr lang="en-US" sz="2130" dirty="0">
                        <a:solidFill>
                          <a:srgbClr val="000000"/>
                        </a:solidFill>
                        <a:effectLst/>
                        <a:latin typeface="Roboto Condensed" panose="02000000000000000000" pitchFamily="2" charset="0"/>
                        <a:ea typeface="Roboto Condensed" panose="02000000000000000000" pitchFamily="2" charset="0"/>
                      </a:endParaRPr>
                    </a:p>
                    <a:p>
                      <a:pPr algn="just" fontAlgn="t"/>
                      <a:r>
                        <a:rPr lang="en-US" sz="2130" dirty="0">
                          <a:solidFill>
                            <a:srgbClr val="000000"/>
                          </a:solidFill>
                          <a:effectLst/>
                          <a:latin typeface="Roboto Condensed" panose="02000000000000000000" pitchFamily="2" charset="0"/>
                          <a:ea typeface="Roboto Condensed" panose="02000000000000000000" pitchFamily="2" charset="0"/>
                        </a:rPr>
                        <a:t>The variable’s data type is any. Its value is set to undefined by default.</a:t>
                      </a:r>
                    </a:p>
                  </a:txBody>
                  <a:tcPr marL="49214" marR="49214" marT="49214" marB="4921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3101233"/>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User-defined Types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10</a:t>
            </a:fld>
            <a:endParaRPr lang="en-IN" dirty="0"/>
          </a:p>
        </p:txBody>
      </p:sp>
      <p:sp>
        <p:nvSpPr>
          <p:cNvPr id="4" name="Text Placeholder 3"/>
          <p:cNvSpPr>
            <a:spLocks noGrp="1"/>
          </p:cNvSpPr>
          <p:nvPr>
            <p:ph type="body" sz="quarter" idx="10"/>
          </p:nvPr>
        </p:nvSpPr>
        <p:spPr>
          <a:xfrm>
            <a:off x="167217" y="804332"/>
            <a:ext cx="11880930" cy="5957075"/>
          </a:xfrm>
        </p:spPr>
        <p:txBody>
          <a:bodyPr/>
          <a:lstStyle/>
          <a:p>
            <a:pPr>
              <a:lnSpc>
                <a:spcPct val="150000"/>
              </a:lnSpc>
              <a:buFont typeface="Wingdings" panose="05000000000000000000" pitchFamily="2" charset="2"/>
              <a:buChar char="q"/>
            </a:pPr>
            <a:r>
              <a:rPr lang="en-US" b="1" dirty="0" smtClean="0"/>
              <a:t>Enumerations </a:t>
            </a:r>
            <a:r>
              <a:rPr lang="en-US" b="1" dirty="0"/>
              <a:t>(enums</a:t>
            </a:r>
            <a:r>
              <a:rPr lang="en-US" b="1" dirty="0" smtClean="0"/>
              <a:t>)</a:t>
            </a:r>
          </a:p>
          <a:p>
            <a:pPr marL="101596" indent="0">
              <a:lnSpc>
                <a:spcPct val="150000"/>
              </a:lnSpc>
              <a:buNone/>
            </a:pPr>
            <a:r>
              <a:rPr lang="en-US" dirty="0"/>
              <a:t>	</a:t>
            </a:r>
            <a:r>
              <a:rPr lang="en-US" dirty="0" smtClean="0"/>
              <a:t>Enums </a:t>
            </a:r>
            <a:r>
              <a:rPr lang="en-US" dirty="0"/>
              <a:t>allow us to declare a set of named constants i.e. a collection of related values that can be numeric or string values.</a:t>
            </a:r>
            <a:endParaRPr lang="en-US" b="1" dirty="0" smtClean="0"/>
          </a:p>
          <a:p>
            <a:pPr>
              <a:lnSpc>
                <a:spcPct val="150000"/>
              </a:lnSpc>
              <a:buFont typeface="Wingdings" panose="05000000000000000000" pitchFamily="2" charset="2"/>
              <a:buChar char="q"/>
            </a:pPr>
            <a:r>
              <a:rPr lang="en-US" b="1" dirty="0" smtClean="0"/>
              <a:t>Classes</a:t>
            </a:r>
          </a:p>
          <a:p>
            <a:pPr marL="101596" indent="0">
              <a:lnSpc>
                <a:spcPct val="150000"/>
              </a:lnSpc>
              <a:buNone/>
            </a:pPr>
            <a:r>
              <a:rPr lang="en-US" dirty="0"/>
              <a:t>	</a:t>
            </a:r>
            <a:r>
              <a:rPr lang="en-US" dirty="0" smtClean="0"/>
              <a:t>A </a:t>
            </a:r>
            <a:r>
              <a:rPr lang="en-US" dirty="0"/>
              <a:t>class in terms of OOP is a blueprint for creating objects. A class encapsulates data for the object. </a:t>
            </a:r>
            <a:endParaRPr lang="en-US" b="1" dirty="0" smtClean="0"/>
          </a:p>
          <a:p>
            <a:pPr>
              <a:lnSpc>
                <a:spcPct val="150000"/>
              </a:lnSpc>
              <a:buFont typeface="Wingdings" panose="05000000000000000000" pitchFamily="2" charset="2"/>
              <a:buChar char="q"/>
            </a:pPr>
            <a:r>
              <a:rPr lang="en-US" b="1" dirty="0" smtClean="0"/>
              <a:t>Interfaces</a:t>
            </a:r>
          </a:p>
          <a:p>
            <a:pPr marL="101596" indent="0">
              <a:lnSpc>
                <a:spcPct val="150000"/>
              </a:lnSpc>
              <a:buNone/>
            </a:pPr>
            <a:r>
              <a:rPr lang="en-US" dirty="0" smtClean="0"/>
              <a:t>	Interfaces </a:t>
            </a:r>
            <a:r>
              <a:rPr lang="en-US" dirty="0"/>
              <a:t>contain only the declaration of the members. It is the responsibility of the deriving class to define the members.</a:t>
            </a:r>
            <a:endParaRPr lang="en-US" dirty="0" smtClean="0"/>
          </a:p>
          <a:p>
            <a:pPr>
              <a:lnSpc>
                <a:spcPct val="150000"/>
              </a:lnSpc>
              <a:buFont typeface="Wingdings" panose="05000000000000000000" pitchFamily="2" charset="2"/>
              <a:buChar char="q"/>
            </a:pPr>
            <a:r>
              <a:rPr lang="en-US" b="1" dirty="0" smtClean="0"/>
              <a:t>Arrays</a:t>
            </a:r>
          </a:p>
          <a:p>
            <a:pPr marL="101596" indent="0">
              <a:lnSpc>
                <a:spcPct val="150000"/>
              </a:lnSpc>
              <a:buNone/>
            </a:pPr>
            <a:r>
              <a:rPr lang="en-US" dirty="0" smtClean="0"/>
              <a:t>	An </a:t>
            </a:r>
            <a:r>
              <a:rPr lang="en-US" dirty="0"/>
              <a:t>array is a special type of data type which can store multiple values of different data types</a:t>
            </a:r>
            <a:endParaRPr lang="en-US" b="1" dirty="0" smtClean="0"/>
          </a:p>
          <a:p>
            <a:pPr>
              <a:lnSpc>
                <a:spcPct val="150000"/>
              </a:lnSpc>
              <a:buFont typeface="Wingdings" panose="05000000000000000000" pitchFamily="2" charset="2"/>
              <a:buChar char="q"/>
            </a:pPr>
            <a:r>
              <a:rPr lang="en-US" b="1" dirty="0" smtClean="0"/>
              <a:t>Tuple</a:t>
            </a:r>
          </a:p>
          <a:p>
            <a:pPr marL="101596" indent="0">
              <a:lnSpc>
                <a:spcPct val="150000"/>
              </a:lnSpc>
              <a:buNone/>
            </a:pPr>
            <a:r>
              <a:rPr lang="en-US" dirty="0" smtClean="0"/>
              <a:t>	A </a:t>
            </a:r>
            <a:r>
              <a:rPr lang="en-US" dirty="0"/>
              <a:t>tuple type variable can include multiple data types</a:t>
            </a:r>
            <a:endParaRPr lang="en-IN" b="1" dirty="0"/>
          </a:p>
        </p:txBody>
      </p:sp>
    </p:spTree>
    <p:extLst>
      <p:ext uri="{BB962C8B-B14F-4D97-AF65-F5344CB8AC3E}">
        <p14:creationId xmlns:p14="http://schemas.microsoft.com/office/powerpoint/2010/main" val="182889103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11</a:t>
            </a:fld>
            <a:endParaRPr lang="en-IN" dirty="0"/>
          </a:p>
        </p:txBody>
      </p:sp>
      <p:sp>
        <p:nvSpPr>
          <p:cNvPr id="4" name="Text Placeholder 3"/>
          <p:cNvSpPr>
            <a:spLocks noGrp="1"/>
          </p:cNvSpPr>
          <p:nvPr>
            <p:ph type="body" sz="quarter" idx="10"/>
          </p:nvPr>
        </p:nvSpPr>
        <p:spPr>
          <a:xfrm>
            <a:off x="131684" y="789666"/>
            <a:ext cx="11633200" cy="4799765"/>
          </a:xfrm>
          <a:solidFill>
            <a:schemeClr val="bg1"/>
          </a:solidFill>
        </p:spPr>
        <p:txBody>
          <a:bodyPr/>
          <a:lstStyle/>
          <a:p>
            <a:pPr marL="101596" indent="0">
              <a:lnSpc>
                <a:spcPct val="150000"/>
              </a:lnSpc>
              <a:buNone/>
            </a:pPr>
            <a:r>
              <a:rPr lang="en-US" dirty="0" smtClean="0"/>
              <a:t>	Generics </a:t>
            </a:r>
            <a:r>
              <a:rPr lang="en-US" dirty="0"/>
              <a:t>offer a way to create reusable components. Generics provide a way to make components work with any data type and not restrict to one data type. So, components can be called or used with a variety of data types</a:t>
            </a:r>
            <a:r>
              <a:rPr lang="en-US" dirty="0" smtClean="0"/>
              <a:t>.</a:t>
            </a:r>
          </a:p>
          <a:p>
            <a:pPr marL="101596" indent="0">
              <a:lnSpc>
                <a:spcPct val="150000"/>
              </a:lnSpc>
              <a:buNone/>
            </a:pPr>
            <a:r>
              <a:rPr lang="en-US" dirty="0" smtClean="0"/>
              <a:t>Example:</a:t>
            </a:r>
          </a:p>
          <a:p>
            <a:pPr lvl="8" indent="-507974">
              <a:lnSpc>
                <a:spcPct val="150000"/>
              </a:lnSpc>
            </a:pPr>
            <a:r>
              <a:rPr lang="en-US" sz="1864" dirty="0" smtClean="0">
                <a:solidFill>
                  <a:schemeClr val="tx1"/>
                </a:solidFill>
              </a:rPr>
              <a:t>	function </a:t>
            </a:r>
            <a:r>
              <a:rPr lang="en-US" sz="1864" dirty="0">
                <a:solidFill>
                  <a:schemeClr val="tx1"/>
                </a:solidFill>
              </a:rPr>
              <a:t>getArray&lt;T&gt;(items : T[] ) : T[] { </a:t>
            </a:r>
            <a:endParaRPr lang="en-US" sz="1864" dirty="0" smtClean="0">
              <a:solidFill>
                <a:schemeClr val="tx1"/>
              </a:solidFill>
            </a:endParaRPr>
          </a:p>
          <a:p>
            <a:pPr lvl="8" indent="-507974">
              <a:lnSpc>
                <a:spcPct val="150000"/>
              </a:lnSpc>
            </a:pPr>
            <a:r>
              <a:rPr lang="en-US" sz="1864" dirty="0">
                <a:solidFill>
                  <a:schemeClr val="tx1"/>
                </a:solidFill>
              </a:rPr>
              <a:t>	</a:t>
            </a:r>
            <a:r>
              <a:rPr lang="en-US" sz="1864" dirty="0" smtClean="0">
                <a:solidFill>
                  <a:schemeClr val="tx1"/>
                </a:solidFill>
              </a:rPr>
              <a:t>	return </a:t>
            </a:r>
            <a:r>
              <a:rPr lang="en-US" sz="1864" dirty="0">
                <a:solidFill>
                  <a:schemeClr val="tx1"/>
                </a:solidFill>
              </a:rPr>
              <a:t>new Array&lt;T&gt;().concat(items); </a:t>
            </a:r>
          </a:p>
          <a:p>
            <a:pPr lvl="8" indent="-507974">
              <a:lnSpc>
                <a:spcPct val="150000"/>
              </a:lnSpc>
            </a:pPr>
            <a:r>
              <a:rPr lang="en-US" sz="1864" dirty="0" smtClean="0">
                <a:solidFill>
                  <a:schemeClr val="tx1"/>
                </a:solidFill>
              </a:rPr>
              <a:t>	} </a:t>
            </a:r>
          </a:p>
          <a:p>
            <a:pPr lvl="8" indent="-507974">
              <a:lnSpc>
                <a:spcPct val="150000"/>
              </a:lnSpc>
            </a:pPr>
            <a:r>
              <a:rPr lang="en-US" sz="1864" dirty="0" smtClean="0">
                <a:solidFill>
                  <a:schemeClr val="tx1"/>
                </a:solidFill>
              </a:rPr>
              <a:t>	let </a:t>
            </a:r>
            <a:r>
              <a:rPr lang="en-US" sz="1864" dirty="0">
                <a:solidFill>
                  <a:schemeClr val="tx1"/>
                </a:solidFill>
              </a:rPr>
              <a:t>myNumArr = getArray&lt;number&gt;([100, 200, 300]); </a:t>
            </a:r>
            <a:endParaRPr lang="en-US" sz="1864" dirty="0" smtClean="0">
              <a:solidFill>
                <a:schemeClr val="tx1"/>
              </a:solidFill>
            </a:endParaRPr>
          </a:p>
          <a:p>
            <a:pPr lvl="8" indent="-507974">
              <a:lnSpc>
                <a:spcPct val="150000"/>
              </a:lnSpc>
            </a:pPr>
            <a:r>
              <a:rPr lang="en-US" sz="1864" dirty="0" smtClean="0">
                <a:solidFill>
                  <a:schemeClr val="tx1"/>
                </a:solidFill>
              </a:rPr>
              <a:t>	let </a:t>
            </a:r>
            <a:r>
              <a:rPr lang="en-US" sz="1864" dirty="0">
                <a:solidFill>
                  <a:schemeClr val="tx1"/>
                </a:solidFill>
              </a:rPr>
              <a:t>myStrArr = getArray&lt;string&gt;(["Hello", "World"]); </a:t>
            </a:r>
            <a:endParaRPr lang="en-US" sz="1864" dirty="0" smtClean="0">
              <a:solidFill>
                <a:schemeClr val="tx1"/>
              </a:solidFill>
            </a:endParaRPr>
          </a:p>
          <a:p>
            <a:pPr lvl="8" indent="-507974">
              <a:lnSpc>
                <a:spcPct val="150000"/>
              </a:lnSpc>
            </a:pPr>
            <a:r>
              <a:rPr lang="en-US" sz="1864" dirty="0" smtClean="0">
                <a:solidFill>
                  <a:schemeClr val="tx1"/>
                </a:solidFill>
              </a:rPr>
              <a:t>	myNumArr.push(400</a:t>
            </a:r>
            <a:r>
              <a:rPr lang="en-US" sz="1864" dirty="0">
                <a:solidFill>
                  <a:schemeClr val="tx1"/>
                </a:solidFill>
              </a:rPr>
              <a:t>); 	</a:t>
            </a:r>
            <a:r>
              <a:rPr lang="en-US" sz="1864" dirty="0" smtClean="0">
                <a:solidFill>
                  <a:schemeClr val="tx1"/>
                </a:solidFill>
              </a:rPr>
              <a:t>// </a:t>
            </a:r>
            <a:r>
              <a:rPr lang="en-US" sz="1864" dirty="0">
                <a:solidFill>
                  <a:schemeClr val="tx1"/>
                </a:solidFill>
              </a:rPr>
              <a:t>OK </a:t>
            </a:r>
            <a:endParaRPr lang="en-US" sz="1864" dirty="0" smtClean="0">
              <a:solidFill>
                <a:schemeClr val="tx1"/>
              </a:solidFill>
            </a:endParaRPr>
          </a:p>
          <a:p>
            <a:pPr lvl="8" indent="-507974">
              <a:lnSpc>
                <a:spcPct val="150000"/>
              </a:lnSpc>
            </a:pPr>
            <a:r>
              <a:rPr lang="en-US" sz="1864" dirty="0" smtClean="0">
                <a:solidFill>
                  <a:schemeClr val="tx1"/>
                </a:solidFill>
              </a:rPr>
              <a:t>	myStrArr.push</a:t>
            </a:r>
            <a:r>
              <a:rPr lang="en-US" sz="1864" dirty="0">
                <a:solidFill>
                  <a:schemeClr val="tx1"/>
                </a:solidFill>
              </a:rPr>
              <a:t>("Hello TypeScript"); </a:t>
            </a:r>
            <a:r>
              <a:rPr lang="en-US" sz="1864" dirty="0" smtClean="0">
                <a:solidFill>
                  <a:schemeClr val="tx1"/>
                </a:solidFill>
              </a:rPr>
              <a:t>	// </a:t>
            </a:r>
            <a:r>
              <a:rPr lang="en-US" sz="1864" dirty="0">
                <a:solidFill>
                  <a:schemeClr val="tx1"/>
                </a:solidFill>
              </a:rPr>
              <a:t>OK </a:t>
            </a:r>
            <a:endParaRPr lang="en-US" sz="1864" dirty="0" smtClean="0">
              <a:solidFill>
                <a:schemeClr val="tx1"/>
              </a:solidFill>
            </a:endParaRPr>
          </a:p>
          <a:p>
            <a:pPr lvl="8" indent="-507974">
              <a:lnSpc>
                <a:spcPct val="150000"/>
              </a:lnSpc>
            </a:pPr>
            <a:r>
              <a:rPr lang="en-US" sz="1864" dirty="0" smtClean="0">
                <a:solidFill>
                  <a:schemeClr val="tx1"/>
                </a:solidFill>
              </a:rPr>
              <a:t>	myNumArr.push</a:t>
            </a:r>
            <a:r>
              <a:rPr lang="en-US" sz="1864" dirty="0">
                <a:solidFill>
                  <a:schemeClr val="tx1"/>
                </a:solidFill>
              </a:rPr>
              <a:t>("Hi"); </a:t>
            </a:r>
            <a:r>
              <a:rPr lang="en-US" sz="1864" dirty="0" smtClean="0">
                <a:solidFill>
                  <a:schemeClr val="tx1"/>
                </a:solidFill>
              </a:rPr>
              <a:t>	// </a:t>
            </a:r>
            <a:r>
              <a:rPr lang="en-US" sz="1864" dirty="0">
                <a:solidFill>
                  <a:schemeClr val="tx1"/>
                </a:solidFill>
              </a:rPr>
              <a:t>Compiler Error </a:t>
            </a:r>
            <a:endParaRPr lang="en-US" sz="1864" dirty="0" smtClean="0">
              <a:solidFill>
                <a:schemeClr val="tx1"/>
              </a:solidFill>
            </a:endParaRPr>
          </a:p>
          <a:p>
            <a:pPr lvl="8" indent="-507974">
              <a:lnSpc>
                <a:spcPct val="150000"/>
              </a:lnSpc>
            </a:pPr>
            <a:r>
              <a:rPr lang="en-US" sz="1864" dirty="0" smtClean="0">
                <a:solidFill>
                  <a:schemeClr val="tx1"/>
                </a:solidFill>
              </a:rPr>
              <a:t>	myStrArr.push(500</a:t>
            </a:r>
            <a:r>
              <a:rPr lang="en-US" sz="1864" dirty="0">
                <a:solidFill>
                  <a:schemeClr val="tx1"/>
                </a:solidFill>
              </a:rPr>
              <a:t>); </a:t>
            </a:r>
            <a:r>
              <a:rPr lang="en-US" sz="1864" dirty="0" smtClean="0">
                <a:solidFill>
                  <a:schemeClr val="tx1"/>
                </a:solidFill>
              </a:rPr>
              <a:t>	// </a:t>
            </a:r>
            <a:r>
              <a:rPr lang="en-US" sz="1864" dirty="0">
                <a:solidFill>
                  <a:schemeClr val="tx1"/>
                </a:solidFill>
              </a:rPr>
              <a:t>Compiler Error </a:t>
            </a:r>
          </a:p>
          <a:p>
            <a:pPr marL="101596" indent="0">
              <a:lnSpc>
                <a:spcPct val="150000"/>
              </a:lnSpc>
              <a:buNone/>
            </a:pPr>
            <a:endParaRPr lang="en-US" dirty="0" smtClean="0"/>
          </a:p>
          <a:p>
            <a:pPr marL="101596" indent="0">
              <a:lnSpc>
                <a:spcPct val="150000"/>
              </a:lnSpc>
              <a:buNone/>
            </a:pPr>
            <a:endParaRPr lang="en-IN" dirty="0"/>
          </a:p>
        </p:txBody>
      </p:sp>
    </p:spTree>
    <p:extLst>
      <p:ext uri="{BB962C8B-B14F-4D97-AF65-F5344CB8AC3E}">
        <p14:creationId xmlns:p14="http://schemas.microsoft.com/office/powerpoint/2010/main" val="1569978914"/>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Namespace</a:t>
            </a:r>
          </a:p>
        </p:txBody>
      </p:sp>
      <p:sp>
        <p:nvSpPr>
          <p:cNvPr id="3" name="Slide Number Placeholder 2"/>
          <p:cNvSpPr>
            <a:spLocks noGrp="1"/>
          </p:cNvSpPr>
          <p:nvPr>
            <p:ph type="sldNum" idx="4"/>
          </p:nvPr>
        </p:nvSpPr>
        <p:spPr/>
        <p:txBody>
          <a:bodyPr/>
          <a:lstStyle/>
          <a:p>
            <a:fld id="{A5FE59A5-F4B4-47F3-8C4B-BD6C0C97D865}" type="slidenum">
              <a:rPr lang="en-IN" smtClean="0"/>
              <a:pPr/>
              <a:t>12</a:t>
            </a:fld>
            <a:endParaRPr lang="en-IN" dirty="0"/>
          </a:p>
        </p:txBody>
      </p:sp>
      <p:sp>
        <p:nvSpPr>
          <p:cNvPr id="7" name="TextBox 6"/>
          <p:cNvSpPr txBox="1"/>
          <p:nvPr/>
        </p:nvSpPr>
        <p:spPr>
          <a:xfrm>
            <a:off x="308468" y="1020418"/>
            <a:ext cx="10933043" cy="4466607"/>
          </a:xfrm>
          <a:prstGeom prst="rect">
            <a:avLst/>
          </a:prstGeom>
          <a:noFill/>
        </p:spPr>
        <p:txBody>
          <a:bodyPr wrap="square" rtlCol="0">
            <a:spAutoFit/>
          </a:bodyPr>
          <a:lstStyle/>
          <a:p>
            <a:pPr marL="285750" lvl="0" indent="-285750" algn="just" defTabSz="914400" eaLnBrk="0" fontAlgn="base" hangingPunct="0">
              <a:lnSpc>
                <a:spcPct val="150000"/>
              </a:lnSpc>
              <a:spcBef>
                <a:spcPct val="0"/>
              </a:spcBef>
              <a:spcAft>
                <a:spcPct val="0"/>
              </a:spcAft>
              <a:buFont typeface="Wingdings" panose="05000000000000000000" pitchFamily="2" charset="2"/>
              <a:buChar char="q"/>
            </a:pPr>
            <a:r>
              <a:rPr lang="en-US" sz="2130" dirty="0">
                <a:solidFill>
                  <a:srgbClr val="181717"/>
                </a:solidFill>
                <a:latin typeface="Roboto Condensed" panose="02000000000000000000" pitchFamily="2" charset="0"/>
              </a:rPr>
              <a:t>The namespace is used for logical grouping of functionalities. </a:t>
            </a:r>
            <a:endParaRPr lang="en-US" sz="2130" dirty="0" smtClean="0">
              <a:solidFill>
                <a:srgbClr val="181717"/>
              </a:solidFill>
              <a:latin typeface="Roboto Condensed" panose="02000000000000000000" pitchFamily="2" charset="0"/>
            </a:endParaRPr>
          </a:p>
          <a:p>
            <a:pPr marL="285750" lvl="0" indent="-285750" algn="just" defTabSz="914400" eaLnBrk="0" fontAlgn="base" hangingPunct="0">
              <a:lnSpc>
                <a:spcPct val="150000"/>
              </a:lnSpc>
              <a:spcBef>
                <a:spcPct val="0"/>
              </a:spcBef>
              <a:spcAft>
                <a:spcPct val="0"/>
              </a:spcAft>
              <a:buFont typeface="Wingdings" panose="05000000000000000000" pitchFamily="2" charset="2"/>
              <a:buChar char="q"/>
            </a:pPr>
            <a:r>
              <a:rPr lang="en-US" sz="2130" dirty="0" smtClean="0">
                <a:solidFill>
                  <a:srgbClr val="181717"/>
                </a:solidFill>
                <a:latin typeface="Roboto Condensed" panose="02000000000000000000" pitchFamily="2" charset="0"/>
              </a:rPr>
              <a:t>A </a:t>
            </a:r>
            <a:r>
              <a:rPr lang="en-US" sz="2130" dirty="0">
                <a:solidFill>
                  <a:srgbClr val="181717"/>
                </a:solidFill>
                <a:latin typeface="Roboto Condensed" panose="02000000000000000000" pitchFamily="2" charset="0"/>
              </a:rPr>
              <a:t>namespace can include interfaces, classes, functions and variables to support a single or a group of related functionalities.</a:t>
            </a:r>
            <a:endParaRPr lang="en-US" sz="2130" dirty="0">
              <a:latin typeface="Roboto Condensed" panose="02000000000000000000" pitchFamily="2" charset="0"/>
            </a:endParaRPr>
          </a:p>
          <a:p>
            <a:pPr marL="285750" lvl="0" indent="-285750" algn="just" defTabSz="914400" eaLnBrk="0" fontAlgn="base" hangingPunct="0">
              <a:lnSpc>
                <a:spcPct val="150000"/>
              </a:lnSpc>
              <a:spcBef>
                <a:spcPct val="0"/>
              </a:spcBef>
              <a:spcAft>
                <a:spcPct val="0"/>
              </a:spcAft>
              <a:buFont typeface="Wingdings" panose="05000000000000000000" pitchFamily="2" charset="2"/>
              <a:buChar char="q"/>
            </a:pPr>
            <a:r>
              <a:rPr lang="en-US" sz="2130" dirty="0">
                <a:solidFill>
                  <a:srgbClr val="181717"/>
                </a:solidFill>
                <a:latin typeface="Roboto Condensed" panose="02000000000000000000" pitchFamily="2" charset="0"/>
              </a:rPr>
              <a:t>A namespace can be created using the </a:t>
            </a:r>
            <a:r>
              <a:rPr lang="en-US" sz="2130" dirty="0">
                <a:solidFill>
                  <a:srgbClr val="000000"/>
                </a:solidFill>
                <a:latin typeface="Roboto Condensed" panose="02000000000000000000" pitchFamily="2" charset="0"/>
              </a:rPr>
              <a:t>namespace</a:t>
            </a:r>
            <a:r>
              <a:rPr lang="en-US" sz="2130" dirty="0">
                <a:solidFill>
                  <a:srgbClr val="181717"/>
                </a:solidFill>
                <a:latin typeface="Roboto Condensed" panose="02000000000000000000" pitchFamily="2" charset="0"/>
              </a:rPr>
              <a:t> keyword followed by the namespace name. </a:t>
            </a:r>
            <a:endParaRPr lang="en-US" sz="2130" dirty="0" smtClean="0">
              <a:solidFill>
                <a:srgbClr val="181717"/>
              </a:solidFill>
              <a:latin typeface="Roboto Condensed" panose="02000000000000000000" pitchFamily="2" charset="0"/>
            </a:endParaRPr>
          </a:p>
          <a:p>
            <a:pPr marL="285750" lvl="0" indent="-285750" algn="just" defTabSz="914400" eaLnBrk="0" fontAlgn="base" hangingPunct="0">
              <a:lnSpc>
                <a:spcPct val="150000"/>
              </a:lnSpc>
              <a:spcBef>
                <a:spcPct val="0"/>
              </a:spcBef>
              <a:spcAft>
                <a:spcPct val="0"/>
              </a:spcAft>
              <a:buFont typeface="Wingdings" panose="05000000000000000000" pitchFamily="2" charset="2"/>
              <a:buChar char="q"/>
            </a:pPr>
            <a:r>
              <a:rPr lang="en-US" sz="2130" dirty="0" smtClean="0">
                <a:solidFill>
                  <a:srgbClr val="181717"/>
                </a:solidFill>
                <a:latin typeface="Roboto Condensed" panose="02000000000000000000" pitchFamily="2" charset="0"/>
              </a:rPr>
              <a:t>All </a:t>
            </a:r>
            <a:r>
              <a:rPr lang="en-US" sz="2130" dirty="0">
                <a:solidFill>
                  <a:srgbClr val="181717"/>
                </a:solidFill>
                <a:latin typeface="Roboto Condensed" panose="02000000000000000000" pitchFamily="2" charset="0"/>
              </a:rPr>
              <a:t>the interfaces, classes etc. can be defined in the curly brackets { }.</a:t>
            </a:r>
            <a:endParaRPr lang="en-US" sz="2130" dirty="0">
              <a:latin typeface="Roboto Condensed" panose="02000000000000000000" pitchFamily="2" charset="0"/>
            </a:endParaRPr>
          </a:p>
          <a:p>
            <a:endParaRPr lang="en-IN" dirty="0" smtClean="0"/>
          </a:p>
          <a:p>
            <a:r>
              <a:rPr lang="en-IN" sz="2130" dirty="0" smtClean="0">
                <a:latin typeface="Roboto Condensed" panose="02000000000000000000" pitchFamily="2" charset="0"/>
                <a:ea typeface="Roboto Condensed" panose="02000000000000000000" pitchFamily="2" charset="0"/>
              </a:rPr>
              <a:t>Syntax:</a:t>
            </a:r>
          </a:p>
          <a:p>
            <a:endParaRPr lang="en-IN" sz="2130" dirty="0">
              <a:latin typeface="Roboto Condensed" panose="02000000000000000000" pitchFamily="2" charset="0"/>
              <a:ea typeface="Roboto Condensed" panose="02000000000000000000" pitchFamily="2" charset="0"/>
            </a:endParaRPr>
          </a:p>
          <a:p>
            <a:pPr lvl="2"/>
            <a:r>
              <a:rPr lang="en-IN" sz="2130" dirty="0">
                <a:latin typeface="Roboto Condensed" panose="02000000000000000000" pitchFamily="2" charset="0"/>
                <a:ea typeface="Roboto Condensed" panose="02000000000000000000" pitchFamily="2" charset="0"/>
              </a:rPr>
              <a:t>n</a:t>
            </a:r>
            <a:r>
              <a:rPr lang="en-IN" sz="2130" dirty="0" smtClean="0">
                <a:latin typeface="Roboto Condensed" panose="02000000000000000000" pitchFamily="2" charset="0"/>
                <a:ea typeface="Roboto Condensed" panose="02000000000000000000" pitchFamily="2" charset="0"/>
              </a:rPr>
              <a:t>amespace &lt;name&gt; {</a:t>
            </a:r>
            <a:br>
              <a:rPr lang="en-IN" sz="2130" dirty="0" smtClean="0">
                <a:latin typeface="Roboto Condensed" panose="02000000000000000000" pitchFamily="2" charset="0"/>
                <a:ea typeface="Roboto Condensed" panose="02000000000000000000" pitchFamily="2" charset="0"/>
              </a:rPr>
            </a:br>
            <a:endParaRPr lang="en-IN" sz="2130" dirty="0" smtClean="0">
              <a:latin typeface="Roboto Condensed" panose="02000000000000000000" pitchFamily="2" charset="0"/>
              <a:ea typeface="Roboto Condensed" panose="02000000000000000000" pitchFamily="2" charset="0"/>
            </a:endParaRPr>
          </a:p>
          <a:p>
            <a:pPr lvl="2"/>
            <a:r>
              <a:rPr lang="en-IN" sz="2130" dirty="0">
                <a:latin typeface="Roboto Condensed" panose="02000000000000000000" pitchFamily="2" charset="0"/>
                <a:ea typeface="Roboto Condensed" panose="02000000000000000000" pitchFamily="2" charset="0"/>
              </a:rPr>
              <a:t>}</a:t>
            </a:r>
          </a:p>
        </p:txBody>
      </p:sp>
    </p:spTree>
    <p:extLst>
      <p:ext uri="{BB962C8B-B14F-4D97-AF65-F5344CB8AC3E}">
        <p14:creationId xmlns:p14="http://schemas.microsoft.com/office/powerpoint/2010/main" val="1738140125"/>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13</a:t>
            </a:fld>
            <a:endParaRPr lang="en-IN" dirty="0"/>
          </a:p>
        </p:txBody>
      </p:sp>
      <p:sp>
        <p:nvSpPr>
          <p:cNvPr id="6" name="TextBox 5"/>
          <p:cNvSpPr txBox="1"/>
          <p:nvPr/>
        </p:nvSpPr>
        <p:spPr>
          <a:xfrm>
            <a:off x="442285" y="964609"/>
            <a:ext cx="10466121" cy="3811043"/>
          </a:xfrm>
          <a:prstGeom prst="rect">
            <a:avLst/>
          </a:prstGeom>
          <a:noFill/>
        </p:spPr>
        <p:txBody>
          <a:bodyPr wrap="square" rtlCol="0">
            <a:spAutoFit/>
          </a:bodyPr>
          <a:lstStyle/>
          <a:p>
            <a:pPr marL="342900" lvl="0" indent="-342900" algn="just" defTabSz="914400" eaLnBrk="0" fontAlgn="base" hangingPunct="0">
              <a:lnSpc>
                <a:spcPct val="150000"/>
              </a:lnSpc>
              <a:spcBef>
                <a:spcPct val="0"/>
              </a:spcBef>
              <a:spcAft>
                <a:spcPct val="0"/>
              </a:spcAft>
              <a:buFont typeface="Wingdings" panose="05000000000000000000" pitchFamily="2" charset="2"/>
              <a:buChar char="q"/>
            </a:pPr>
            <a:r>
              <a:rPr lang="en-US" sz="2130" dirty="0">
                <a:solidFill>
                  <a:srgbClr val="181717"/>
                </a:solidFill>
                <a:latin typeface="Roboto Condensed" panose="02000000000000000000" pitchFamily="2" charset="0"/>
                <a:ea typeface="Roboto Condensed" panose="02000000000000000000" pitchFamily="2" charset="0"/>
              </a:rPr>
              <a:t>TypeScript provides modules and namespaces in order to prevent the default global scope of the code and also to organize and maintain a large code base.</a:t>
            </a:r>
            <a:endParaRPr lang="en-US" sz="2130" dirty="0">
              <a:latin typeface="Roboto Condensed" panose="02000000000000000000" pitchFamily="2" charset="0"/>
              <a:ea typeface="Roboto Condensed" panose="02000000000000000000" pitchFamily="2" charset="0"/>
            </a:endParaRPr>
          </a:p>
          <a:p>
            <a:pPr marL="342900" lvl="0" indent="-342900" algn="just" defTabSz="914400" eaLnBrk="0" fontAlgn="base" hangingPunct="0">
              <a:lnSpc>
                <a:spcPct val="150000"/>
              </a:lnSpc>
              <a:spcBef>
                <a:spcPct val="0"/>
              </a:spcBef>
              <a:spcAft>
                <a:spcPct val="0"/>
              </a:spcAft>
              <a:buFont typeface="Wingdings" panose="05000000000000000000" pitchFamily="2" charset="2"/>
              <a:buChar char="q"/>
            </a:pPr>
            <a:r>
              <a:rPr lang="en-US" sz="2130" dirty="0">
                <a:solidFill>
                  <a:srgbClr val="181717"/>
                </a:solidFill>
                <a:latin typeface="Roboto Condensed" panose="02000000000000000000" pitchFamily="2" charset="0"/>
                <a:ea typeface="Roboto Condensed" panose="02000000000000000000" pitchFamily="2" charset="0"/>
              </a:rPr>
              <a:t>Modules are a way to create a local scope in the file. So, all variables, classes, functions, etc. that are declared in a module are not accessible outside the module. </a:t>
            </a:r>
            <a:endParaRPr lang="en-US" sz="2130" dirty="0" smtClean="0">
              <a:solidFill>
                <a:srgbClr val="181717"/>
              </a:solidFill>
              <a:latin typeface="Roboto Condensed" panose="02000000000000000000" pitchFamily="2" charset="0"/>
              <a:ea typeface="Roboto Condensed" panose="02000000000000000000" pitchFamily="2" charset="0"/>
            </a:endParaRPr>
          </a:p>
          <a:p>
            <a:pPr marL="342900" lvl="0" indent="-342900" algn="just" defTabSz="914400" eaLnBrk="0" fontAlgn="base" hangingPunct="0">
              <a:lnSpc>
                <a:spcPct val="150000"/>
              </a:lnSpc>
              <a:spcBef>
                <a:spcPct val="0"/>
              </a:spcBef>
              <a:spcAft>
                <a:spcPct val="0"/>
              </a:spcAft>
              <a:buFont typeface="Wingdings" panose="05000000000000000000" pitchFamily="2" charset="2"/>
              <a:buChar char="q"/>
            </a:pPr>
            <a:r>
              <a:rPr lang="en-US" sz="2130" dirty="0" smtClean="0">
                <a:solidFill>
                  <a:srgbClr val="181717"/>
                </a:solidFill>
                <a:latin typeface="Roboto Condensed" panose="02000000000000000000" pitchFamily="2" charset="0"/>
                <a:ea typeface="Roboto Condensed" panose="02000000000000000000" pitchFamily="2" charset="0"/>
              </a:rPr>
              <a:t>A </a:t>
            </a:r>
            <a:r>
              <a:rPr lang="en-US" sz="2130" dirty="0">
                <a:solidFill>
                  <a:srgbClr val="181717"/>
                </a:solidFill>
                <a:latin typeface="Roboto Condensed" panose="02000000000000000000" pitchFamily="2" charset="0"/>
                <a:ea typeface="Roboto Condensed" panose="02000000000000000000" pitchFamily="2" charset="0"/>
              </a:rPr>
              <a:t>module can be created using the keyword </a:t>
            </a:r>
            <a:r>
              <a:rPr lang="en-US" sz="2130" dirty="0">
                <a:solidFill>
                  <a:srgbClr val="000000"/>
                </a:solidFill>
                <a:latin typeface="Roboto Condensed" panose="02000000000000000000" pitchFamily="2" charset="0"/>
                <a:ea typeface="Roboto Condensed" panose="02000000000000000000" pitchFamily="2" charset="0"/>
              </a:rPr>
              <a:t>export</a:t>
            </a:r>
            <a:r>
              <a:rPr lang="en-US" sz="2130" dirty="0">
                <a:solidFill>
                  <a:srgbClr val="181717"/>
                </a:solidFill>
                <a:latin typeface="Roboto Condensed" panose="02000000000000000000" pitchFamily="2" charset="0"/>
                <a:ea typeface="Roboto Condensed" panose="02000000000000000000" pitchFamily="2" charset="0"/>
              </a:rPr>
              <a:t> and a module can be used in another module using the keyword </a:t>
            </a:r>
            <a:r>
              <a:rPr lang="en-US" sz="2130" dirty="0">
                <a:solidFill>
                  <a:srgbClr val="000000"/>
                </a:solidFill>
                <a:latin typeface="Roboto Condensed" panose="02000000000000000000" pitchFamily="2" charset="0"/>
                <a:ea typeface="Roboto Condensed" panose="02000000000000000000" pitchFamily="2" charset="0"/>
              </a:rPr>
              <a:t>import</a:t>
            </a:r>
            <a:r>
              <a:rPr lang="en-US" sz="2130" dirty="0">
                <a:solidFill>
                  <a:srgbClr val="181717"/>
                </a:solidFill>
                <a:latin typeface="Roboto Condensed" panose="02000000000000000000" pitchFamily="2" charset="0"/>
                <a:ea typeface="Roboto Condensed" panose="02000000000000000000" pitchFamily="2" charset="0"/>
              </a:rPr>
              <a:t>.</a:t>
            </a:r>
            <a:endParaRPr lang="en-US" sz="2130" dirty="0">
              <a:latin typeface="Roboto Condensed" panose="02000000000000000000" pitchFamily="2" charset="0"/>
              <a:ea typeface="Roboto Condensed" panose="02000000000000000000" pitchFamily="2" charset="0"/>
            </a:endParaRPr>
          </a:p>
          <a:p>
            <a:pPr marL="342900" lvl="0" indent="-342900" algn="just" defTabSz="914400" eaLnBrk="0" fontAlgn="base" hangingPunct="0">
              <a:lnSpc>
                <a:spcPct val="150000"/>
              </a:lnSpc>
              <a:spcBef>
                <a:spcPct val="0"/>
              </a:spcBef>
              <a:spcAft>
                <a:spcPct val="0"/>
              </a:spcAft>
              <a:buFont typeface="Wingdings" panose="05000000000000000000" pitchFamily="2" charset="2"/>
              <a:buChar char="q"/>
            </a:pPr>
            <a:r>
              <a:rPr lang="en-US" sz="2130" dirty="0">
                <a:solidFill>
                  <a:srgbClr val="181717"/>
                </a:solidFill>
                <a:latin typeface="Roboto Condensed" panose="02000000000000000000" pitchFamily="2" charset="0"/>
                <a:ea typeface="Roboto Condensed" panose="02000000000000000000" pitchFamily="2" charset="0"/>
              </a:rPr>
              <a:t>In TypeScript, files containing a top-level export or import are considered modules.</a:t>
            </a:r>
            <a:endParaRPr lang="en-US" sz="2130" dirty="0">
              <a:latin typeface="Roboto Condensed" panose="02000000000000000000" pitchFamily="2" charset="0"/>
              <a:ea typeface="Roboto Condensed" panose="02000000000000000000" pitchFamily="2" charset="0"/>
            </a:endParaRPr>
          </a:p>
          <a:p>
            <a:endParaRPr lang="en-IN" dirty="0"/>
          </a:p>
        </p:txBody>
      </p:sp>
    </p:spTree>
    <p:extLst>
      <p:ext uri="{BB962C8B-B14F-4D97-AF65-F5344CB8AC3E}">
        <p14:creationId xmlns:p14="http://schemas.microsoft.com/office/powerpoint/2010/main" val="3749761101"/>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Decorators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14</a:t>
            </a:fld>
            <a:endParaRPr lang="en-IN" dirty="0"/>
          </a:p>
        </p:txBody>
      </p:sp>
      <p:sp>
        <p:nvSpPr>
          <p:cNvPr id="4" name="Text Placeholder 3"/>
          <p:cNvSpPr>
            <a:spLocks noGrp="1"/>
          </p:cNvSpPr>
          <p:nvPr>
            <p:ph type="body" sz="quarter" idx="10"/>
          </p:nvPr>
        </p:nvSpPr>
        <p:spPr>
          <a:xfrm>
            <a:off x="414947" y="1411458"/>
            <a:ext cx="11163160" cy="1743866"/>
          </a:xfrm>
        </p:spPr>
        <p:txBody>
          <a:bodyPr/>
          <a:lstStyle/>
          <a:p>
            <a:pPr marL="101596" indent="0" algn="just">
              <a:buNone/>
            </a:pPr>
            <a:r>
              <a:rPr lang="en-US" dirty="0" smtClean="0"/>
              <a:t>	A </a:t>
            </a:r>
            <a:r>
              <a:rPr lang="en-US" dirty="0"/>
              <a:t>Decorator is a special kind of declaration that can be applied to classes, methods, accessor, property, or parameter. Decorators are simply functions that are prefixed </a:t>
            </a:r>
            <a:r>
              <a:rPr lang="en-US" b="1" dirty="0"/>
              <a:t>@expression</a:t>
            </a:r>
            <a:r>
              <a:rPr lang="en-US" dirty="0"/>
              <a:t> symbol, where expression must evaluate to a function that will be called at runtime with information about the decorated declaration</a:t>
            </a:r>
            <a:r>
              <a:rPr lang="en-US" dirty="0" smtClean="0"/>
              <a:t>.</a:t>
            </a:r>
          </a:p>
        </p:txBody>
      </p:sp>
    </p:spTree>
    <p:extLst>
      <p:ext uri="{BB962C8B-B14F-4D97-AF65-F5344CB8AC3E}">
        <p14:creationId xmlns:p14="http://schemas.microsoft.com/office/powerpoint/2010/main" val="2952069517"/>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15</a:t>
            </a:fld>
            <a:endParaRPr lang="en-IN" dirty="0"/>
          </a:p>
        </p:txBody>
      </p:sp>
    </p:spTree>
    <p:extLst>
      <p:ext uri="{BB962C8B-B14F-4D97-AF65-F5344CB8AC3E}">
        <p14:creationId xmlns:p14="http://schemas.microsoft.com/office/powerpoint/2010/main" val="380761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Typescript?</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a:t>
            </a:fld>
            <a:endParaRPr lang="en-IN" dirty="0"/>
          </a:p>
        </p:txBody>
      </p:sp>
      <p:sp>
        <p:nvSpPr>
          <p:cNvPr id="4" name="Text Placeholder 3"/>
          <p:cNvSpPr>
            <a:spLocks noGrp="1"/>
          </p:cNvSpPr>
          <p:nvPr>
            <p:ph type="body" sz="quarter" idx="10"/>
          </p:nvPr>
        </p:nvSpPr>
        <p:spPr>
          <a:xfrm>
            <a:off x="167425" y="842969"/>
            <a:ext cx="11880722" cy="4398731"/>
          </a:xfrm>
        </p:spPr>
        <p:txBody>
          <a:bodyPr/>
          <a:lstStyle/>
          <a:p>
            <a:pPr algn="just">
              <a:lnSpc>
                <a:spcPct val="150000"/>
              </a:lnSpc>
              <a:buFont typeface="Wingdings" panose="05000000000000000000" pitchFamily="2" charset="2"/>
              <a:buChar char="q"/>
            </a:pPr>
            <a:r>
              <a:rPr lang="en-US" dirty="0" smtClean="0"/>
              <a:t>Typescript is a open source programming language developed and maintained by Microsoft.</a:t>
            </a:r>
          </a:p>
          <a:p>
            <a:pPr algn="just">
              <a:lnSpc>
                <a:spcPct val="150000"/>
              </a:lnSpc>
              <a:buFont typeface="Wingdings" panose="05000000000000000000" pitchFamily="2" charset="2"/>
              <a:buChar char="q"/>
            </a:pPr>
            <a:r>
              <a:rPr lang="en-US" dirty="0" smtClean="0"/>
              <a:t>TypeScript </a:t>
            </a:r>
            <a:r>
              <a:rPr lang="en-US" dirty="0"/>
              <a:t>is a typed superset of JavaScript that compiles to plain JavaScript. </a:t>
            </a:r>
            <a:endParaRPr lang="en-US" dirty="0" smtClean="0"/>
          </a:p>
          <a:p>
            <a:pPr algn="just">
              <a:lnSpc>
                <a:spcPct val="150000"/>
              </a:lnSpc>
              <a:buFont typeface="Wingdings" panose="05000000000000000000" pitchFamily="2" charset="2"/>
              <a:buChar char="q"/>
            </a:pPr>
            <a:r>
              <a:rPr lang="en-US" dirty="0" smtClean="0"/>
              <a:t>TypeScript </a:t>
            </a:r>
            <a:r>
              <a:rPr lang="en-US" dirty="0"/>
              <a:t>is pure object oriented with classes, interfaces and statically typed like C# or Java. </a:t>
            </a:r>
            <a:endParaRPr lang="en-US" dirty="0" smtClean="0"/>
          </a:p>
          <a:p>
            <a:pPr algn="just">
              <a:lnSpc>
                <a:spcPct val="150000"/>
              </a:lnSpc>
              <a:buFont typeface="Wingdings" panose="05000000000000000000" pitchFamily="2" charset="2"/>
              <a:buChar char="q"/>
            </a:pPr>
            <a:r>
              <a:rPr lang="en-US" dirty="0" smtClean="0"/>
              <a:t>The </a:t>
            </a:r>
            <a:r>
              <a:rPr lang="en-US" dirty="0"/>
              <a:t>popular JavaScript framework </a:t>
            </a:r>
            <a:r>
              <a:rPr lang="en-US" b="1" dirty="0"/>
              <a:t>Angular 2.0</a:t>
            </a:r>
            <a:r>
              <a:rPr lang="en-US" dirty="0"/>
              <a:t> is written in </a:t>
            </a:r>
            <a:r>
              <a:rPr lang="en-US" dirty="0" smtClean="0"/>
              <a:t>TypeScript.</a:t>
            </a:r>
          </a:p>
          <a:p>
            <a:pPr algn="just">
              <a:lnSpc>
                <a:spcPct val="150000"/>
              </a:lnSpc>
              <a:buFont typeface="Wingdings" panose="05000000000000000000" pitchFamily="2" charset="2"/>
              <a:buChar char="q"/>
            </a:pPr>
            <a:r>
              <a:rPr lang="en-US" dirty="0" smtClean="0"/>
              <a:t>TypeScript </a:t>
            </a:r>
            <a:r>
              <a:rPr lang="en-US" dirty="0"/>
              <a:t>can help programmers to write object-oriented programs and have them compiled to </a:t>
            </a:r>
            <a:r>
              <a:rPr lang="en-US" dirty="0" smtClean="0"/>
              <a:t>JavaScript.</a:t>
            </a:r>
          </a:p>
          <a:p>
            <a:pPr algn="just">
              <a:lnSpc>
                <a:spcPct val="150000"/>
              </a:lnSpc>
              <a:buFont typeface="Wingdings" panose="05000000000000000000" pitchFamily="2" charset="2"/>
              <a:buChar char="q"/>
            </a:pPr>
            <a:r>
              <a:rPr lang="en-US" dirty="0"/>
              <a:t>TypeScript is a strongly typed, object oriented, compiled language. It was designed by </a:t>
            </a:r>
            <a:r>
              <a:rPr lang="en-US" b="1" dirty="0"/>
              <a:t>Anders Hejlsberg</a:t>
            </a:r>
            <a:r>
              <a:rPr lang="en-US" dirty="0"/>
              <a:t> (designer of C#) at Microsoft.</a:t>
            </a:r>
            <a:endParaRPr lang="en-IN" dirty="0"/>
          </a:p>
        </p:txBody>
      </p:sp>
    </p:spTree>
    <p:extLst>
      <p:ext uri="{BB962C8B-B14F-4D97-AF65-F5344CB8AC3E}">
        <p14:creationId xmlns:p14="http://schemas.microsoft.com/office/powerpoint/2010/main" val="3064214382"/>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Typescript?</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2</a:t>
            </a:fld>
            <a:endParaRPr lang="en-IN" dirty="0"/>
          </a:p>
        </p:txBody>
      </p:sp>
      <p:sp>
        <p:nvSpPr>
          <p:cNvPr id="4" name="Text Placeholder 3"/>
          <p:cNvSpPr>
            <a:spLocks noGrp="1"/>
          </p:cNvSpPr>
          <p:nvPr>
            <p:ph type="body" sz="quarter" idx="10"/>
          </p:nvPr>
        </p:nvSpPr>
        <p:spPr/>
        <p:txBody>
          <a:bodyPr/>
          <a:lstStyle/>
          <a:p>
            <a:pPr algn="just">
              <a:lnSpc>
                <a:spcPct val="150000"/>
              </a:lnSpc>
              <a:buFont typeface="Wingdings" panose="05000000000000000000" pitchFamily="2" charset="2"/>
              <a:buChar char="q"/>
            </a:pPr>
            <a:r>
              <a:rPr lang="en-US" b="1" dirty="0"/>
              <a:t>Compilation</a:t>
            </a:r>
            <a:r>
              <a:rPr lang="en-US" dirty="0"/>
              <a:t> − JavaScript is an interpreted language. Hence, it needs to be run to test that it is valid. </a:t>
            </a:r>
            <a:r>
              <a:rPr lang="en-US" dirty="0" smtClean="0"/>
              <a:t>The </a:t>
            </a:r>
            <a:r>
              <a:rPr lang="en-US" dirty="0"/>
              <a:t>TypeScript transpiler provides the error-checking feature. TypeScript will compile the code and generate compilation errors, if it finds some sort of syntax errors. This helps to highlight errors before the script is run.</a:t>
            </a:r>
          </a:p>
          <a:p>
            <a:pPr algn="just">
              <a:lnSpc>
                <a:spcPct val="150000"/>
              </a:lnSpc>
              <a:buFont typeface="Wingdings" panose="05000000000000000000" pitchFamily="2" charset="2"/>
              <a:buChar char="q"/>
            </a:pPr>
            <a:r>
              <a:rPr lang="en-US" b="1" dirty="0"/>
              <a:t>Strong Static Typing</a:t>
            </a:r>
            <a:r>
              <a:rPr lang="en-US" dirty="0"/>
              <a:t> − JavaScript is not strongly typed. TypeScript comes with an optional static typing </a:t>
            </a:r>
            <a:r>
              <a:rPr lang="en-US" dirty="0" smtClean="0"/>
              <a:t>.</a:t>
            </a:r>
          </a:p>
          <a:p>
            <a:pPr algn="just">
              <a:lnSpc>
                <a:spcPct val="150000"/>
              </a:lnSpc>
              <a:buFont typeface="Wingdings" panose="05000000000000000000" pitchFamily="2" charset="2"/>
              <a:buChar char="q"/>
            </a:pPr>
            <a:r>
              <a:rPr lang="en-US" dirty="0" smtClean="0"/>
              <a:t>TypeScript</a:t>
            </a:r>
            <a:r>
              <a:rPr lang="en-US" dirty="0"/>
              <a:t> </a:t>
            </a:r>
            <a:r>
              <a:rPr lang="en-US" b="1" dirty="0"/>
              <a:t>supports Object Oriented Programming</a:t>
            </a:r>
            <a:r>
              <a:rPr lang="en-US" dirty="0"/>
              <a:t> concepts like classes, interfaces, inheritance, etc.</a:t>
            </a:r>
          </a:p>
          <a:p>
            <a:pPr marL="101596" indent="0" algn="just">
              <a:buNone/>
            </a:pPr>
            <a:endParaRPr lang="en-IN" dirty="0"/>
          </a:p>
        </p:txBody>
      </p:sp>
    </p:spTree>
    <p:extLst>
      <p:ext uri="{BB962C8B-B14F-4D97-AF65-F5344CB8AC3E}">
        <p14:creationId xmlns:p14="http://schemas.microsoft.com/office/powerpoint/2010/main" val="2070823946"/>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Environment setup</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3</a:t>
            </a:fld>
            <a:endParaRPr lang="en-IN" dirty="0"/>
          </a:p>
        </p:txBody>
      </p:sp>
      <p:sp>
        <p:nvSpPr>
          <p:cNvPr id="6" name="TextBox 5"/>
          <p:cNvSpPr txBox="1"/>
          <p:nvPr/>
        </p:nvSpPr>
        <p:spPr>
          <a:xfrm>
            <a:off x="579549" y="1017431"/>
            <a:ext cx="9131121"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dirty="0" smtClean="0">
                <a:latin typeface="Roboto Condensed" panose="02000000000000000000" pitchFamily="2" charset="0"/>
                <a:ea typeface="Roboto Condensed" panose="02000000000000000000" pitchFamily="2" charset="0"/>
              </a:rPr>
              <a:t>A Text Editor</a:t>
            </a:r>
          </a:p>
          <a:p>
            <a:pPr marL="742939" lvl="1" indent="-285750">
              <a:lnSpc>
                <a:spcPct val="150000"/>
              </a:lnSpc>
              <a:buFont typeface="Wingdings" panose="05000000000000000000" pitchFamily="2" charset="2"/>
              <a:buChar char="Ø"/>
            </a:pPr>
            <a:r>
              <a:rPr lang="en-IN" dirty="0">
                <a:latin typeface="Roboto Condensed" panose="02000000000000000000" pitchFamily="2" charset="0"/>
                <a:ea typeface="Roboto Condensed" panose="02000000000000000000" pitchFamily="2" charset="0"/>
              </a:rPr>
              <a:t>Visual Studio Code – by Microsoft.</a:t>
            </a:r>
          </a:p>
          <a:p>
            <a:pPr marL="742939" lvl="1" indent="-285750">
              <a:lnSpc>
                <a:spcPct val="150000"/>
              </a:lnSpc>
              <a:buFont typeface="Wingdings" panose="05000000000000000000" pitchFamily="2" charset="2"/>
              <a:buChar char="Ø"/>
            </a:pPr>
            <a:r>
              <a:rPr lang="en-IN" dirty="0">
                <a:latin typeface="Roboto Condensed" panose="02000000000000000000" pitchFamily="2" charset="0"/>
                <a:ea typeface="Roboto Condensed" panose="02000000000000000000" pitchFamily="2" charset="0"/>
              </a:rPr>
              <a:t>WebStrome – by Jetbrains.</a:t>
            </a:r>
          </a:p>
          <a:p>
            <a:pPr marL="742939" lvl="1" indent="-285750">
              <a:lnSpc>
                <a:spcPct val="150000"/>
              </a:lnSpc>
              <a:buFont typeface="Wingdings" panose="05000000000000000000" pitchFamily="2" charset="2"/>
              <a:buChar char="Ø"/>
            </a:pPr>
            <a:r>
              <a:rPr lang="en-IN" dirty="0">
                <a:latin typeface="Roboto Condensed" panose="02000000000000000000" pitchFamily="2" charset="0"/>
                <a:ea typeface="Roboto Condensed" panose="02000000000000000000" pitchFamily="2" charset="0"/>
              </a:rPr>
              <a:t>Brackets</a:t>
            </a:r>
            <a:r>
              <a:rPr lang="en-IN" dirty="0" smtClean="0">
                <a:latin typeface="Roboto Condensed" panose="02000000000000000000" pitchFamily="2" charset="0"/>
                <a:ea typeface="Roboto Condensed" panose="02000000000000000000" pitchFamily="2" charset="0"/>
              </a:rPr>
              <a:t>.</a:t>
            </a:r>
          </a:p>
          <a:p>
            <a:pPr marL="285750" indent="-285750">
              <a:lnSpc>
                <a:spcPct val="150000"/>
              </a:lnSpc>
              <a:buFont typeface="Wingdings" panose="05000000000000000000" pitchFamily="2" charset="2"/>
              <a:buChar char="q"/>
            </a:pPr>
            <a:r>
              <a:rPr lang="en-IN" dirty="0" smtClean="0">
                <a:latin typeface="Roboto Condensed" panose="02000000000000000000" pitchFamily="2" charset="0"/>
                <a:ea typeface="Roboto Condensed" panose="02000000000000000000" pitchFamily="2" charset="0"/>
              </a:rPr>
              <a:t>Node.JS</a:t>
            </a:r>
          </a:p>
          <a:p>
            <a:pPr marL="742939" lvl="1" indent="-285750">
              <a:lnSpc>
                <a:spcPct val="150000"/>
              </a:lnSpc>
              <a:buFont typeface="Wingdings" panose="05000000000000000000" pitchFamily="2" charset="2"/>
              <a:buChar char="Ø"/>
            </a:pPr>
            <a:r>
              <a:rPr lang="en-IN" dirty="0" smtClean="0">
                <a:latin typeface="Roboto Condensed" panose="02000000000000000000" pitchFamily="2" charset="0"/>
                <a:ea typeface="Roboto Condensed" panose="02000000000000000000" pitchFamily="2" charset="0"/>
              </a:rPr>
              <a:t>10.16.0 LTS</a:t>
            </a:r>
          </a:p>
          <a:p>
            <a:pPr marL="742939" lvl="1" indent="-285750">
              <a:lnSpc>
                <a:spcPct val="150000"/>
              </a:lnSpc>
              <a:buFont typeface="Wingdings" panose="05000000000000000000" pitchFamily="2" charset="2"/>
              <a:buChar char="Ø"/>
            </a:pPr>
            <a:r>
              <a:rPr lang="en-IN" dirty="0" smtClean="0">
                <a:latin typeface="Roboto Condensed" panose="02000000000000000000" pitchFamily="2" charset="0"/>
                <a:ea typeface="Roboto Condensed" panose="02000000000000000000" pitchFamily="2" charset="0"/>
              </a:rPr>
              <a:t>Install from </a:t>
            </a:r>
            <a:r>
              <a:rPr lang="en-IN" dirty="0">
                <a:hlinkClick r:id="rId2"/>
              </a:rPr>
              <a:t>https://nodejs.org/en/</a:t>
            </a:r>
            <a:endParaRPr lang="en-IN" dirty="0" smtClean="0">
              <a:latin typeface="Roboto Condensed" panose="02000000000000000000" pitchFamily="2" charset="0"/>
              <a:ea typeface="Roboto Condensed" panose="02000000000000000000" pitchFamily="2" charset="0"/>
            </a:endParaRPr>
          </a:p>
          <a:p>
            <a:pPr marL="285750" indent="-285750">
              <a:lnSpc>
                <a:spcPct val="150000"/>
              </a:lnSpc>
              <a:buFont typeface="Wingdings" panose="05000000000000000000" pitchFamily="2" charset="2"/>
              <a:buChar char="q"/>
            </a:pPr>
            <a:r>
              <a:rPr lang="en-IN" dirty="0" smtClean="0">
                <a:latin typeface="Roboto Condensed" panose="02000000000000000000" pitchFamily="2" charset="0"/>
                <a:ea typeface="Roboto Condensed" panose="02000000000000000000" pitchFamily="2" charset="0"/>
              </a:rPr>
              <a:t>TypeScript Compiler</a:t>
            </a:r>
          </a:p>
          <a:p>
            <a:pPr marL="742939" lvl="1" indent="-285750">
              <a:lnSpc>
                <a:spcPct val="150000"/>
              </a:lnSpc>
              <a:buFont typeface="Wingdings" panose="05000000000000000000" pitchFamily="2" charset="2"/>
              <a:buChar char="Ø"/>
            </a:pPr>
            <a:r>
              <a:rPr lang="en-IN" dirty="0" smtClean="0">
                <a:latin typeface="Roboto Condensed" panose="02000000000000000000" pitchFamily="2" charset="0"/>
                <a:ea typeface="Roboto Condensed" panose="02000000000000000000" pitchFamily="2" charset="0"/>
              </a:rPr>
              <a:t>npm install –g typescript (install globally)</a:t>
            </a:r>
          </a:p>
          <a:p>
            <a:pPr marL="285750" indent="-285750">
              <a:buFont typeface="Wingdings" panose="05000000000000000000" pitchFamily="2" charset="2"/>
              <a:buChar char="q"/>
            </a:pPr>
            <a:endParaRPr lang="en-IN" dirty="0" smtClean="0">
              <a:latin typeface="Roboto Condensed" panose="02000000000000000000" pitchFamily="2" charset="0"/>
              <a:ea typeface="Roboto Condensed" panose="02000000000000000000" pitchFamily="2" charset="0"/>
            </a:endParaRPr>
          </a:p>
          <a:p>
            <a:pPr marL="742939" lvl="1" indent="-285750">
              <a:buFont typeface="Wingdings" panose="05000000000000000000" pitchFamily="2" charset="2"/>
              <a:buChar char="Ø"/>
            </a:pPr>
            <a:endParaRPr lang="en-IN" dirty="0" smtClean="0">
              <a:latin typeface="Roboto Condensed" panose="02000000000000000000" pitchFamily="2" charset="0"/>
              <a:ea typeface="Roboto Condensed" panose="02000000000000000000" pitchFamily="2" charset="0"/>
            </a:endParaRPr>
          </a:p>
          <a:p>
            <a:pPr lvl="1"/>
            <a:endParaRPr lang="en-IN" dirty="0">
              <a:latin typeface="Roboto Condensed" panose="02000000000000000000" pitchFamily="2" charset="0"/>
              <a:ea typeface="Roboto Condensed" panose="02000000000000000000" pitchFamily="2"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478" y="4989727"/>
            <a:ext cx="5381232" cy="1095777"/>
          </a:xfrm>
          <a:prstGeom prst="rect">
            <a:avLst/>
          </a:prstGeom>
        </p:spPr>
      </p:pic>
    </p:spTree>
    <p:extLst>
      <p:ext uri="{BB962C8B-B14F-4D97-AF65-F5344CB8AC3E}">
        <p14:creationId xmlns:p14="http://schemas.microsoft.com/office/powerpoint/2010/main" val="3228203442"/>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4</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858" y="1300766"/>
            <a:ext cx="7791719" cy="4546242"/>
          </a:xfrm>
          <a:prstGeom prst="rect">
            <a:avLst/>
          </a:prstGeom>
        </p:spPr>
      </p:pic>
    </p:spTree>
    <p:extLst>
      <p:ext uri="{BB962C8B-B14F-4D97-AF65-F5344CB8AC3E}">
        <p14:creationId xmlns:p14="http://schemas.microsoft.com/office/powerpoint/2010/main" val="231002944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Built-in Types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5</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050995309"/>
              </p:ext>
            </p:extLst>
          </p:nvPr>
        </p:nvGraphicFramePr>
        <p:xfrm>
          <a:off x="734096" y="1390918"/>
          <a:ext cx="10507415" cy="4407118"/>
        </p:xfrm>
        <a:graphic>
          <a:graphicData uri="http://schemas.openxmlformats.org/drawingml/2006/table">
            <a:tbl>
              <a:tblPr/>
              <a:tblGrid>
                <a:gridCol w="1670052">
                  <a:extLst>
                    <a:ext uri="{9D8B030D-6E8A-4147-A177-3AD203B41FA5}">
                      <a16:colId xmlns:a16="http://schemas.microsoft.com/office/drawing/2014/main" val="20000"/>
                    </a:ext>
                  </a:extLst>
                </a:gridCol>
                <a:gridCol w="1704845">
                  <a:extLst>
                    <a:ext uri="{9D8B030D-6E8A-4147-A177-3AD203B41FA5}">
                      <a16:colId xmlns:a16="http://schemas.microsoft.com/office/drawing/2014/main" val="20001"/>
                    </a:ext>
                  </a:extLst>
                </a:gridCol>
                <a:gridCol w="7132518">
                  <a:extLst>
                    <a:ext uri="{9D8B030D-6E8A-4147-A177-3AD203B41FA5}">
                      <a16:colId xmlns:a16="http://schemas.microsoft.com/office/drawing/2014/main" val="20002"/>
                    </a:ext>
                  </a:extLst>
                </a:gridCol>
              </a:tblGrid>
              <a:tr h="592429">
                <a:tc>
                  <a:txBody>
                    <a:bodyPr/>
                    <a:lstStyle/>
                    <a:p>
                      <a:pPr algn="ctr" fontAlgn="t"/>
                      <a:r>
                        <a:rPr lang="en-IN" sz="2130" b="1" dirty="0">
                          <a:effectLst/>
                          <a:latin typeface="Roboto Condensed" panose="02000000000000000000" pitchFamily="2" charset="0"/>
                          <a:ea typeface="Roboto Condensed" panose="02000000000000000000" pitchFamily="2" charset="0"/>
                        </a:rPr>
                        <a:t>Data type</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130" b="1" dirty="0">
                          <a:effectLst/>
                          <a:latin typeface="Roboto Condensed" panose="02000000000000000000" pitchFamily="2" charset="0"/>
                          <a:ea typeface="Roboto Condensed" panose="02000000000000000000" pitchFamily="2" charset="0"/>
                        </a:rPr>
                        <a:t>Keyword</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130" b="1" dirty="0">
                          <a:effectLst/>
                          <a:latin typeface="Roboto Condensed" panose="02000000000000000000" pitchFamily="2" charset="0"/>
                          <a:ea typeface="Roboto Condensed" panose="02000000000000000000" pitchFamily="2" charset="0"/>
                        </a:rPr>
                        <a:t>Description</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82580">
                <a:tc>
                  <a:txBody>
                    <a:bodyPr/>
                    <a:lstStyle/>
                    <a:p>
                      <a:pPr algn="ctr" fontAlgn="t"/>
                      <a:r>
                        <a:rPr lang="en-IN" sz="2130" dirty="0">
                          <a:effectLst/>
                          <a:latin typeface="Roboto Condensed" panose="02000000000000000000" pitchFamily="2" charset="0"/>
                          <a:ea typeface="Roboto Condensed" panose="02000000000000000000" pitchFamily="2" charset="0"/>
                        </a:rPr>
                        <a:t>Number</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130" dirty="0">
                          <a:effectLst/>
                          <a:latin typeface="Roboto Condensed" panose="02000000000000000000" pitchFamily="2" charset="0"/>
                          <a:ea typeface="Roboto Condensed" panose="02000000000000000000" pitchFamily="2" charset="0"/>
                        </a:rPr>
                        <a:t>number</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130" dirty="0" smtClean="0">
                          <a:effectLst/>
                          <a:latin typeface="Roboto Condensed" panose="02000000000000000000" pitchFamily="2" charset="0"/>
                          <a:ea typeface="Roboto Condensed" panose="02000000000000000000" pitchFamily="2" charset="0"/>
                        </a:rPr>
                        <a:t>It </a:t>
                      </a:r>
                      <a:r>
                        <a:rPr lang="en-US" sz="2130" dirty="0">
                          <a:effectLst/>
                          <a:latin typeface="Roboto Condensed" panose="02000000000000000000" pitchFamily="2" charset="0"/>
                          <a:ea typeface="Roboto Condensed" panose="02000000000000000000" pitchFamily="2" charset="0"/>
                        </a:rPr>
                        <a:t>can be used to represent both, integers and fractions.</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79153">
                <a:tc>
                  <a:txBody>
                    <a:bodyPr/>
                    <a:lstStyle/>
                    <a:p>
                      <a:pPr algn="ctr" fontAlgn="t"/>
                      <a:r>
                        <a:rPr lang="en-IN" sz="2130" dirty="0">
                          <a:effectLst/>
                          <a:latin typeface="Roboto Condensed" panose="02000000000000000000" pitchFamily="2" charset="0"/>
                          <a:ea typeface="Roboto Condensed" panose="02000000000000000000" pitchFamily="2" charset="0"/>
                        </a:rPr>
                        <a:t>String</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130" dirty="0">
                          <a:effectLst/>
                          <a:latin typeface="Roboto Condensed" panose="02000000000000000000" pitchFamily="2" charset="0"/>
                          <a:ea typeface="Roboto Condensed" panose="02000000000000000000" pitchFamily="2" charset="0"/>
                        </a:rPr>
                        <a:t>string</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130" dirty="0">
                          <a:effectLst/>
                          <a:latin typeface="Roboto Condensed" panose="02000000000000000000" pitchFamily="2" charset="0"/>
                          <a:ea typeface="Roboto Condensed" panose="02000000000000000000" pitchFamily="2" charset="0"/>
                        </a:rPr>
                        <a:t>Represents a sequence of Unicode characters</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595242">
                <a:tc>
                  <a:txBody>
                    <a:bodyPr/>
                    <a:lstStyle/>
                    <a:p>
                      <a:pPr algn="ctr" fontAlgn="t"/>
                      <a:r>
                        <a:rPr lang="en-IN" sz="2130" dirty="0">
                          <a:effectLst/>
                          <a:latin typeface="Roboto Condensed" panose="02000000000000000000" pitchFamily="2" charset="0"/>
                          <a:ea typeface="Roboto Condensed" panose="02000000000000000000" pitchFamily="2" charset="0"/>
                        </a:rPr>
                        <a:t>Boolean</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130" dirty="0">
                          <a:effectLst/>
                          <a:latin typeface="Roboto Condensed" panose="02000000000000000000" pitchFamily="2" charset="0"/>
                          <a:ea typeface="Roboto Condensed" panose="02000000000000000000" pitchFamily="2" charset="0"/>
                        </a:rPr>
                        <a:t>boolean</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130" dirty="0">
                          <a:effectLst/>
                          <a:latin typeface="Roboto Condensed" panose="02000000000000000000" pitchFamily="2" charset="0"/>
                          <a:ea typeface="Roboto Condensed" panose="02000000000000000000" pitchFamily="2" charset="0"/>
                        </a:rPr>
                        <a:t>Represents logical values, true and false</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11329">
                <a:tc>
                  <a:txBody>
                    <a:bodyPr/>
                    <a:lstStyle/>
                    <a:p>
                      <a:pPr algn="ctr" fontAlgn="t"/>
                      <a:r>
                        <a:rPr lang="en-IN" sz="2130" dirty="0">
                          <a:effectLst/>
                          <a:latin typeface="Roboto Condensed" panose="02000000000000000000" pitchFamily="2" charset="0"/>
                          <a:ea typeface="Roboto Condensed" panose="02000000000000000000" pitchFamily="2" charset="0"/>
                        </a:rPr>
                        <a:t>Void</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130" dirty="0">
                          <a:effectLst/>
                          <a:latin typeface="Roboto Condensed" panose="02000000000000000000" pitchFamily="2" charset="0"/>
                          <a:ea typeface="Roboto Condensed" panose="02000000000000000000" pitchFamily="2" charset="0"/>
                        </a:rPr>
                        <a:t>void</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130" dirty="0">
                          <a:effectLst/>
                          <a:latin typeface="Roboto Condensed" panose="02000000000000000000" pitchFamily="2" charset="0"/>
                          <a:ea typeface="Roboto Condensed" panose="02000000000000000000" pitchFamily="2" charset="0"/>
                        </a:rPr>
                        <a:t>Used on function return types to represent non-returning functions</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579153">
                <a:tc>
                  <a:txBody>
                    <a:bodyPr/>
                    <a:lstStyle/>
                    <a:p>
                      <a:pPr algn="ctr" fontAlgn="t"/>
                      <a:r>
                        <a:rPr lang="en-IN" sz="2130" dirty="0">
                          <a:effectLst/>
                          <a:latin typeface="Roboto Condensed" panose="02000000000000000000" pitchFamily="2" charset="0"/>
                          <a:ea typeface="Roboto Condensed" panose="02000000000000000000" pitchFamily="2" charset="0"/>
                        </a:rPr>
                        <a:t>Null</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130" dirty="0">
                          <a:effectLst/>
                          <a:latin typeface="Roboto Condensed" panose="02000000000000000000" pitchFamily="2" charset="0"/>
                          <a:ea typeface="Roboto Condensed" panose="02000000000000000000" pitchFamily="2" charset="0"/>
                        </a:rPr>
                        <a:t>null</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130" dirty="0">
                          <a:effectLst/>
                          <a:latin typeface="Roboto Condensed" panose="02000000000000000000" pitchFamily="2" charset="0"/>
                          <a:ea typeface="Roboto Condensed" panose="02000000000000000000" pitchFamily="2" charset="0"/>
                        </a:rPr>
                        <a:t>Represents an intentional absence of an object value.</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611329">
                <a:tc>
                  <a:txBody>
                    <a:bodyPr/>
                    <a:lstStyle/>
                    <a:p>
                      <a:pPr algn="ctr" fontAlgn="t"/>
                      <a:r>
                        <a:rPr lang="en-IN" sz="2130" dirty="0">
                          <a:effectLst/>
                          <a:latin typeface="Roboto Condensed" panose="02000000000000000000" pitchFamily="2" charset="0"/>
                          <a:ea typeface="Roboto Condensed" panose="02000000000000000000" pitchFamily="2" charset="0"/>
                        </a:rPr>
                        <a:t>Undefined</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130" dirty="0">
                          <a:effectLst/>
                          <a:latin typeface="Roboto Condensed" panose="02000000000000000000" pitchFamily="2" charset="0"/>
                          <a:ea typeface="Roboto Condensed" panose="02000000000000000000" pitchFamily="2" charset="0"/>
                        </a:rPr>
                        <a:t>undefined</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130" dirty="0">
                          <a:effectLst/>
                          <a:latin typeface="Roboto Condensed" panose="02000000000000000000" pitchFamily="2" charset="0"/>
                          <a:ea typeface="Roboto Condensed" panose="02000000000000000000" pitchFamily="2" charset="0"/>
                        </a:rPr>
                        <a:t>Denotes value given to all uninitialized variables</a:t>
                      </a:r>
                    </a:p>
                  </a:txBody>
                  <a:tcPr marL="59004" marR="59004" marT="59004" marB="590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00920963"/>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dirty="0"/>
              <a:t>Null and </a:t>
            </a:r>
            <a:r>
              <a:rPr lang="en-IN" dirty="0" smtClean="0"/>
              <a:t>undefined</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6</a:t>
            </a:fld>
            <a:endParaRPr lang="en-IN" dirty="0"/>
          </a:p>
        </p:txBody>
      </p:sp>
      <p:sp>
        <p:nvSpPr>
          <p:cNvPr id="4" name="Text Placeholder 3"/>
          <p:cNvSpPr>
            <a:spLocks noGrp="1"/>
          </p:cNvSpPr>
          <p:nvPr>
            <p:ph type="body" sz="quarter" idx="10"/>
          </p:nvPr>
        </p:nvSpPr>
        <p:spPr/>
        <p:txBody>
          <a:bodyPr/>
          <a:lstStyle/>
          <a:p>
            <a:pPr algn="just">
              <a:lnSpc>
                <a:spcPct val="150000"/>
              </a:lnSpc>
              <a:buFont typeface="Wingdings" panose="05000000000000000000" pitchFamily="2" charset="2"/>
              <a:buChar char="q"/>
            </a:pPr>
            <a:r>
              <a:rPr lang="en-US" dirty="0"/>
              <a:t>The null and the undefined </a:t>
            </a:r>
            <a:r>
              <a:rPr lang="en-US" dirty="0" smtClean="0"/>
              <a:t>data types </a:t>
            </a:r>
            <a:r>
              <a:rPr lang="en-US" dirty="0"/>
              <a:t>are often a source of confusion. The null and undefined cannot be used to reference the data type of a variable. They can only be assigned as values to a variable.</a:t>
            </a:r>
          </a:p>
          <a:p>
            <a:pPr algn="just">
              <a:lnSpc>
                <a:spcPct val="150000"/>
              </a:lnSpc>
              <a:buFont typeface="Wingdings" panose="05000000000000000000" pitchFamily="2" charset="2"/>
              <a:buChar char="q"/>
            </a:pPr>
            <a:r>
              <a:rPr lang="en-US" dirty="0"/>
              <a:t>However, null and undefined are not the same. A variable initialized with undefined means that the variable has no value or object assigned to it while null means that the variable has been set to an object whose value is undefined.</a:t>
            </a:r>
          </a:p>
          <a:p>
            <a:pPr marL="101596" indent="0">
              <a:buNone/>
            </a:pPr>
            <a:endParaRPr lang="en-IN" dirty="0"/>
          </a:p>
        </p:txBody>
      </p:sp>
    </p:spTree>
    <p:extLst>
      <p:ext uri="{BB962C8B-B14F-4D97-AF65-F5344CB8AC3E}">
        <p14:creationId xmlns:p14="http://schemas.microsoft.com/office/powerpoint/2010/main" val="1992977018"/>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7</a:t>
            </a:fld>
            <a:endParaRPr lang="en-IN" dirty="0"/>
          </a:p>
        </p:txBody>
      </p:sp>
      <p:sp>
        <p:nvSpPr>
          <p:cNvPr id="4" name="Text Placeholder 3"/>
          <p:cNvSpPr>
            <a:spLocks noGrp="1"/>
          </p:cNvSpPr>
          <p:nvPr>
            <p:ph type="body" sz="quarter" idx="10"/>
          </p:nvPr>
        </p:nvSpPr>
        <p:spPr/>
        <p:txBody>
          <a:bodyPr/>
          <a:lstStyle/>
          <a:p>
            <a:pPr>
              <a:lnSpc>
                <a:spcPct val="150000"/>
              </a:lnSpc>
              <a:buFont typeface="Wingdings" panose="05000000000000000000" pitchFamily="2" charset="2"/>
              <a:buChar char="q"/>
            </a:pPr>
            <a:r>
              <a:rPr lang="en-US" dirty="0"/>
              <a:t>A variable, by definition, is “a named space in the memory” that stores values. </a:t>
            </a:r>
            <a:endParaRPr lang="en-US" dirty="0" smtClean="0"/>
          </a:p>
          <a:p>
            <a:pPr>
              <a:lnSpc>
                <a:spcPct val="150000"/>
              </a:lnSpc>
              <a:buFont typeface="Wingdings" panose="05000000000000000000" pitchFamily="2" charset="2"/>
              <a:buChar char="q"/>
            </a:pPr>
            <a:r>
              <a:rPr lang="en-US" dirty="0" smtClean="0"/>
              <a:t>In </a:t>
            </a:r>
            <a:r>
              <a:rPr lang="en-US" dirty="0"/>
              <a:t>other words, it acts as a container for values in a program. </a:t>
            </a:r>
            <a:endParaRPr lang="en-US" dirty="0" smtClean="0"/>
          </a:p>
          <a:p>
            <a:pPr>
              <a:lnSpc>
                <a:spcPct val="150000"/>
              </a:lnSpc>
              <a:buFont typeface="Wingdings" panose="05000000000000000000" pitchFamily="2" charset="2"/>
              <a:buChar char="q"/>
            </a:pPr>
            <a:r>
              <a:rPr lang="en-US" dirty="0" smtClean="0"/>
              <a:t>TypeScript </a:t>
            </a:r>
            <a:r>
              <a:rPr lang="en-US" dirty="0"/>
              <a:t>variables must follow the JavaScript naming </a:t>
            </a:r>
            <a:r>
              <a:rPr lang="en-US" dirty="0" smtClean="0"/>
              <a:t>rules.</a:t>
            </a:r>
            <a:endParaRPr lang="en-US" dirty="0"/>
          </a:p>
          <a:p>
            <a:pPr>
              <a:lnSpc>
                <a:spcPct val="150000"/>
              </a:lnSpc>
              <a:buFont typeface="Wingdings" panose="05000000000000000000" pitchFamily="2" charset="2"/>
              <a:buChar char="q"/>
            </a:pPr>
            <a:r>
              <a:rPr lang="en-US" dirty="0"/>
              <a:t>Variable names can contain alphabets and numeric digits.</a:t>
            </a:r>
          </a:p>
          <a:p>
            <a:pPr>
              <a:lnSpc>
                <a:spcPct val="150000"/>
              </a:lnSpc>
              <a:buFont typeface="Wingdings" panose="05000000000000000000" pitchFamily="2" charset="2"/>
              <a:buChar char="q"/>
            </a:pPr>
            <a:r>
              <a:rPr lang="en-US" dirty="0"/>
              <a:t>They cannot contain spaces and special characters, except the underscore (_) and the dollar ($) sign.</a:t>
            </a:r>
          </a:p>
          <a:p>
            <a:pPr>
              <a:lnSpc>
                <a:spcPct val="150000"/>
              </a:lnSpc>
              <a:buFont typeface="Wingdings" panose="05000000000000000000" pitchFamily="2" charset="2"/>
              <a:buChar char="q"/>
            </a:pPr>
            <a:r>
              <a:rPr lang="en-US" dirty="0"/>
              <a:t>Variable names cannot begin with a digit.</a:t>
            </a:r>
          </a:p>
          <a:p>
            <a:pPr>
              <a:lnSpc>
                <a:spcPct val="150000"/>
              </a:lnSpc>
              <a:buFont typeface="Wingdings" panose="05000000000000000000" pitchFamily="2" charset="2"/>
              <a:buChar char="q"/>
            </a:pPr>
            <a:r>
              <a:rPr lang="en-US" dirty="0"/>
              <a:t>A variable must be declared before it is used.</a:t>
            </a:r>
          </a:p>
          <a:p>
            <a:endParaRPr lang="en-IN" dirty="0"/>
          </a:p>
        </p:txBody>
      </p:sp>
    </p:spTree>
    <p:extLst>
      <p:ext uri="{BB962C8B-B14F-4D97-AF65-F5344CB8AC3E}">
        <p14:creationId xmlns:p14="http://schemas.microsoft.com/office/powerpoint/2010/main" val="3518181974"/>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19"/>
            <a:ext cx="6730423" cy="574453"/>
          </a:xfrm>
        </p:spPr>
        <p:txBody>
          <a:bodyPr/>
          <a:lstStyle/>
          <a:p>
            <a:r>
              <a:rPr lang="en-IN" dirty="0"/>
              <a:t>Variable Declaration in </a:t>
            </a:r>
            <a:r>
              <a:rPr lang="en-IN" dirty="0" smtClean="0"/>
              <a:t>TypeScript</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pPr/>
              <a:t>8</a:t>
            </a:fld>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845" y="1895092"/>
            <a:ext cx="7580153" cy="642045"/>
          </a:xfrm>
          <a:prstGeom prst="rect">
            <a:avLst/>
          </a:prstGeom>
        </p:spPr>
      </p:pic>
      <p:sp>
        <p:nvSpPr>
          <p:cNvPr id="8" name="TextBox 7"/>
          <p:cNvSpPr txBox="1"/>
          <p:nvPr/>
        </p:nvSpPr>
        <p:spPr>
          <a:xfrm>
            <a:off x="544570" y="1159099"/>
            <a:ext cx="5641288" cy="646331"/>
          </a:xfrm>
          <a:prstGeom prst="rect">
            <a:avLst/>
          </a:prstGeom>
          <a:noFill/>
        </p:spPr>
        <p:txBody>
          <a:bodyPr wrap="none" rtlCol="0">
            <a:spAutoFit/>
          </a:bodyPr>
          <a:lstStyle/>
          <a:p>
            <a:r>
              <a:rPr lang="en-US" dirty="0"/>
              <a:t>When you declare a variable, you have four options −</a:t>
            </a:r>
          </a:p>
          <a:p>
            <a:r>
              <a:rPr lang="en-US" dirty="0" smtClean="0"/>
              <a:t>	Declare </a:t>
            </a:r>
            <a:r>
              <a:rPr lang="en-US" dirty="0"/>
              <a:t>its type and value in one statement.</a:t>
            </a:r>
          </a:p>
        </p:txBody>
      </p:sp>
      <p:sp>
        <p:nvSpPr>
          <p:cNvPr id="9" name="TextBox 8"/>
          <p:cNvSpPr txBox="1"/>
          <p:nvPr/>
        </p:nvSpPr>
        <p:spPr>
          <a:xfrm>
            <a:off x="1563845" y="2537138"/>
            <a:ext cx="8186857" cy="369332"/>
          </a:xfrm>
          <a:prstGeom prst="rect">
            <a:avLst/>
          </a:prstGeom>
          <a:noFill/>
        </p:spPr>
        <p:txBody>
          <a:bodyPr wrap="none" rtlCol="0">
            <a:spAutoFit/>
          </a:bodyPr>
          <a:lstStyle/>
          <a:p>
            <a:r>
              <a:rPr lang="en-US" dirty="0"/>
              <a:t>Declare its type but no value. In this case, the variable will be set to undefined.</a:t>
            </a: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844" y="2906470"/>
            <a:ext cx="5815749" cy="712493"/>
          </a:xfrm>
          <a:prstGeom prst="rect">
            <a:avLst/>
          </a:prstGeom>
        </p:spPr>
      </p:pic>
      <p:sp>
        <p:nvSpPr>
          <p:cNvPr id="11" name="TextBox 10"/>
          <p:cNvSpPr txBox="1"/>
          <p:nvPr/>
        </p:nvSpPr>
        <p:spPr>
          <a:xfrm>
            <a:off x="1563844" y="3750694"/>
            <a:ext cx="10029349" cy="369332"/>
          </a:xfrm>
          <a:prstGeom prst="rect">
            <a:avLst/>
          </a:prstGeom>
          <a:noFill/>
        </p:spPr>
        <p:txBody>
          <a:bodyPr wrap="none" rtlCol="0">
            <a:spAutoFit/>
          </a:bodyPr>
          <a:lstStyle/>
          <a:p>
            <a:r>
              <a:rPr lang="en-US" dirty="0"/>
              <a:t>Declare its value but no type. The variable type will be set to the data type of the assigned value.</a:t>
            </a:r>
            <a:endParaRPr lang="en-IN"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3844" y="4264532"/>
            <a:ext cx="5068776" cy="699718"/>
          </a:xfrm>
          <a:prstGeom prst="rect">
            <a:avLst/>
          </a:prstGeom>
        </p:spPr>
      </p:pic>
      <p:sp>
        <p:nvSpPr>
          <p:cNvPr id="13" name="TextBox 12"/>
          <p:cNvSpPr txBox="1"/>
          <p:nvPr/>
        </p:nvSpPr>
        <p:spPr>
          <a:xfrm>
            <a:off x="1563844" y="5108756"/>
            <a:ext cx="10482357" cy="646331"/>
          </a:xfrm>
          <a:prstGeom prst="rect">
            <a:avLst/>
          </a:prstGeom>
          <a:noFill/>
        </p:spPr>
        <p:txBody>
          <a:bodyPr wrap="none" rtlCol="0">
            <a:spAutoFit/>
          </a:bodyPr>
          <a:lstStyle/>
          <a:p>
            <a:r>
              <a:rPr lang="en-US" dirty="0" smtClean="0"/>
              <a:t>	Declare </a:t>
            </a:r>
            <a:r>
              <a:rPr lang="en-US" dirty="0"/>
              <a:t>neither value not type. In this case, the data type of the variable will be any and will </a:t>
            </a:r>
            <a:endParaRPr lang="en-US" dirty="0" smtClean="0"/>
          </a:p>
          <a:p>
            <a:r>
              <a:rPr lang="en-US" dirty="0" smtClean="0"/>
              <a:t>be initialized</a:t>
            </a:r>
            <a:r>
              <a:rPr lang="en-US" dirty="0"/>
              <a:t> </a:t>
            </a:r>
            <a:r>
              <a:rPr lang="en-US" dirty="0" smtClean="0"/>
              <a:t>to </a:t>
            </a:r>
            <a:r>
              <a:rPr lang="en-US" dirty="0"/>
              <a:t>undefined.</a:t>
            </a:r>
            <a:endParaRPr lang="en-IN" dirty="0"/>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3844" y="5904440"/>
            <a:ext cx="3497553" cy="663785"/>
          </a:xfrm>
          <a:prstGeom prst="rect">
            <a:avLst/>
          </a:prstGeom>
        </p:spPr>
      </p:pic>
    </p:spTree>
    <p:extLst>
      <p:ext uri="{BB962C8B-B14F-4D97-AF65-F5344CB8AC3E}">
        <p14:creationId xmlns:p14="http://schemas.microsoft.com/office/powerpoint/2010/main" val="50554244"/>
      </p:ext>
    </p:extLst>
  </p:cSld>
  <p:clrMapOvr>
    <a:masterClrMapping/>
  </p:clrMapOvr>
  <p:transition>
    <p:fade thruBlk="1"/>
  </p:transition>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A692904-7DD0-4B3D-BF46-9B766DB95F27}" vid="{D00B10FD-57D4-47B0-A782-19711B327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TYSS_2019</Template>
  <TotalTime>10373</TotalTime>
  <Words>550</Words>
  <Application>Microsoft Office PowerPoint</Application>
  <PresentationFormat>Widescreen</PresentationFormat>
  <Paragraphs>136</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Arvo</vt:lpstr>
      <vt:lpstr>Calibri</vt:lpstr>
      <vt:lpstr>Roboto Condensed</vt:lpstr>
      <vt:lpstr>Wingdings</vt:lpstr>
      <vt:lpstr>TYSS_2019</vt:lpstr>
      <vt:lpstr> Typescript</vt:lpstr>
      <vt:lpstr>What is Typescript?</vt:lpstr>
      <vt:lpstr>Why Typescript?</vt:lpstr>
      <vt:lpstr>Environment setup</vt:lpstr>
      <vt:lpstr>Types</vt:lpstr>
      <vt:lpstr>Built-in Types</vt:lpstr>
      <vt:lpstr>Null and undefined</vt:lpstr>
      <vt:lpstr>Variables</vt:lpstr>
      <vt:lpstr>Variable Declaration in TypeScript</vt:lpstr>
      <vt:lpstr>Variable declaration and syntax</vt:lpstr>
      <vt:lpstr>User-defined Types</vt:lpstr>
      <vt:lpstr>Generics</vt:lpstr>
      <vt:lpstr>Namespace</vt:lpstr>
      <vt:lpstr>Modules</vt:lpstr>
      <vt:lpstr>Decorators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Priyanka</cp:lastModifiedBy>
  <cp:revision>724</cp:revision>
  <cp:lastPrinted>2019-04-15T13:18:47Z</cp:lastPrinted>
  <dcterms:created xsi:type="dcterms:W3CDTF">2019-02-12T10:18:40Z</dcterms:created>
  <dcterms:modified xsi:type="dcterms:W3CDTF">2020-02-06T04:39:16Z</dcterms:modified>
</cp:coreProperties>
</file>