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Medium" charset="1" panose="00000600000000000000"/>
      <p:regular r:id="rId14"/>
    </p:embeddedFont>
    <p:embeddedFont>
      <p:font typeface="Montserrat Heavy" charset="1" panose="00000A00000000000000"/>
      <p:regular r:id="rId15"/>
    </p:embeddedFont>
    <p:embeddedFont>
      <p:font typeface="Montserrat Bold" charset="1" panose="00000800000000000000"/>
      <p:regular r:id="rId16"/>
    </p:embeddedFont>
    <p:embeddedFont>
      <p:font typeface="Montserrat Ultra-Bold" charset="1" panose="00000900000000000000"/>
      <p:regular r:id="rId17"/>
    </p:embeddedFont>
    <p:embeddedFont>
      <p:font typeface="Montserrat" charset="1" panose="00000500000000000000"/>
      <p:regular r:id="rId18"/>
    </p:embeddedFont>
    <p:embeddedFont>
      <p:font typeface="Poppins Ultra-Bold" charset="1" panose="00000900000000000000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3.png" Type="http://schemas.openxmlformats.org/officeDocument/2006/relationships/image"/><Relationship Id="rId12" Target="../media/image4.svg" Type="http://schemas.openxmlformats.org/officeDocument/2006/relationships/image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982" y="375643"/>
            <a:ext cx="17716036" cy="8250152"/>
            <a:chOff x="0" y="0"/>
            <a:chExt cx="4660182" cy="21701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181" cy="2170193"/>
            </a:xfrm>
            <a:custGeom>
              <a:avLst/>
              <a:gdLst/>
              <a:ahLst/>
              <a:cxnLst/>
              <a:rect r="r" b="b" t="t" l="l"/>
              <a:pathLst>
                <a:path h="2170193" w="4660181">
                  <a:moveTo>
                    <a:pt x="13110" y="0"/>
                  </a:moveTo>
                  <a:lnTo>
                    <a:pt x="4647071" y="0"/>
                  </a:lnTo>
                  <a:cubicBezTo>
                    <a:pt x="4654312" y="0"/>
                    <a:pt x="4660181" y="5870"/>
                    <a:pt x="4660181" y="13110"/>
                  </a:cubicBezTo>
                  <a:lnTo>
                    <a:pt x="4660181" y="2157082"/>
                  </a:lnTo>
                  <a:cubicBezTo>
                    <a:pt x="4660181" y="2160560"/>
                    <a:pt x="4658800" y="2163894"/>
                    <a:pt x="4656342" y="2166353"/>
                  </a:cubicBezTo>
                  <a:cubicBezTo>
                    <a:pt x="4653883" y="2168811"/>
                    <a:pt x="4650548" y="2170193"/>
                    <a:pt x="4647071" y="2170193"/>
                  </a:cubicBezTo>
                  <a:lnTo>
                    <a:pt x="13110" y="2170193"/>
                  </a:lnTo>
                  <a:cubicBezTo>
                    <a:pt x="5870" y="2170193"/>
                    <a:pt x="0" y="2164323"/>
                    <a:pt x="0" y="2157082"/>
                  </a:cubicBezTo>
                  <a:lnTo>
                    <a:pt x="0" y="13110"/>
                  </a:lnTo>
                  <a:cubicBezTo>
                    <a:pt x="0" y="5870"/>
                    <a:pt x="5870" y="0"/>
                    <a:pt x="13110" y="0"/>
                  </a:cubicBezTo>
                  <a:close/>
                </a:path>
              </a:pathLst>
            </a:custGeom>
            <a:solidFill>
              <a:srgbClr val="F0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182" cy="2208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818723">
            <a:off x="10676544" y="4033596"/>
            <a:ext cx="5690914" cy="2276366"/>
          </a:xfrm>
          <a:custGeom>
            <a:avLst/>
            <a:gdLst/>
            <a:ahLst/>
            <a:cxnLst/>
            <a:rect r="r" b="b" t="t" l="l"/>
            <a:pathLst>
              <a:path h="2276366" w="5690914">
                <a:moveTo>
                  <a:pt x="0" y="0"/>
                </a:moveTo>
                <a:lnTo>
                  <a:pt x="5690914" y="0"/>
                </a:lnTo>
                <a:lnTo>
                  <a:pt x="5690914" y="2276366"/>
                </a:lnTo>
                <a:lnTo>
                  <a:pt x="0" y="227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19756" y="2723276"/>
            <a:ext cx="4715747" cy="212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27"/>
              </a:lnSpc>
              <a:spcBef>
                <a:spcPct val="0"/>
              </a:spcBef>
            </a:pPr>
            <a:r>
              <a:rPr lang="en-US" b="true" sz="14889">
                <a:solidFill>
                  <a:srgbClr val="373E4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idea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86275" y="2810881"/>
            <a:ext cx="1144515" cy="1187704"/>
          </a:xfrm>
          <a:custGeom>
            <a:avLst/>
            <a:gdLst/>
            <a:ahLst/>
            <a:cxnLst/>
            <a:rect r="r" b="b" t="t" l="l"/>
            <a:pathLst>
              <a:path h="1187704" w="1144515">
                <a:moveTo>
                  <a:pt x="0" y="0"/>
                </a:moveTo>
                <a:lnTo>
                  <a:pt x="1144514" y="0"/>
                </a:lnTo>
                <a:lnTo>
                  <a:pt x="1144514" y="1187704"/>
                </a:lnTo>
                <a:lnTo>
                  <a:pt x="0" y="118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43075" y="6563784"/>
            <a:ext cx="904843" cy="938988"/>
          </a:xfrm>
          <a:custGeom>
            <a:avLst/>
            <a:gdLst/>
            <a:ahLst/>
            <a:cxnLst/>
            <a:rect r="r" b="b" t="t" l="l"/>
            <a:pathLst>
              <a:path h="938988" w="904843">
                <a:moveTo>
                  <a:pt x="0" y="0"/>
                </a:moveTo>
                <a:lnTo>
                  <a:pt x="904843" y="0"/>
                </a:lnTo>
                <a:lnTo>
                  <a:pt x="904843" y="938988"/>
                </a:lnTo>
                <a:lnTo>
                  <a:pt x="0" y="938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6278" y="535441"/>
            <a:ext cx="1311201" cy="1950635"/>
          </a:xfrm>
          <a:custGeom>
            <a:avLst/>
            <a:gdLst/>
            <a:ahLst/>
            <a:cxnLst/>
            <a:rect r="r" b="b" t="t" l="l"/>
            <a:pathLst>
              <a:path h="1950635" w="1311201">
                <a:moveTo>
                  <a:pt x="0" y="0"/>
                </a:moveTo>
                <a:lnTo>
                  <a:pt x="1311202" y="0"/>
                </a:lnTo>
                <a:lnTo>
                  <a:pt x="1311202" y="1950635"/>
                </a:lnTo>
                <a:lnTo>
                  <a:pt x="0" y="19506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816" t="0" r="-33914" b="-361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47623" y="607122"/>
            <a:ext cx="2654395" cy="1878953"/>
          </a:xfrm>
          <a:custGeom>
            <a:avLst/>
            <a:gdLst/>
            <a:ahLst/>
            <a:cxnLst/>
            <a:rect r="r" b="b" t="t" l="l"/>
            <a:pathLst>
              <a:path h="1878953" w="2654395">
                <a:moveTo>
                  <a:pt x="0" y="0"/>
                </a:moveTo>
                <a:lnTo>
                  <a:pt x="2654395" y="0"/>
                </a:lnTo>
                <a:lnTo>
                  <a:pt x="2654395" y="1878954"/>
                </a:lnTo>
                <a:lnTo>
                  <a:pt x="0" y="18789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19756" y="4368140"/>
            <a:ext cx="10313311" cy="2403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41"/>
              </a:lnSpc>
              <a:spcBef>
                <a:spcPct val="0"/>
              </a:spcBef>
            </a:pPr>
            <a:r>
              <a:rPr lang="en-US" b="true" sz="16793">
                <a:solidFill>
                  <a:srgbClr val="373E4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PITCH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6719" y="654747"/>
            <a:ext cx="12882134" cy="159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5073" b="true">
                <a:solidFill>
                  <a:srgbClr val="373E4C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SRINIVAS INSTITUE OF TECHNOLOGY</a:t>
            </a:r>
          </a:p>
          <a:p>
            <a:pPr algn="l">
              <a:lnSpc>
                <a:spcPts val="3855"/>
              </a:lnSpc>
            </a:pPr>
          </a:p>
          <a:p>
            <a:pPr algn="ctr">
              <a:lnSpc>
                <a:spcPts val="3189"/>
              </a:lnSpc>
              <a:spcBef>
                <a:spcPct val="0"/>
              </a:spcBef>
            </a:pPr>
            <a:r>
              <a:rPr lang="en-US" b="true" sz="2873">
                <a:solidFill>
                  <a:srgbClr val="373E4C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DEPARTMENT OF ARTIFICIAL INTELLIGENCE &amp; DATA SCIENCE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8239" y="7730319"/>
            <a:ext cx="3715117" cy="61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1"/>
              </a:lnSpc>
            </a:pPr>
            <a:r>
              <a:rPr lang="en-US" sz="2199" b="true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Prof. Nagaraja Hebbar N</a:t>
            </a:r>
          </a:p>
          <a:p>
            <a:pPr algn="ctr">
              <a:lnSpc>
                <a:spcPts val="2441"/>
              </a:lnSpc>
              <a:spcBef>
                <a:spcPct val="0"/>
              </a:spcBef>
            </a:pPr>
            <a:r>
              <a:rPr lang="en-US" b="true" sz="2199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HOD AI&amp;DS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86442" y="7730319"/>
            <a:ext cx="3715117" cy="61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1"/>
              </a:lnSpc>
            </a:pPr>
            <a:r>
              <a:rPr lang="en-US" sz="2199" b="true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Dr. Shrinivasa Mayya D</a:t>
            </a:r>
          </a:p>
          <a:p>
            <a:pPr algn="ctr">
              <a:lnSpc>
                <a:spcPts val="2441"/>
              </a:lnSpc>
              <a:spcBef>
                <a:spcPct val="0"/>
              </a:spcBef>
            </a:pPr>
            <a:r>
              <a:rPr lang="en-US" b="true" sz="2199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Principal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41295" y="7732191"/>
            <a:ext cx="4189612" cy="61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1"/>
              </a:lnSpc>
            </a:pPr>
            <a:r>
              <a:rPr lang="en-US" sz="2199" b="true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Prof. Ganapathi Sharma K</a:t>
            </a:r>
          </a:p>
          <a:p>
            <a:pPr algn="ctr">
              <a:lnSpc>
                <a:spcPts val="2441"/>
              </a:lnSpc>
              <a:spcBef>
                <a:spcPct val="0"/>
              </a:spcBef>
            </a:pPr>
            <a:r>
              <a:rPr lang="en-US" b="true" sz="2199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Yukti Cell Coordinator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25673" y="8711520"/>
            <a:ext cx="5746360" cy="138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1"/>
              </a:lnSpc>
            </a:pPr>
            <a:r>
              <a:rPr lang="en-US" sz="2442" b="true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Chethan P P  4SN21AD012</a:t>
            </a:r>
          </a:p>
          <a:p>
            <a:pPr algn="l">
              <a:lnSpc>
                <a:spcPts val="2711"/>
              </a:lnSpc>
            </a:pPr>
            <a:r>
              <a:rPr lang="en-US" sz="2442" b="true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Gagan Deep  4SN21AD019</a:t>
            </a:r>
          </a:p>
          <a:p>
            <a:pPr algn="l">
              <a:lnSpc>
                <a:spcPts val="2711"/>
              </a:lnSpc>
            </a:pPr>
            <a:r>
              <a:rPr lang="en-US" sz="2442" b="true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 N Kanva Patel  4SN21AD021</a:t>
            </a:r>
          </a:p>
          <a:p>
            <a:pPr algn="l">
              <a:lnSpc>
                <a:spcPts val="2711"/>
              </a:lnSpc>
              <a:spcBef>
                <a:spcPct val="0"/>
              </a:spcBef>
            </a:pPr>
            <a:r>
              <a:rPr lang="en-US" b="true" sz="2442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Wesley Sam Thomas  4SN21AD052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982" y="375643"/>
            <a:ext cx="17716036" cy="9249723"/>
            <a:chOff x="0" y="0"/>
            <a:chExt cx="4660182" cy="243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181" cy="2433128"/>
            </a:xfrm>
            <a:custGeom>
              <a:avLst/>
              <a:gdLst/>
              <a:ahLst/>
              <a:cxnLst/>
              <a:rect r="r" b="b" t="t" l="l"/>
              <a:pathLst>
                <a:path h="2433128" w="4660181">
                  <a:moveTo>
                    <a:pt x="13110" y="0"/>
                  </a:moveTo>
                  <a:lnTo>
                    <a:pt x="4647071" y="0"/>
                  </a:lnTo>
                  <a:cubicBezTo>
                    <a:pt x="4654312" y="0"/>
                    <a:pt x="4660181" y="5870"/>
                    <a:pt x="4660181" y="13110"/>
                  </a:cubicBezTo>
                  <a:lnTo>
                    <a:pt x="4660181" y="2420018"/>
                  </a:lnTo>
                  <a:cubicBezTo>
                    <a:pt x="4660181" y="2427259"/>
                    <a:pt x="4654312" y="2433128"/>
                    <a:pt x="4647071" y="2433128"/>
                  </a:cubicBezTo>
                  <a:lnTo>
                    <a:pt x="13110" y="2433128"/>
                  </a:lnTo>
                  <a:cubicBezTo>
                    <a:pt x="9633" y="2433128"/>
                    <a:pt x="6298" y="2431747"/>
                    <a:pt x="3840" y="2429289"/>
                  </a:cubicBezTo>
                  <a:cubicBezTo>
                    <a:pt x="1381" y="2426830"/>
                    <a:pt x="0" y="2423495"/>
                    <a:pt x="0" y="2420018"/>
                  </a:cubicBezTo>
                  <a:lnTo>
                    <a:pt x="0" y="13110"/>
                  </a:lnTo>
                  <a:cubicBezTo>
                    <a:pt x="0" y="5870"/>
                    <a:pt x="5870" y="0"/>
                    <a:pt x="13110" y="0"/>
                  </a:cubicBezTo>
                  <a:close/>
                </a:path>
              </a:pathLst>
            </a:custGeom>
            <a:solidFill>
              <a:srgbClr val="F0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182" cy="2471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1986523" y="4322109"/>
            <a:ext cx="3184997" cy="3040225"/>
          </a:xfrm>
          <a:custGeom>
            <a:avLst/>
            <a:gdLst/>
            <a:ahLst/>
            <a:cxnLst/>
            <a:rect r="r" b="b" t="t" l="l"/>
            <a:pathLst>
              <a:path h="3040225" w="3184997">
                <a:moveTo>
                  <a:pt x="3184997" y="0"/>
                </a:moveTo>
                <a:lnTo>
                  <a:pt x="0" y="0"/>
                </a:lnTo>
                <a:lnTo>
                  <a:pt x="0" y="3040225"/>
                </a:lnTo>
                <a:lnTo>
                  <a:pt x="3184997" y="3040225"/>
                </a:lnTo>
                <a:lnTo>
                  <a:pt x="318499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1678" y="3566806"/>
            <a:ext cx="14510747" cy="2991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1"/>
              </a:lnSpc>
              <a:spcBef>
                <a:spcPct val="0"/>
              </a:spcBef>
            </a:pPr>
            <a:r>
              <a:rPr lang="en-US" b="true" sz="8600">
                <a:solidFill>
                  <a:srgbClr val="373E4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Real-Time Power Management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7739" y="1313454"/>
            <a:ext cx="904843" cy="938988"/>
          </a:xfrm>
          <a:custGeom>
            <a:avLst/>
            <a:gdLst/>
            <a:ahLst/>
            <a:cxnLst/>
            <a:rect r="r" b="b" t="t" l="l"/>
            <a:pathLst>
              <a:path h="938988" w="904843">
                <a:moveTo>
                  <a:pt x="0" y="0"/>
                </a:moveTo>
                <a:lnTo>
                  <a:pt x="904844" y="0"/>
                </a:lnTo>
                <a:lnTo>
                  <a:pt x="904844" y="938988"/>
                </a:lnTo>
                <a:lnTo>
                  <a:pt x="0" y="938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6315" y="1548483"/>
            <a:ext cx="3676924" cy="49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b="true" sz="3473">
                <a:solidFill>
                  <a:srgbClr val="373E4C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Idea 1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982" y="242785"/>
            <a:ext cx="17716036" cy="9515441"/>
            <a:chOff x="0" y="0"/>
            <a:chExt cx="4660182" cy="2503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181" cy="2503025"/>
            </a:xfrm>
            <a:custGeom>
              <a:avLst/>
              <a:gdLst/>
              <a:ahLst/>
              <a:cxnLst/>
              <a:rect r="r" b="b" t="t" l="l"/>
              <a:pathLst>
                <a:path h="2503025" w="4660181">
                  <a:moveTo>
                    <a:pt x="13110" y="0"/>
                  </a:moveTo>
                  <a:lnTo>
                    <a:pt x="4647071" y="0"/>
                  </a:lnTo>
                  <a:cubicBezTo>
                    <a:pt x="4654312" y="0"/>
                    <a:pt x="4660181" y="5870"/>
                    <a:pt x="4660181" y="13110"/>
                  </a:cubicBezTo>
                  <a:lnTo>
                    <a:pt x="4660181" y="2489915"/>
                  </a:lnTo>
                  <a:cubicBezTo>
                    <a:pt x="4660181" y="2493392"/>
                    <a:pt x="4658800" y="2496727"/>
                    <a:pt x="4656342" y="2499185"/>
                  </a:cubicBezTo>
                  <a:cubicBezTo>
                    <a:pt x="4653883" y="2501644"/>
                    <a:pt x="4650548" y="2503025"/>
                    <a:pt x="4647071" y="2503025"/>
                  </a:cubicBezTo>
                  <a:lnTo>
                    <a:pt x="13110" y="2503025"/>
                  </a:lnTo>
                  <a:cubicBezTo>
                    <a:pt x="5870" y="2503025"/>
                    <a:pt x="0" y="2497156"/>
                    <a:pt x="0" y="2489915"/>
                  </a:cubicBezTo>
                  <a:lnTo>
                    <a:pt x="0" y="13110"/>
                  </a:lnTo>
                  <a:cubicBezTo>
                    <a:pt x="0" y="5870"/>
                    <a:pt x="5870" y="0"/>
                    <a:pt x="13110" y="0"/>
                  </a:cubicBezTo>
                  <a:close/>
                </a:path>
              </a:pathLst>
            </a:custGeom>
            <a:solidFill>
              <a:srgbClr val="F0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182" cy="2541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5982" y="634365"/>
            <a:ext cx="450838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7489" y="1537886"/>
            <a:ext cx="17073022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Collect real-time data from electrical applications, analyze it, and optimize control mechanisms to reduce energy consumption and minimize electricity waste.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5982" y="4749165"/>
            <a:ext cx="450838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7489" y="5846866"/>
            <a:ext cx="17073022" cy="442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Control Optimization</a:t>
            </a:r>
          </a:p>
          <a:p>
            <a:pPr algn="just" marL="906780" indent="-453390" lvl="1">
              <a:lnSpc>
                <a:spcPts val="588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Monitoring and Feedback</a:t>
            </a:r>
          </a:p>
          <a:p>
            <a:pPr algn="just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982" y="375643"/>
            <a:ext cx="17716036" cy="9249723"/>
            <a:chOff x="0" y="0"/>
            <a:chExt cx="4660182" cy="243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181" cy="2433128"/>
            </a:xfrm>
            <a:custGeom>
              <a:avLst/>
              <a:gdLst/>
              <a:ahLst/>
              <a:cxnLst/>
              <a:rect r="r" b="b" t="t" l="l"/>
              <a:pathLst>
                <a:path h="2433128" w="4660181">
                  <a:moveTo>
                    <a:pt x="13110" y="0"/>
                  </a:moveTo>
                  <a:lnTo>
                    <a:pt x="4647071" y="0"/>
                  </a:lnTo>
                  <a:cubicBezTo>
                    <a:pt x="4654312" y="0"/>
                    <a:pt x="4660181" y="5870"/>
                    <a:pt x="4660181" y="13110"/>
                  </a:cubicBezTo>
                  <a:lnTo>
                    <a:pt x="4660181" y="2420018"/>
                  </a:lnTo>
                  <a:cubicBezTo>
                    <a:pt x="4660181" y="2427259"/>
                    <a:pt x="4654312" y="2433128"/>
                    <a:pt x="4647071" y="2433128"/>
                  </a:cubicBezTo>
                  <a:lnTo>
                    <a:pt x="13110" y="2433128"/>
                  </a:lnTo>
                  <a:cubicBezTo>
                    <a:pt x="9633" y="2433128"/>
                    <a:pt x="6298" y="2431747"/>
                    <a:pt x="3840" y="2429289"/>
                  </a:cubicBezTo>
                  <a:cubicBezTo>
                    <a:pt x="1381" y="2426830"/>
                    <a:pt x="0" y="2423495"/>
                    <a:pt x="0" y="2420018"/>
                  </a:cubicBezTo>
                  <a:lnTo>
                    <a:pt x="0" y="13110"/>
                  </a:lnTo>
                  <a:cubicBezTo>
                    <a:pt x="0" y="5870"/>
                    <a:pt x="5870" y="0"/>
                    <a:pt x="13110" y="0"/>
                  </a:cubicBezTo>
                  <a:close/>
                </a:path>
              </a:pathLst>
            </a:custGeom>
            <a:solidFill>
              <a:srgbClr val="F0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182" cy="2471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3580828" y="4195940"/>
            <a:ext cx="3396709" cy="3242313"/>
          </a:xfrm>
          <a:custGeom>
            <a:avLst/>
            <a:gdLst/>
            <a:ahLst/>
            <a:cxnLst/>
            <a:rect r="r" b="b" t="t" l="l"/>
            <a:pathLst>
              <a:path h="3242313" w="3396709">
                <a:moveTo>
                  <a:pt x="3396709" y="0"/>
                </a:moveTo>
                <a:lnTo>
                  <a:pt x="0" y="0"/>
                </a:lnTo>
                <a:lnTo>
                  <a:pt x="0" y="3242313"/>
                </a:lnTo>
                <a:lnTo>
                  <a:pt x="3396709" y="3242313"/>
                </a:lnTo>
                <a:lnTo>
                  <a:pt x="33967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1678" y="3566806"/>
            <a:ext cx="14510747" cy="2991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1"/>
              </a:lnSpc>
              <a:spcBef>
                <a:spcPct val="0"/>
              </a:spcBef>
            </a:pPr>
            <a:r>
              <a:rPr lang="en-US" b="true" sz="8600">
                <a:solidFill>
                  <a:srgbClr val="373E4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PREDICTING CUSTOMER CHURN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7739" y="1313454"/>
            <a:ext cx="904843" cy="938988"/>
          </a:xfrm>
          <a:custGeom>
            <a:avLst/>
            <a:gdLst/>
            <a:ahLst/>
            <a:cxnLst/>
            <a:rect r="r" b="b" t="t" l="l"/>
            <a:pathLst>
              <a:path h="938988" w="904843">
                <a:moveTo>
                  <a:pt x="0" y="0"/>
                </a:moveTo>
                <a:lnTo>
                  <a:pt x="904844" y="0"/>
                </a:lnTo>
                <a:lnTo>
                  <a:pt x="904844" y="938988"/>
                </a:lnTo>
                <a:lnTo>
                  <a:pt x="0" y="938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6315" y="1548483"/>
            <a:ext cx="3676924" cy="49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b="true" sz="3473">
                <a:solidFill>
                  <a:srgbClr val="373E4C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Idea 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982" y="385780"/>
            <a:ext cx="17716036" cy="9515441"/>
            <a:chOff x="0" y="0"/>
            <a:chExt cx="4660182" cy="2503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181" cy="2503025"/>
            </a:xfrm>
            <a:custGeom>
              <a:avLst/>
              <a:gdLst/>
              <a:ahLst/>
              <a:cxnLst/>
              <a:rect r="r" b="b" t="t" l="l"/>
              <a:pathLst>
                <a:path h="2503025" w="4660181">
                  <a:moveTo>
                    <a:pt x="13110" y="0"/>
                  </a:moveTo>
                  <a:lnTo>
                    <a:pt x="4647071" y="0"/>
                  </a:lnTo>
                  <a:cubicBezTo>
                    <a:pt x="4654312" y="0"/>
                    <a:pt x="4660181" y="5870"/>
                    <a:pt x="4660181" y="13110"/>
                  </a:cubicBezTo>
                  <a:lnTo>
                    <a:pt x="4660181" y="2489915"/>
                  </a:lnTo>
                  <a:cubicBezTo>
                    <a:pt x="4660181" y="2493392"/>
                    <a:pt x="4658800" y="2496727"/>
                    <a:pt x="4656342" y="2499185"/>
                  </a:cubicBezTo>
                  <a:cubicBezTo>
                    <a:pt x="4653883" y="2501644"/>
                    <a:pt x="4650548" y="2503025"/>
                    <a:pt x="4647071" y="2503025"/>
                  </a:cubicBezTo>
                  <a:lnTo>
                    <a:pt x="13110" y="2503025"/>
                  </a:lnTo>
                  <a:cubicBezTo>
                    <a:pt x="5870" y="2503025"/>
                    <a:pt x="0" y="2497156"/>
                    <a:pt x="0" y="2489915"/>
                  </a:cubicBezTo>
                  <a:lnTo>
                    <a:pt x="0" y="13110"/>
                  </a:lnTo>
                  <a:cubicBezTo>
                    <a:pt x="0" y="5870"/>
                    <a:pt x="5870" y="0"/>
                    <a:pt x="13110" y="0"/>
                  </a:cubicBezTo>
                  <a:close/>
                </a:path>
              </a:pathLst>
            </a:custGeom>
            <a:solidFill>
              <a:srgbClr val="F0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182" cy="2541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5982" y="634916"/>
            <a:ext cx="450838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7489" y="1537886"/>
            <a:ext cx="17073022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To predict customer churn by analyzing historical customer behavior and usage patterns, helping businesses identify at-risk customers and take proactive measures to improve retention.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5982" y="4749165"/>
            <a:ext cx="450838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6044" y="5652135"/>
            <a:ext cx="9234358" cy="36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</a:p>
          <a:p>
            <a:pPr algn="just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941474" y="5652135"/>
            <a:ext cx="9346526" cy="368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Training and Testing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Prediction and Insights</a:t>
            </a:r>
          </a:p>
          <a:p>
            <a:pPr algn="just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Actionable Recommendations</a:t>
            </a:r>
          </a:p>
          <a:p>
            <a:pPr algn="just">
              <a:lnSpc>
                <a:spcPts val="58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982" y="375643"/>
            <a:ext cx="17716036" cy="9249723"/>
            <a:chOff x="0" y="0"/>
            <a:chExt cx="4660182" cy="243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181" cy="2433128"/>
            </a:xfrm>
            <a:custGeom>
              <a:avLst/>
              <a:gdLst/>
              <a:ahLst/>
              <a:cxnLst/>
              <a:rect r="r" b="b" t="t" l="l"/>
              <a:pathLst>
                <a:path h="2433128" w="4660181">
                  <a:moveTo>
                    <a:pt x="13110" y="0"/>
                  </a:moveTo>
                  <a:lnTo>
                    <a:pt x="4647071" y="0"/>
                  </a:lnTo>
                  <a:cubicBezTo>
                    <a:pt x="4654312" y="0"/>
                    <a:pt x="4660181" y="5870"/>
                    <a:pt x="4660181" y="13110"/>
                  </a:cubicBezTo>
                  <a:lnTo>
                    <a:pt x="4660181" y="2420018"/>
                  </a:lnTo>
                  <a:cubicBezTo>
                    <a:pt x="4660181" y="2427259"/>
                    <a:pt x="4654312" y="2433128"/>
                    <a:pt x="4647071" y="2433128"/>
                  </a:cubicBezTo>
                  <a:lnTo>
                    <a:pt x="13110" y="2433128"/>
                  </a:lnTo>
                  <a:cubicBezTo>
                    <a:pt x="9633" y="2433128"/>
                    <a:pt x="6298" y="2431747"/>
                    <a:pt x="3840" y="2429289"/>
                  </a:cubicBezTo>
                  <a:cubicBezTo>
                    <a:pt x="1381" y="2426830"/>
                    <a:pt x="0" y="2423495"/>
                    <a:pt x="0" y="2420018"/>
                  </a:cubicBezTo>
                  <a:lnTo>
                    <a:pt x="0" y="13110"/>
                  </a:lnTo>
                  <a:cubicBezTo>
                    <a:pt x="0" y="5870"/>
                    <a:pt x="5870" y="0"/>
                    <a:pt x="13110" y="0"/>
                  </a:cubicBezTo>
                  <a:close/>
                </a:path>
              </a:pathLst>
            </a:custGeom>
            <a:solidFill>
              <a:srgbClr val="F0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182" cy="2471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3580828" y="4195940"/>
            <a:ext cx="3396709" cy="3242313"/>
          </a:xfrm>
          <a:custGeom>
            <a:avLst/>
            <a:gdLst/>
            <a:ahLst/>
            <a:cxnLst/>
            <a:rect r="r" b="b" t="t" l="l"/>
            <a:pathLst>
              <a:path h="3242313" w="3396709">
                <a:moveTo>
                  <a:pt x="3396709" y="0"/>
                </a:moveTo>
                <a:lnTo>
                  <a:pt x="0" y="0"/>
                </a:lnTo>
                <a:lnTo>
                  <a:pt x="0" y="3242313"/>
                </a:lnTo>
                <a:lnTo>
                  <a:pt x="3396709" y="3242313"/>
                </a:lnTo>
                <a:lnTo>
                  <a:pt x="33967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1678" y="3566806"/>
            <a:ext cx="14510747" cy="2991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1"/>
              </a:lnSpc>
              <a:spcBef>
                <a:spcPct val="0"/>
              </a:spcBef>
            </a:pPr>
            <a:r>
              <a:rPr lang="en-US" b="true" sz="8600">
                <a:solidFill>
                  <a:srgbClr val="373E4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PREDICTING CUSTOMER CHURN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7739" y="1313454"/>
            <a:ext cx="904843" cy="938988"/>
          </a:xfrm>
          <a:custGeom>
            <a:avLst/>
            <a:gdLst/>
            <a:ahLst/>
            <a:cxnLst/>
            <a:rect r="r" b="b" t="t" l="l"/>
            <a:pathLst>
              <a:path h="938988" w="904843">
                <a:moveTo>
                  <a:pt x="0" y="0"/>
                </a:moveTo>
                <a:lnTo>
                  <a:pt x="904844" y="0"/>
                </a:lnTo>
                <a:lnTo>
                  <a:pt x="904844" y="938988"/>
                </a:lnTo>
                <a:lnTo>
                  <a:pt x="0" y="938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96315" y="1548483"/>
            <a:ext cx="3676924" cy="49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b="true" sz="3473">
                <a:solidFill>
                  <a:srgbClr val="373E4C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Idea 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982" y="385780"/>
            <a:ext cx="17716036" cy="9515441"/>
            <a:chOff x="0" y="0"/>
            <a:chExt cx="4660182" cy="2503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181" cy="2503025"/>
            </a:xfrm>
            <a:custGeom>
              <a:avLst/>
              <a:gdLst/>
              <a:ahLst/>
              <a:cxnLst/>
              <a:rect r="r" b="b" t="t" l="l"/>
              <a:pathLst>
                <a:path h="2503025" w="4660181">
                  <a:moveTo>
                    <a:pt x="13110" y="0"/>
                  </a:moveTo>
                  <a:lnTo>
                    <a:pt x="4647071" y="0"/>
                  </a:lnTo>
                  <a:cubicBezTo>
                    <a:pt x="4654312" y="0"/>
                    <a:pt x="4660181" y="5870"/>
                    <a:pt x="4660181" y="13110"/>
                  </a:cubicBezTo>
                  <a:lnTo>
                    <a:pt x="4660181" y="2489915"/>
                  </a:lnTo>
                  <a:cubicBezTo>
                    <a:pt x="4660181" y="2493392"/>
                    <a:pt x="4658800" y="2496727"/>
                    <a:pt x="4656342" y="2499185"/>
                  </a:cubicBezTo>
                  <a:cubicBezTo>
                    <a:pt x="4653883" y="2501644"/>
                    <a:pt x="4650548" y="2503025"/>
                    <a:pt x="4647071" y="2503025"/>
                  </a:cubicBezTo>
                  <a:lnTo>
                    <a:pt x="13110" y="2503025"/>
                  </a:lnTo>
                  <a:cubicBezTo>
                    <a:pt x="5870" y="2503025"/>
                    <a:pt x="0" y="2497156"/>
                    <a:pt x="0" y="2489915"/>
                  </a:cubicBezTo>
                  <a:lnTo>
                    <a:pt x="0" y="13110"/>
                  </a:lnTo>
                  <a:cubicBezTo>
                    <a:pt x="0" y="5870"/>
                    <a:pt x="5870" y="0"/>
                    <a:pt x="13110" y="0"/>
                  </a:cubicBezTo>
                  <a:close/>
                </a:path>
              </a:pathLst>
            </a:custGeom>
            <a:solidFill>
              <a:srgbClr val="F0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182" cy="2541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5982" y="634916"/>
            <a:ext cx="450838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7489" y="1537886"/>
            <a:ext cx="17073022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To leverage data-driven insights to enhance urban planning and develop smart city solutions that improve infrastructure, optimize resource management, and enhance the quality of life for citizens.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5982" y="4749165"/>
            <a:ext cx="450838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373E4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6044" y="5671185"/>
            <a:ext cx="9234358" cy="3909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</a:p>
          <a:p>
            <a:pPr algn="just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Data Integration from Urban Systems</a:t>
            </a:r>
          </a:p>
          <a:p>
            <a:pPr algn="just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Spatial and Temporal Analysis</a:t>
            </a:r>
          </a:p>
          <a:p>
            <a:pPr algn="just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Predictive Modeling</a:t>
            </a:r>
          </a:p>
          <a:p>
            <a:pPr algn="just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Optimization of City Resources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823024"/>
            <a:ext cx="9346526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Infrastructure Planning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Real-Time Monitoring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Sustainability Assessment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73E4C"/>
                </a:solidFill>
                <a:latin typeface="Montserrat"/>
                <a:ea typeface="Montserrat"/>
                <a:cs typeface="Montserrat"/>
                <a:sym typeface="Montserrat"/>
              </a:rPr>
              <a:t>Smart Solutions Implementation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982" y="375643"/>
            <a:ext cx="17716036" cy="9249723"/>
            <a:chOff x="0" y="0"/>
            <a:chExt cx="4660182" cy="243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181" cy="2433128"/>
            </a:xfrm>
            <a:custGeom>
              <a:avLst/>
              <a:gdLst/>
              <a:ahLst/>
              <a:cxnLst/>
              <a:rect r="r" b="b" t="t" l="l"/>
              <a:pathLst>
                <a:path h="2433128" w="4660181">
                  <a:moveTo>
                    <a:pt x="13110" y="0"/>
                  </a:moveTo>
                  <a:lnTo>
                    <a:pt x="4647071" y="0"/>
                  </a:lnTo>
                  <a:cubicBezTo>
                    <a:pt x="4654312" y="0"/>
                    <a:pt x="4660181" y="5870"/>
                    <a:pt x="4660181" y="13110"/>
                  </a:cubicBezTo>
                  <a:lnTo>
                    <a:pt x="4660181" y="2420018"/>
                  </a:lnTo>
                  <a:cubicBezTo>
                    <a:pt x="4660181" y="2427259"/>
                    <a:pt x="4654312" y="2433128"/>
                    <a:pt x="4647071" y="2433128"/>
                  </a:cubicBezTo>
                  <a:lnTo>
                    <a:pt x="13110" y="2433128"/>
                  </a:lnTo>
                  <a:cubicBezTo>
                    <a:pt x="9633" y="2433128"/>
                    <a:pt x="6298" y="2431747"/>
                    <a:pt x="3840" y="2429289"/>
                  </a:cubicBezTo>
                  <a:cubicBezTo>
                    <a:pt x="1381" y="2426830"/>
                    <a:pt x="0" y="2423495"/>
                    <a:pt x="0" y="2420018"/>
                  </a:cubicBezTo>
                  <a:lnTo>
                    <a:pt x="0" y="13110"/>
                  </a:lnTo>
                  <a:cubicBezTo>
                    <a:pt x="0" y="5870"/>
                    <a:pt x="5870" y="0"/>
                    <a:pt x="13110" y="0"/>
                  </a:cubicBezTo>
                  <a:close/>
                </a:path>
              </a:pathLst>
            </a:custGeom>
            <a:solidFill>
              <a:srgbClr val="F0F0F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182" cy="2471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79781" y="1523180"/>
            <a:ext cx="13928437" cy="7240640"/>
            <a:chOff x="0" y="0"/>
            <a:chExt cx="3668395" cy="190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68395" cy="1907000"/>
            </a:xfrm>
            <a:custGeom>
              <a:avLst/>
              <a:gdLst/>
              <a:ahLst/>
              <a:cxnLst/>
              <a:rect r="r" b="b" t="t" l="l"/>
              <a:pathLst>
                <a:path h="1907000" w="3668395">
                  <a:moveTo>
                    <a:pt x="0" y="0"/>
                  </a:moveTo>
                  <a:lnTo>
                    <a:pt x="3668395" y="0"/>
                  </a:lnTo>
                  <a:lnTo>
                    <a:pt x="3668395" y="1907000"/>
                  </a:lnTo>
                  <a:lnTo>
                    <a:pt x="0" y="19070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668395" cy="195462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79781" y="1523180"/>
            <a:ext cx="4576750" cy="7240640"/>
            <a:chOff x="0" y="0"/>
            <a:chExt cx="6102333" cy="9654187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16181" t="0" r="16181" b="0"/>
            <a:stretch>
              <a:fillRect/>
            </a:stretch>
          </p:blipFill>
          <p:spPr>
            <a:xfrm flipH="false" flipV="false">
              <a:off x="0" y="0"/>
              <a:ext cx="6102333" cy="9654187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6756531" y="1523180"/>
            <a:ext cx="9351687" cy="7240640"/>
            <a:chOff x="0" y="0"/>
            <a:chExt cx="2462996" cy="190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2996" cy="1907000"/>
            </a:xfrm>
            <a:custGeom>
              <a:avLst/>
              <a:gdLst/>
              <a:ahLst/>
              <a:cxnLst/>
              <a:rect r="r" b="b" t="t" l="l"/>
              <a:pathLst>
                <a:path h="1907000" w="2462996">
                  <a:moveTo>
                    <a:pt x="0" y="0"/>
                  </a:moveTo>
                  <a:lnTo>
                    <a:pt x="2462996" y="0"/>
                  </a:lnTo>
                  <a:lnTo>
                    <a:pt x="2462996" y="1907000"/>
                  </a:lnTo>
                  <a:lnTo>
                    <a:pt x="0" y="1907000"/>
                  </a:lnTo>
                  <a:close/>
                </a:path>
              </a:pathLst>
            </a:custGeom>
            <a:solidFill>
              <a:srgbClr val="FF005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462996" cy="195462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941838" y="6568614"/>
            <a:ext cx="241198" cy="341904"/>
          </a:xfrm>
          <a:custGeom>
            <a:avLst/>
            <a:gdLst/>
            <a:ahLst/>
            <a:cxnLst/>
            <a:rect r="r" b="b" t="t" l="l"/>
            <a:pathLst>
              <a:path h="341904" w="241198">
                <a:moveTo>
                  <a:pt x="0" y="0"/>
                </a:moveTo>
                <a:lnTo>
                  <a:pt x="241198" y="0"/>
                </a:lnTo>
                <a:lnTo>
                  <a:pt x="241198" y="341905"/>
                </a:lnTo>
                <a:lnTo>
                  <a:pt x="0" y="3419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354486" y="6551607"/>
            <a:ext cx="385738" cy="375919"/>
          </a:xfrm>
          <a:custGeom>
            <a:avLst/>
            <a:gdLst/>
            <a:ahLst/>
            <a:cxnLst/>
            <a:rect r="r" b="b" t="t" l="l"/>
            <a:pathLst>
              <a:path h="375919" w="385738">
                <a:moveTo>
                  <a:pt x="0" y="0"/>
                </a:moveTo>
                <a:lnTo>
                  <a:pt x="385738" y="0"/>
                </a:lnTo>
                <a:lnTo>
                  <a:pt x="385738" y="375919"/>
                </a:lnTo>
                <a:lnTo>
                  <a:pt x="0" y="3759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362209" y="6579245"/>
            <a:ext cx="405568" cy="348281"/>
          </a:xfrm>
          <a:custGeom>
            <a:avLst/>
            <a:gdLst/>
            <a:ahLst/>
            <a:cxnLst/>
            <a:rect r="r" b="b" t="t" l="l"/>
            <a:pathLst>
              <a:path h="348281" w="405568">
                <a:moveTo>
                  <a:pt x="0" y="0"/>
                </a:moveTo>
                <a:lnTo>
                  <a:pt x="405568" y="0"/>
                </a:lnTo>
                <a:lnTo>
                  <a:pt x="405568" y="348281"/>
                </a:lnTo>
                <a:lnTo>
                  <a:pt x="0" y="3482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911674" y="6597102"/>
            <a:ext cx="243913" cy="330424"/>
          </a:xfrm>
          <a:custGeom>
            <a:avLst/>
            <a:gdLst/>
            <a:ahLst/>
            <a:cxnLst/>
            <a:rect r="r" b="b" t="t" l="l"/>
            <a:pathLst>
              <a:path h="330424" w="243913">
                <a:moveTo>
                  <a:pt x="0" y="0"/>
                </a:moveTo>
                <a:lnTo>
                  <a:pt x="243913" y="0"/>
                </a:lnTo>
                <a:lnTo>
                  <a:pt x="243913" y="330424"/>
                </a:lnTo>
                <a:lnTo>
                  <a:pt x="0" y="3304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362209" y="2601420"/>
            <a:ext cx="9024573" cy="190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36"/>
              </a:lnSpc>
              <a:spcBef>
                <a:spcPct val="0"/>
              </a:spcBef>
            </a:pPr>
            <a:r>
              <a:rPr lang="en-US" b="true" sz="1052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62209" y="5086350"/>
            <a:ext cx="8179841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Thank you for your support and time.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34127" y="8824641"/>
            <a:ext cx="1548637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9"/>
              </a:lnSpc>
              <a:spcBef>
                <a:spcPct val="0"/>
              </a:spcBef>
            </a:pPr>
            <a:r>
              <a:rPr lang="en-US" sz="23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Happy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12517" y="9246824"/>
            <a:ext cx="2999054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9"/>
              </a:lnSpc>
              <a:spcBef>
                <a:spcPct val="0"/>
              </a:spcBef>
            </a:pPr>
            <a:r>
              <a:rPr lang="en-US" sz="234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happy dog.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329468" y="864436"/>
            <a:ext cx="1967537" cy="2041784"/>
          </a:xfrm>
          <a:custGeom>
            <a:avLst/>
            <a:gdLst/>
            <a:ahLst/>
            <a:cxnLst/>
            <a:rect r="r" b="b" t="t" l="l"/>
            <a:pathLst>
              <a:path h="2041784" w="1967537">
                <a:moveTo>
                  <a:pt x="0" y="0"/>
                </a:moveTo>
                <a:lnTo>
                  <a:pt x="1967537" y="0"/>
                </a:lnTo>
                <a:lnTo>
                  <a:pt x="1967537" y="2041784"/>
                </a:lnTo>
                <a:lnTo>
                  <a:pt x="0" y="20417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DAGQ7MXC5Mk</dc:identifier>
  <dcterms:modified xsi:type="dcterms:W3CDTF">2011-08-01T06:04:30Z</dcterms:modified>
  <cp:revision>1</cp:revision>
  <dc:title>SRINIVAS INSTITUE OF TECHNOLOGY DEPARTMENT OF ARTIFICIAL INTELLIGENCE &amp; DATA SCIENCE</dc:title>
</cp:coreProperties>
</file>