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6" r:id="rId4"/>
  </p:sldMasterIdLst>
  <p:sldIdLst>
    <p:sldId id="257" r:id="rId5"/>
    <p:sldId id="261" r:id="rId6"/>
    <p:sldId id="259" r:id="rId7"/>
    <p:sldId id="260" r:id="rId8"/>
    <p:sldId id="263" r:id="rId9"/>
    <p:sldId id="264"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10/24/2020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Autofit/>
          </a:bodyPr>
          <a:lstStyle/>
          <a:p>
            <a:r>
              <a:rPr lang="en-US" sz="4800" dirty="0"/>
              <a:t>MINI PROJECT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1692549"/>
          </a:xfrm>
        </p:spPr>
        <p:txBody>
          <a:bodyPr>
            <a:normAutofit fontScale="77500" lnSpcReduction="20000"/>
          </a:bodyPr>
          <a:lstStyle/>
          <a:p>
            <a:r>
              <a:rPr lang="en-US" dirty="0" err="1">
                <a:solidFill>
                  <a:schemeClr val="tx1">
                    <a:lumMod val="85000"/>
                    <a:lumOff val="15000"/>
                  </a:schemeClr>
                </a:solidFill>
              </a:rPr>
              <a:t>Asheef</a:t>
            </a:r>
            <a:r>
              <a:rPr lang="en-US" dirty="0">
                <a:solidFill>
                  <a:schemeClr val="tx1">
                    <a:lumMod val="85000"/>
                    <a:lumOff val="15000"/>
                  </a:schemeClr>
                </a:solidFill>
              </a:rPr>
              <a:t> </a:t>
            </a:r>
            <a:r>
              <a:rPr lang="en-US" dirty="0" err="1">
                <a:solidFill>
                  <a:schemeClr val="tx1">
                    <a:lumMod val="85000"/>
                    <a:lumOff val="15000"/>
                  </a:schemeClr>
                </a:solidFill>
              </a:rPr>
              <a:t>baiju</a:t>
            </a:r>
            <a:endParaRPr lang="en-US" dirty="0">
              <a:solidFill>
                <a:schemeClr val="tx1">
                  <a:lumMod val="85000"/>
                  <a:lumOff val="15000"/>
                </a:schemeClr>
              </a:solidFill>
            </a:endParaRPr>
          </a:p>
          <a:p>
            <a:r>
              <a:rPr lang="en-US" sz="2400" dirty="0">
                <a:solidFill>
                  <a:schemeClr val="tx1">
                    <a:lumMod val="85000"/>
                    <a:lumOff val="15000"/>
                  </a:schemeClr>
                </a:solidFill>
              </a:rPr>
              <a:t>Arun </a:t>
            </a:r>
            <a:r>
              <a:rPr lang="en-US" sz="2400" dirty="0" err="1">
                <a:solidFill>
                  <a:schemeClr val="tx1">
                    <a:lumMod val="85000"/>
                    <a:lumOff val="15000"/>
                  </a:schemeClr>
                </a:solidFill>
              </a:rPr>
              <a:t>kumar</a:t>
            </a:r>
            <a:endParaRPr lang="en-US" sz="2400" dirty="0">
              <a:solidFill>
                <a:schemeClr val="tx1">
                  <a:lumMod val="85000"/>
                  <a:lumOff val="15000"/>
                </a:schemeClr>
              </a:solidFill>
            </a:endParaRPr>
          </a:p>
          <a:p>
            <a:r>
              <a:rPr lang="en-US" sz="2400" dirty="0">
                <a:solidFill>
                  <a:schemeClr val="tx1">
                    <a:lumMod val="85000"/>
                    <a:lumOff val="15000"/>
                  </a:schemeClr>
                </a:solidFill>
              </a:rPr>
              <a:t>Chetan prasad</a:t>
            </a:r>
          </a:p>
          <a:p>
            <a:r>
              <a:rPr lang="en-US" dirty="0">
                <a:solidFill>
                  <a:schemeClr val="tx1">
                    <a:lumMod val="85000"/>
                    <a:lumOff val="15000"/>
                  </a:schemeClr>
                </a:solidFill>
              </a:rPr>
              <a:t>Chirag miskin</a:t>
            </a:r>
            <a:endParaRPr lang="en-US" sz="2400" dirty="0">
              <a:solidFill>
                <a:schemeClr val="tx1">
                  <a:lumMod val="85000"/>
                  <a:lumOff val="15000"/>
                </a:schemeClr>
              </a:solidFill>
            </a:endParaRPr>
          </a:p>
        </p:txBody>
      </p:sp>
      <p:pic>
        <p:nvPicPr>
          <p:cNvPr id="5" name="Picture 4" descr="stairs, hand rail, and abstract object along the wall">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DB488-E992-4976-81AE-8E2BA96A4B2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3EA4097F-5EA3-43A9-8B9E-D349F176641B}"/>
              </a:ext>
            </a:extLst>
          </p:cNvPr>
          <p:cNvSpPr>
            <a:spLocks noGrp="1"/>
          </p:cNvSpPr>
          <p:nvPr>
            <p:ph idx="1"/>
          </p:nvPr>
        </p:nvSpPr>
        <p:spPr>
          <a:xfrm>
            <a:off x="5852160" y="2143711"/>
            <a:ext cx="5303520" cy="3760891"/>
          </a:xfrm>
        </p:spPr>
        <p:txBody>
          <a:bodyPr/>
          <a:lstStyle/>
          <a:p>
            <a:r>
              <a:rPr lang="en-IN" dirty="0"/>
              <a:t>To build an - </a:t>
            </a:r>
            <a:r>
              <a:rPr lang="en-US" sz="2000" dirty="0"/>
              <a:t>AI CHATBOT FOR HEALTHCARE PURPOSE</a:t>
            </a:r>
          </a:p>
          <a:p>
            <a:pPr marL="285750" indent="-285750">
              <a:buFont typeface="Arial" panose="020B0604020202020204" pitchFamily="34" charset="0"/>
              <a:buChar char="•"/>
            </a:pPr>
            <a:r>
              <a:rPr lang="en-US" sz="2000" b="0" i="0" dirty="0">
                <a:solidFill>
                  <a:srgbClr val="000000"/>
                </a:solidFill>
                <a:effectLst/>
                <a:latin typeface="lato"/>
              </a:rPr>
              <a:t>A chatbot is a computer program that simulates human conversation through voice commands or text chats or both. Chatbot, short for chatterbot, is an Artificial Intelligence (AI) feature that can be embedded and used through any major messaging applications and was first built by Michael </a:t>
            </a:r>
            <a:r>
              <a:rPr lang="en-US" sz="2000" b="0" i="0" dirty="0" err="1">
                <a:solidFill>
                  <a:srgbClr val="000000"/>
                </a:solidFill>
                <a:effectLst/>
                <a:latin typeface="lato"/>
              </a:rPr>
              <a:t>Mauludin</a:t>
            </a:r>
            <a:r>
              <a:rPr lang="en-US" sz="2000" b="0" i="0" dirty="0">
                <a:solidFill>
                  <a:srgbClr val="000000"/>
                </a:solidFill>
                <a:effectLst/>
                <a:latin typeface="lato"/>
              </a:rPr>
              <a:t>.</a:t>
            </a:r>
            <a:endParaRPr lang="en-US" sz="2000" dirty="0">
              <a:solidFill>
                <a:srgbClr val="000000"/>
              </a:solidFill>
              <a:latin typeface="lato"/>
            </a:endParaRPr>
          </a:p>
          <a:p>
            <a:endParaRPr lang="en-IN" dirty="0"/>
          </a:p>
        </p:txBody>
      </p:sp>
      <p:pic>
        <p:nvPicPr>
          <p:cNvPr id="5" name="Picture 4">
            <a:extLst>
              <a:ext uri="{FF2B5EF4-FFF2-40B4-BE49-F238E27FC236}">
                <a16:creationId xmlns:a16="http://schemas.microsoft.com/office/drawing/2014/main" id="{10A13FC7-4915-49E6-8A74-6893BF55284D}"/>
              </a:ext>
            </a:extLst>
          </p:cNvPr>
          <p:cNvPicPr>
            <a:picLocks noChangeAspect="1"/>
          </p:cNvPicPr>
          <p:nvPr/>
        </p:nvPicPr>
        <p:blipFill>
          <a:blip r:embed="rId2"/>
          <a:stretch>
            <a:fillRect/>
          </a:stretch>
        </p:blipFill>
        <p:spPr>
          <a:xfrm>
            <a:off x="1097280" y="2423604"/>
            <a:ext cx="4353609" cy="2876365"/>
          </a:xfrm>
          <a:prstGeom prst="rect">
            <a:avLst/>
          </a:prstGeom>
        </p:spPr>
      </p:pic>
    </p:spTree>
    <p:extLst>
      <p:ext uri="{BB962C8B-B14F-4D97-AF65-F5344CB8AC3E}">
        <p14:creationId xmlns:p14="http://schemas.microsoft.com/office/powerpoint/2010/main" val="2881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DCEC2-C2F1-41B5-B399-660045433EDF}"/>
              </a:ext>
            </a:extLst>
          </p:cNvPr>
          <p:cNvSpPr>
            <a:spLocks noGrp="1"/>
          </p:cNvSpPr>
          <p:nvPr>
            <p:ph type="title"/>
          </p:nvPr>
        </p:nvSpPr>
        <p:spPr/>
        <p:txBody>
          <a:bodyPr/>
          <a:lstStyle/>
          <a:p>
            <a:r>
              <a:rPr lang="en-IN" dirty="0"/>
              <a:t>SCOPE</a:t>
            </a:r>
          </a:p>
        </p:txBody>
      </p:sp>
      <p:sp>
        <p:nvSpPr>
          <p:cNvPr id="5" name="TextBox 4">
            <a:extLst>
              <a:ext uri="{FF2B5EF4-FFF2-40B4-BE49-F238E27FC236}">
                <a16:creationId xmlns:a16="http://schemas.microsoft.com/office/drawing/2014/main" id="{8E5AA97C-3CCC-4DED-935C-B9CA3C2CCD9A}"/>
              </a:ext>
            </a:extLst>
          </p:cNvPr>
          <p:cNvSpPr txBox="1"/>
          <p:nvPr/>
        </p:nvSpPr>
        <p:spPr>
          <a:xfrm>
            <a:off x="6156959" y="2357738"/>
            <a:ext cx="4998721" cy="2308324"/>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rgbClr val="000000"/>
                </a:solidFill>
                <a:effectLst/>
                <a:latin typeface="lato"/>
              </a:rPr>
              <a:t>Accelerate the speed and reduce the hassle of travelling </a:t>
            </a:r>
            <a:r>
              <a:rPr lang="en-US" sz="2400" b="0" i="0">
                <a:solidFill>
                  <a:srgbClr val="000000"/>
                </a:solidFill>
                <a:effectLst/>
                <a:latin typeface="lato"/>
              </a:rPr>
              <a:t>to clinics.</a:t>
            </a:r>
            <a:endParaRPr lang="en-US" sz="2400" b="0" i="0" dirty="0">
              <a:solidFill>
                <a:srgbClr val="000000"/>
              </a:solidFill>
              <a:effectLst/>
              <a:latin typeface="lato"/>
            </a:endParaRPr>
          </a:p>
          <a:p>
            <a:pPr marL="285750" indent="-285750">
              <a:buFont typeface="Arial" panose="020B0604020202020204" pitchFamily="34" charset="0"/>
              <a:buChar char="•"/>
            </a:pPr>
            <a:r>
              <a:rPr lang="en-US" sz="2400" dirty="0">
                <a:solidFill>
                  <a:srgbClr val="000000"/>
                </a:solidFill>
                <a:latin typeface="lato"/>
              </a:rPr>
              <a:t>Accessible to people anywhere at any time.</a:t>
            </a:r>
            <a:r>
              <a:rPr lang="en-US" sz="2400" b="0" i="0" dirty="0">
                <a:solidFill>
                  <a:srgbClr val="000000"/>
                </a:solidFill>
                <a:effectLst/>
                <a:latin typeface="lato"/>
              </a:rPr>
              <a:t> </a:t>
            </a:r>
          </a:p>
          <a:p>
            <a:pPr marL="285750" indent="-285750">
              <a:buFont typeface="Arial" panose="020B0604020202020204" pitchFamily="34" charset="0"/>
              <a:buChar char="•"/>
            </a:pPr>
            <a:r>
              <a:rPr lang="en-US" sz="2400" dirty="0">
                <a:solidFill>
                  <a:srgbClr val="000000"/>
                </a:solidFill>
                <a:latin typeface="lato"/>
              </a:rPr>
              <a:t>Easy to use </a:t>
            </a:r>
            <a:endParaRPr lang="en-US" sz="2400" b="0" i="0" dirty="0">
              <a:solidFill>
                <a:srgbClr val="000000"/>
              </a:solidFill>
              <a:effectLst/>
              <a:latin typeface="lato"/>
            </a:endParaRPr>
          </a:p>
          <a:p>
            <a:pPr marL="285750" indent="-285750">
              <a:buFont typeface="Arial" panose="020B0604020202020204" pitchFamily="34" charset="0"/>
              <a:buChar char="•"/>
            </a:pPr>
            <a:endParaRPr lang="en-IN" sz="2400" dirty="0"/>
          </a:p>
        </p:txBody>
      </p:sp>
      <p:pic>
        <p:nvPicPr>
          <p:cNvPr id="7" name="Picture 6">
            <a:extLst>
              <a:ext uri="{FF2B5EF4-FFF2-40B4-BE49-F238E27FC236}">
                <a16:creationId xmlns:a16="http://schemas.microsoft.com/office/drawing/2014/main" id="{9FE5CD31-8270-4451-8824-F466626A0B1F}"/>
              </a:ext>
            </a:extLst>
          </p:cNvPr>
          <p:cNvPicPr>
            <a:picLocks noChangeAspect="1"/>
          </p:cNvPicPr>
          <p:nvPr/>
        </p:nvPicPr>
        <p:blipFill>
          <a:blip r:embed="rId2"/>
          <a:stretch>
            <a:fillRect/>
          </a:stretch>
        </p:blipFill>
        <p:spPr>
          <a:xfrm>
            <a:off x="1328090" y="2164590"/>
            <a:ext cx="3392820" cy="3063952"/>
          </a:xfrm>
          <a:prstGeom prst="rect">
            <a:avLst/>
          </a:prstGeom>
        </p:spPr>
      </p:pic>
    </p:spTree>
    <p:extLst>
      <p:ext uri="{BB962C8B-B14F-4D97-AF65-F5344CB8AC3E}">
        <p14:creationId xmlns:p14="http://schemas.microsoft.com/office/powerpoint/2010/main" val="106758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AAFBD-62AC-43CC-A1FD-970A33C6096E}"/>
              </a:ext>
            </a:extLst>
          </p:cNvPr>
          <p:cNvSpPr>
            <a:spLocks noGrp="1"/>
          </p:cNvSpPr>
          <p:nvPr>
            <p:ph type="title"/>
          </p:nvPr>
        </p:nvSpPr>
        <p:spPr/>
        <p:txBody>
          <a:bodyPr/>
          <a:lstStyle/>
          <a:p>
            <a:r>
              <a:rPr lang="en-IN" dirty="0"/>
              <a:t>TECHNOLOGY &amp; TIMELINE</a:t>
            </a:r>
          </a:p>
        </p:txBody>
      </p:sp>
      <p:sp>
        <p:nvSpPr>
          <p:cNvPr id="3" name="Content Placeholder 2">
            <a:extLst>
              <a:ext uri="{FF2B5EF4-FFF2-40B4-BE49-F238E27FC236}">
                <a16:creationId xmlns:a16="http://schemas.microsoft.com/office/drawing/2014/main" id="{AFDE699F-FC69-46FB-BB96-8F6BF2DF30B7}"/>
              </a:ext>
            </a:extLst>
          </p:cNvPr>
          <p:cNvSpPr>
            <a:spLocks noGrp="1"/>
          </p:cNvSpPr>
          <p:nvPr>
            <p:ph idx="1"/>
          </p:nvPr>
        </p:nvSpPr>
        <p:spPr>
          <a:xfrm>
            <a:off x="1097280" y="2108201"/>
            <a:ext cx="10058400" cy="3760891"/>
          </a:xfrm>
        </p:spPr>
        <p:txBody>
          <a:bodyPr>
            <a:normAutofit/>
          </a:bodyPr>
          <a:lstStyle/>
          <a:p>
            <a:pPr marL="457200" indent="-457200">
              <a:buFont typeface="+mj-lt"/>
              <a:buAutoNum type="arabicPeriod"/>
            </a:pPr>
            <a:r>
              <a:rPr lang="en-IN" sz="3200" dirty="0"/>
              <a:t>Python ( </a:t>
            </a:r>
            <a:r>
              <a:rPr lang="en-IN" sz="3200" dirty="0" err="1"/>
              <a:t>tkinter</a:t>
            </a:r>
            <a:r>
              <a:rPr lang="en-IN" sz="3200" dirty="0"/>
              <a:t>, matplotlib, pandas, </a:t>
            </a:r>
            <a:r>
              <a:rPr lang="en-IN" sz="3200" dirty="0" err="1"/>
              <a:t>sklearn</a:t>
            </a:r>
            <a:r>
              <a:rPr lang="en-IN" sz="3200" dirty="0"/>
              <a:t>)</a:t>
            </a:r>
          </a:p>
          <a:p>
            <a:pPr marL="457200" indent="-457200">
              <a:buFont typeface="+mj-lt"/>
              <a:buAutoNum type="arabicPeriod"/>
            </a:pPr>
            <a:r>
              <a:rPr lang="en-IN" sz="3200" dirty="0"/>
              <a:t>Git (version control)</a:t>
            </a:r>
          </a:p>
          <a:p>
            <a:pPr marL="0" indent="0">
              <a:buNone/>
            </a:pPr>
            <a:endParaRPr lang="en-IN" sz="3200" dirty="0"/>
          </a:p>
          <a:p>
            <a:pPr marL="0" indent="0">
              <a:buNone/>
            </a:pPr>
            <a:r>
              <a:rPr lang="en-IN" sz="3200" dirty="0"/>
              <a:t>The chatbot will take approximately 24hr to code.</a:t>
            </a:r>
          </a:p>
        </p:txBody>
      </p:sp>
    </p:spTree>
    <p:extLst>
      <p:ext uri="{BB962C8B-B14F-4D97-AF65-F5344CB8AC3E}">
        <p14:creationId xmlns:p14="http://schemas.microsoft.com/office/powerpoint/2010/main" val="3150346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8707-BE40-4024-BA57-B4D5408ED093}"/>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8EB9947D-89FD-4781-BF02-52C93565260E}"/>
              </a:ext>
            </a:extLst>
          </p:cNvPr>
          <p:cNvSpPr>
            <a:spLocks noGrp="1"/>
          </p:cNvSpPr>
          <p:nvPr>
            <p:ph idx="1"/>
          </p:nvPr>
        </p:nvSpPr>
        <p:spPr>
          <a:xfrm>
            <a:off x="1097280" y="2108201"/>
            <a:ext cx="10058400" cy="4274844"/>
          </a:xfrm>
        </p:spPr>
        <p:txBody>
          <a:bodyPr>
            <a:normAutofit/>
          </a:bodyPr>
          <a:lstStyle/>
          <a:p>
            <a:pPr marL="0" indent="0">
              <a:buNone/>
            </a:pPr>
            <a:r>
              <a:rPr lang="en-US" sz="1800" b="1" dirty="0"/>
              <a:t>1. Omni-capable</a:t>
            </a:r>
            <a:endParaRPr lang="en-US" sz="1800" dirty="0"/>
          </a:p>
          <a:p>
            <a:r>
              <a:rPr lang="en-US" sz="1800" dirty="0"/>
              <a:t>The chat bot converses seamlessly across multiple digital channels and retains data and context for a seamless experience. In best cases, even passing that information to a live agent if needed.</a:t>
            </a:r>
          </a:p>
          <a:p>
            <a:pPr marL="0" indent="0">
              <a:buNone/>
            </a:pPr>
            <a:r>
              <a:rPr lang="en-US" sz="1800" b="1" dirty="0"/>
              <a:t>2. Free to Explore</a:t>
            </a:r>
            <a:endParaRPr lang="en-US" sz="1800" dirty="0"/>
          </a:p>
          <a:p>
            <a:r>
              <a:rPr lang="en-US" sz="1800" dirty="0"/>
              <a:t>The chat bot can reach, consume, and process vast amounts of data– both structured and unstructured–to surface insights from any source - to gather relevant data to solve customer issues quickly.</a:t>
            </a:r>
          </a:p>
          <a:p>
            <a:pPr marL="0" indent="0">
              <a:buNone/>
            </a:pPr>
            <a:r>
              <a:rPr lang="en-US" sz="1800" b="1" dirty="0"/>
              <a:t>3. Autonomous Reasoning</a:t>
            </a:r>
            <a:endParaRPr lang="en-US" sz="1800" dirty="0"/>
          </a:p>
          <a:p>
            <a:r>
              <a:rPr lang="en-US" sz="1800" dirty="0"/>
              <a:t>The chat bot can perform complex reasoning without human intervention. For example, a great Service chatbot should be able to infer solutions based on relevant case histories.</a:t>
            </a:r>
          </a:p>
          <a:p>
            <a:pPr marL="0" indent="0">
              <a:buNone/>
            </a:pPr>
            <a:endParaRPr lang="en-US" sz="1200" dirty="0"/>
          </a:p>
          <a:p>
            <a:endParaRPr lang="en-IN" sz="1000" dirty="0"/>
          </a:p>
        </p:txBody>
      </p:sp>
    </p:spTree>
    <p:extLst>
      <p:ext uri="{BB962C8B-B14F-4D97-AF65-F5344CB8AC3E}">
        <p14:creationId xmlns:p14="http://schemas.microsoft.com/office/powerpoint/2010/main" val="199223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8A07F7-A4B2-4533-B233-51EF9A159C3F}"/>
              </a:ext>
            </a:extLst>
          </p:cNvPr>
          <p:cNvSpPr>
            <a:spLocks noGrp="1"/>
          </p:cNvSpPr>
          <p:nvPr>
            <p:ph idx="1"/>
          </p:nvPr>
        </p:nvSpPr>
        <p:spPr/>
        <p:txBody>
          <a:bodyPr>
            <a:normAutofit lnSpcReduction="10000"/>
          </a:bodyPr>
          <a:lstStyle/>
          <a:p>
            <a:pPr marL="0" indent="0">
              <a:buNone/>
            </a:pPr>
            <a:r>
              <a:rPr lang="en-US" sz="2000" b="1" dirty="0"/>
              <a:t>4. Pre-Trained</a:t>
            </a:r>
            <a:endParaRPr lang="en-US" sz="2000" dirty="0"/>
          </a:p>
          <a:p>
            <a:r>
              <a:rPr lang="en-US" sz="2000" dirty="0"/>
              <a:t>The chat bot is pre-trained to understand brand-specific or industry-specific knowledge and terms. Even better, it’s pre-configured to resolve common customer requests of a particular industry.</a:t>
            </a:r>
          </a:p>
          <a:p>
            <a:pPr marL="0" indent="0">
              <a:buNone/>
            </a:pPr>
            <a:r>
              <a:rPr lang="en-US" sz="2000" b="1" dirty="0"/>
              <a:t>5. Register/Log-in</a:t>
            </a:r>
            <a:endParaRPr lang="en-US" sz="2000" dirty="0"/>
          </a:p>
          <a:p>
            <a:r>
              <a:rPr lang="en-US" sz="2000" dirty="0"/>
              <a:t>To access this chat bot and individual needs to register and then use the registration ID to log in to access the features.</a:t>
            </a:r>
          </a:p>
          <a:p>
            <a:pPr marL="0" indent="0">
              <a:buNone/>
            </a:pPr>
            <a:r>
              <a:rPr lang="en-US" sz="2000" b="1" dirty="0"/>
              <a:t>6. User Interface</a:t>
            </a:r>
            <a:endParaRPr lang="en-US" sz="2000" dirty="0"/>
          </a:p>
          <a:p>
            <a:r>
              <a:rPr lang="en-US" sz="2000" dirty="0"/>
              <a:t>A user friendly interface which is engaging and easy to access.</a:t>
            </a:r>
          </a:p>
          <a:p>
            <a:endParaRPr lang="en-IN" dirty="0"/>
          </a:p>
        </p:txBody>
      </p:sp>
    </p:spTree>
    <p:extLst>
      <p:ext uri="{BB962C8B-B14F-4D97-AF65-F5344CB8AC3E}">
        <p14:creationId xmlns:p14="http://schemas.microsoft.com/office/powerpoint/2010/main" val="2723691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6316-5A29-4C49-B4CA-C193CFD38984}"/>
              </a:ext>
            </a:extLst>
          </p:cNvPr>
          <p:cNvSpPr>
            <a:spLocks noGrp="1"/>
          </p:cNvSpPr>
          <p:nvPr>
            <p:ph type="title"/>
          </p:nvPr>
        </p:nvSpPr>
        <p:spPr>
          <a:xfrm>
            <a:off x="1039177" y="2294793"/>
            <a:ext cx="10113645" cy="743682"/>
          </a:xfrm>
        </p:spPr>
        <p:txBody>
          <a:bodyPr/>
          <a:lstStyle/>
          <a:p>
            <a:pPr algn="ctr"/>
            <a:r>
              <a:rPr lang="en-IN" sz="6000" dirty="0"/>
              <a:t>THANK YOU</a:t>
            </a:r>
          </a:p>
        </p:txBody>
      </p:sp>
    </p:spTree>
    <p:extLst>
      <p:ext uri="{BB962C8B-B14F-4D97-AF65-F5344CB8AC3E}">
        <p14:creationId xmlns:p14="http://schemas.microsoft.com/office/powerpoint/2010/main" val="257236053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2A4E875-040F-4F4E-A5A7-1188084B7F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7854D2-C2B1-4273-BEE8-C059778BC500}">
  <ds:schemaRefs>
    <ds:schemaRef ds:uri="http://schemas.microsoft.com/sharepoint/v3/contenttype/forms"/>
  </ds:schemaRefs>
</ds:datastoreItem>
</file>

<file path=customXml/itemProps3.xml><?xml version="1.0" encoding="utf-8"?>
<ds:datastoreItem xmlns:ds="http://schemas.openxmlformats.org/officeDocument/2006/customXml" ds:itemID="{00646C36-D994-4DBD-9A53-9B2DFD8D720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{FD80A375-DE12-4DFF-B15E-C7519D45498D}tf56160789_wac</Template>
  <TotalTime>0</TotalTime>
  <Words>317</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Calibri</vt:lpstr>
      <vt:lpstr>Franklin Gothic Book</vt:lpstr>
      <vt:lpstr>lato</vt:lpstr>
      <vt:lpstr>1_RetrospectVTI</vt:lpstr>
      <vt:lpstr>MINI PROJECT</vt:lpstr>
      <vt:lpstr>PROBLEM STATEMENT</vt:lpstr>
      <vt:lpstr>SCOPE</vt:lpstr>
      <vt:lpstr>TECHNOLOGY &amp; TIMELINE</vt:lpstr>
      <vt:lpstr>Advantages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2020-08-31T10:59:29Z</dcterms:created>
  <dcterms:modified xsi:type="dcterms:W3CDTF">2020-10-24T06:22:56Z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