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4" r:id="rId1"/>
  </p:sldMasterIdLst>
  <p:notesMasterIdLst>
    <p:notesMasterId r:id="rId15"/>
  </p:notesMasterIdLst>
  <p:sldIdLst>
    <p:sldId id="256" r:id="rId2"/>
    <p:sldId id="257" r:id="rId3"/>
    <p:sldId id="259" r:id="rId4"/>
    <p:sldId id="261" r:id="rId5"/>
    <p:sldId id="280" r:id="rId6"/>
    <p:sldId id="283" r:id="rId7"/>
    <p:sldId id="262" r:id="rId8"/>
    <p:sldId id="263" r:id="rId9"/>
    <p:sldId id="281" r:id="rId10"/>
    <p:sldId id="282" r:id="rId11"/>
    <p:sldId id="264"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196" autoAdjust="0"/>
  </p:normalViewPr>
  <p:slideViewPr>
    <p:cSldViewPr snapToGrid="0">
      <p:cViewPr varScale="1">
        <p:scale>
          <a:sx n="114" d="100"/>
          <a:sy n="114" d="100"/>
        </p:scale>
        <p:origin x="66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830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7363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0977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02657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04121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40239575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620771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75898110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34430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5292194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62743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4534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24022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83387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4681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8601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03644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36884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4434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121610680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0" lvl="0" indent="0" algn="r" rtl="0">
              <a:spcBef>
                <a:spcPts val="0"/>
              </a:spcBef>
              <a:spcAft>
                <a:spcPts val="0"/>
              </a:spcAft>
              <a:buNone/>
            </a:pPr>
            <a:fld id="{00000000-1234-1234-1234-123412341234}" type="slidenum">
              <a:rPr lang="en-US" smtClean="0"/>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333158941"/>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eg"/><Relationship Id="rId11" Type="http://schemas.openxmlformats.org/officeDocument/2006/relationships/image" Target="../media/image10.pn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2.jp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0.jpg"/><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jpg"/><Relationship Id="rId5" Type="http://schemas.openxmlformats.org/officeDocument/2006/relationships/image" Target="../media/image17.jpe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720340" y="2790461"/>
            <a:ext cx="7013575" cy="205898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4800"/>
              <a:buFont typeface="Calibri"/>
              <a:buNone/>
            </a:pPr>
            <a:r>
              <a:rPr lang="en-US" sz="4800" dirty="0">
                <a:latin typeface="Berlin Sans FB Demi" panose="020E0802020502020306" pitchFamily="34" charset="0"/>
                <a:ea typeface="Calibri" panose="020F0502020204030204" pitchFamily="34" charset="0"/>
                <a:cs typeface="Calibri" panose="020F0502020204030204" pitchFamily="34" charset="0"/>
              </a:rPr>
              <a:t>OBJECT DETECTION IN IMAGES USING CNNs</a:t>
            </a:r>
            <a:br>
              <a:rPr lang="en-US" sz="4800" dirty="0">
                <a:latin typeface="Berlin Sans FB Demi" panose="020E0802020502020306" pitchFamily="34" charset="0"/>
                <a:ea typeface="Calibri" panose="020F0502020204030204" pitchFamily="34" charset="0"/>
                <a:cs typeface="Calibri" panose="020F0502020204030204" pitchFamily="34" charset="0"/>
              </a:rPr>
            </a:br>
            <a:endParaRPr sz="4800" dirty="0">
              <a:latin typeface="Berlin Sans FB Demi" panose="020E0802020502020306" pitchFamily="34" charset="0"/>
              <a:ea typeface="Calibri" panose="020F0502020204030204" pitchFamily="34" charset="0"/>
              <a:cs typeface="Calibri" panose="020F0502020204030204" pitchFamily="34" charset="0"/>
            </a:endParaRPr>
          </a:p>
        </p:txBody>
      </p:sp>
      <p:sp>
        <p:nvSpPr>
          <p:cNvPr id="85" name="Google Shape;85;p13"/>
          <p:cNvSpPr txBox="1">
            <a:spLocks noGrp="1"/>
          </p:cNvSpPr>
          <p:nvPr>
            <p:ph type="subTitle" idx="1"/>
          </p:nvPr>
        </p:nvSpPr>
        <p:spPr>
          <a:xfrm>
            <a:off x="129082" y="4385317"/>
            <a:ext cx="9045677" cy="1919236"/>
          </a:xfrm>
          <a:prstGeom prst="rect">
            <a:avLst/>
          </a:prstGeom>
          <a:noFill/>
          <a:ln>
            <a:noFill/>
          </a:ln>
        </p:spPr>
        <p:txBody>
          <a:bodyPr spcFirstLastPara="1" wrap="square" lIns="91425" tIns="45700" rIns="91425" bIns="45700" anchor="t" anchorCtr="0">
            <a:noAutofit/>
          </a:bodyPr>
          <a:lstStyle/>
          <a:p>
            <a:pPr marL="0" lvl="0" indent="0" rtl="0">
              <a:lnSpc>
                <a:spcPct val="90000"/>
              </a:lnSpc>
              <a:spcBef>
                <a:spcPts val="1000"/>
              </a:spcBef>
              <a:spcAft>
                <a:spcPts val="0"/>
              </a:spcAft>
              <a:buClr>
                <a:schemeClr val="dk1"/>
              </a:buClr>
              <a:buSzPts val="2400"/>
              <a:buNone/>
            </a:pPr>
            <a:endParaRPr lang="en-IN" dirty="0">
              <a:solidFill>
                <a:srgbClr val="000000"/>
              </a:solidFill>
              <a:latin typeface="Algerian" panose="04020705040A02060702" pitchFamily="82" charset="0"/>
            </a:endParaRPr>
          </a:p>
          <a:p>
            <a:pPr marL="0" lvl="0" indent="0" rtl="0">
              <a:lnSpc>
                <a:spcPct val="90000"/>
              </a:lnSpc>
              <a:spcBef>
                <a:spcPts val="1000"/>
              </a:spcBef>
              <a:spcAft>
                <a:spcPts val="0"/>
              </a:spcAft>
              <a:buClr>
                <a:schemeClr val="dk1"/>
              </a:buClr>
              <a:buSzPts val="2400"/>
              <a:buNone/>
            </a:pPr>
            <a:endParaRPr lang="en-IN" dirty="0">
              <a:solidFill>
                <a:srgbClr val="000000"/>
              </a:solidFill>
              <a:latin typeface="Algerian" panose="04020705040A02060702" pitchFamily="82" charset="0"/>
            </a:endParaRPr>
          </a:p>
          <a:p>
            <a:pPr marL="0" lvl="0" indent="0" rtl="0">
              <a:lnSpc>
                <a:spcPct val="90000"/>
              </a:lnSpc>
              <a:spcBef>
                <a:spcPts val="1000"/>
              </a:spcBef>
              <a:spcAft>
                <a:spcPts val="0"/>
              </a:spcAft>
              <a:buClr>
                <a:schemeClr val="dk1"/>
              </a:buClr>
              <a:buSzPts val="2400"/>
              <a:buNone/>
            </a:pPr>
            <a:endParaRPr lang="en-IN" dirty="0">
              <a:solidFill>
                <a:srgbClr val="000000"/>
              </a:solidFill>
              <a:latin typeface="Algerian" panose="04020705040A02060702" pitchFamily="82" charset="0"/>
            </a:endParaRPr>
          </a:p>
          <a:p>
            <a:pPr marL="0" lvl="0" indent="0" rtl="0">
              <a:lnSpc>
                <a:spcPct val="90000"/>
              </a:lnSpc>
              <a:spcBef>
                <a:spcPts val="1000"/>
              </a:spcBef>
              <a:spcAft>
                <a:spcPts val="0"/>
              </a:spcAft>
              <a:buClr>
                <a:schemeClr val="dk1"/>
              </a:buClr>
              <a:buSzPts val="2400"/>
              <a:buNone/>
            </a:pPr>
            <a:r>
              <a:rPr lang="en-IN" dirty="0">
                <a:solidFill>
                  <a:srgbClr val="000000"/>
                </a:solidFill>
                <a:latin typeface="Algerian" panose="04020705040A02060702" pitchFamily="82" charset="0"/>
              </a:rPr>
              <a:t>S CHETHNA</a:t>
            </a:r>
          </a:p>
          <a:p>
            <a:pPr marL="0" lvl="0" indent="0" rtl="0">
              <a:lnSpc>
                <a:spcPct val="90000"/>
              </a:lnSpc>
              <a:spcBef>
                <a:spcPts val="1000"/>
              </a:spcBef>
              <a:spcAft>
                <a:spcPts val="0"/>
              </a:spcAft>
              <a:buClr>
                <a:schemeClr val="dk1"/>
              </a:buClr>
              <a:buSzPts val="2400"/>
              <a:buNone/>
            </a:pPr>
            <a:r>
              <a:rPr lang="en-IN" dirty="0">
                <a:solidFill>
                  <a:srgbClr val="000000"/>
                </a:solidFill>
                <a:latin typeface="Algerian" panose="04020705040A02060702" pitchFamily="82" charset="0"/>
              </a:rPr>
              <a:t>192225006</a:t>
            </a:r>
            <a:endParaRPr lang="fi-FI" dirty="0">
              <a:latin typeface="Algerian" panose="04020705040A02060702" pitchFamily="82" charset="0"/>
            </a:endParaRPr>
          </a:p>
          <a:p>
            <a:pPr marL="0" lvl="0" indent="0" algn="ctr" rtl="0">
              <a:lnSpc>
                <a:spcPct val="90000"/>
              </a:lnSpc>
              <a:spcBef>
                <a:spcPts val="1000"/>
              </a:spcBef>
              <a:spcAft>
                <a:spcPts val="0"/>
              </a:spcAft>
              <a:buClr>
                <a:schemeClr val="dk1"/>
              </a:buClr>
              <a:buSzPts val="2400"/>
              <a:buNone/>
            </a:pPr>
            <a:endParaRPr lang="fi-FI" b="0" i="0" u="none" dirty="0">
              <a:solidFill>
                <a:schemeClr val="dk1"/>
              </a:solidFill>
              <a:latin typeface="Calibri"/>
              <a:ea typeface="Calibri"/>
              <a:cs typeface="Calibri"/>
              <a:sym typeface="Calibri"/>
            </a:endParaRPr>
          </a:p>
          <a:p>
            <a:pPr marL="0" lvl="0" indent="0" algn="ctr" rtl="0">
              <a:lnSpc>
                <a:spcPct val="90000"/>
              </a:lnSpc>
              <a:spcBef>
                <a:spcPts val="1000"/>
              </a:spcBef>
              <a:spcAft>
                <a:spcPts val="0"/>
              </a:spcAft>
              <a:buClr>
                <a:schemeClr val="dk1"/>
              </a:buClr>
              <a:buSzPts val="2400"/>
              <a:buNone/>
            </a:pPr>
            <a:endParaRPr lang="fi-FI" b="0" i="0" u="none" dirty="0">
              <a:solidFill>
                <a:schemeClr val="dk1"/>
              </a:solidFill>
              <a:latin typeface="Calibri"/>
              <a:ea typeface="Calibri"/>
              <a:cs typeface="Calibri"/>
              <a:sym typeface="Calibri"/>
            </a:endParaRPr>
          </a:p>
        </p:txBody>
      </p:sp>
      <p:pic>
        <p:nvPicPr>
          <p:cNvPr id="86" name="Google Shape;86;p13"/>
          <p:cNvPicPr preferRelativeResize="0"/>
          <p:nvPr/>
        </p:nvPicPr>
        <p:blipFill rotWithShape="1">
          <a:blip r:embed="rId3">
            <a:alphaModFix/>
          </a:blip>
          <a:srcRect/>
          <a:stretch/>
        </p:blipFill>
        <p:spPr>
          <a:xfrm>
            <a:off x="7277100" y="226773"/>
            <a:ext cx="2144712" cy="1706562"/>
          </a:xfrm>
          <a:prstGeom prst="rect">
            <a:avLst/>
          </a:prstGeom>
          <a:noFill/>
          <a:ln>
            <a:noFill/>
          </a:ln>
        </p:spPr>
      </p:pic>
      <p:pic>
        <p:nvPicPr>
          <p:cNvPr id="87" name="Google Shape;87;p13"/>
          <p:cNvPicPr preferRelativeResize="0"/>
          <p:nvPr/>
        </p:nvPicPr>
        <p:blipFill rotWithShape="1">
          <a:blip r:embed="rId4">
            <a:alphaModFix/>
          </a:blip>
          <a:srcRect/>
          <a:stretch/>
        </p:blipFill>
        <p:spPr>
          <a:xfrm>
            <a:off x="910234" y="226773"/>
            <a:ext cx="2244725" cy="1706562"/>
          </a:xfrm>
          <a:prstGeom prst="rect">
            <a:avLst/>
          </a:prstGeom>
          <a:noFill/>
          <a:ln>
            <a:noFill/>
          </a:ln>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838200" y="487361"/>
            <a:ext cx="10515600" cy="6810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i="0" u="none" dirty="0">
                <a:solidFill>
                  <a:schemeClr val="dk1"/>
                </a:solidFill>
                <a:latin typeface="Calibri"/>
                <a:ea typeface="Calibri"/>
                <a:cs typeface="Calibri"/>
                <a:sym typeface="Calibri"/>
              </a:rPr>
              <a:t>DISADVANTAGES</a:t>
            </a:r>
            <a:endParaRPr dirty="0"/>
          </a:p>
        </p:txBody>
      </p:sp>
      <p:pic>
        <p:nvPicPr>
          <p:cNvPr id="3" name="Google Shape;149;p21">
            <a:extLst>
              <a:ext uri="{FF2B5EF4-FFF2-40B4-BE49-F238E27FC236}">
                <a16:creationId xmlns:a16="http://schemas.microsoft.com/office/drawing/2014/main" id="{CB6067B2-8B2C-9E39-9248-80CE63A39775}"/>
              </a:ext>
            </a:extLst>
          </p:cNvPr>
          <p:cNvPicPr preferRelativeResize="0"/>
          <p:nvPr/>
        </p:nvPicPr>
        <p:blipFill rotWithShape="1">
          <a:blip r:embed="rId3">
            <a:alphaModFix/>
          </a:blip>
          <a:srcRect/>
          <a:stretch/>
        </p:blipFill>
        <p:spPr>
          <a:xfrm>
            <a:off x="122237" y="131762"/>
            <a:ext cx="2041525" cy="1554162"/>
          </a:xfrm>
          <a:prstGeom prst="rect">
            <a:avLst/>
          </a:prstGeom>
          <a:noFill/>
          <a:ln>
            <a:noFill/>
          </a:ln>
        </p:spPr>
      </p:pic>
      <p:pic>
        <p:nvPicPr>
          <p:cNvPr id="4" name="Google Shape;151;p21">
            <a:extLst>
              <a:ext uri="{FF2B5EF4-FFF2-40B4-BE49-F238E27FC236}">
                <a16:creationId xmlns:a16="http://schemas.microsoft.com/office/drawing/2014/main" id="{B7BCF7BF-5BCE-D693-89AA-2FDD00BC365B}"/>
              </a:ext>
            </a:extLst>
          </p:cNvPr>
          <p:cNvPicPr preferRelativeResize="0"/>
          <p:nvPr/>
        </p:nvPicPr>
        <p:blipFill rotWithShape="1">
          <a:blip r:embed="rId4">
            <a:alphaModFix/>
          </a:blip>
          <a:srcRect/>
          <a:stretch/>
        </p:blipFill>
        <p:spPr>
          <a:xfrm>
            <a:off x="9617075" y="131762"/>
            <a:ext cx="2244725" cy="1392237"/>
          </a:xfrm>
          <a:prstGeom prst="rect">
            <a:avLst/>
          </a:prstGeom>
          <a:noFill/>
          <a:ln>
            <a:noFill/>
          </a:ln>
        </p:spPr>
      </p:pic>
      <p:sp>
        <p:nvSpPr>
          <p:cNvPr id="9" name="Rectangle 4">
            <a:extLst>
              <a:ext uri="{FF2B5EF4-FFF2-40B4-BE49-F238E27FC236}">
                <a16:creationId xmlns:a16="http://schemas.microsoft.com/office/drawing/2014/main" id="{226BDC10-CC08-1500-31A7-BDE6C7DAF4EA}"/>
              </a:ext>
            </a:extLst>
          </p:cNvPr>
          <p:cNvSpPr>
            <a:spLocks noChangeArrowheads="1"/>
          </p:cNvSpPr>
          <p:nvPr/>
        </p:nvSpPr>
        <p:spPr bwMode="auto">
          <a:xfrm>
            <a:off x="298406" y="1950678"/>
            <a:ext cx="949483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I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Computational Intensity: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Requires powerful hardware like GPUs for training and running complex models. This can be costly and energy-intensive.</a:t>
            </a:r>
          </a:p>
          <a:p>
            <a:pPr marL="0" marR="0" lvl="0" indent="0" algn="l" defTabSz="914400" rtl="0" eaLnBrk="0" fontAlgn="base" latinLnBrk="0" hangingPunct="0">
              <a:lnSpc>
                <a:spcPct val="100000"/>
              </a:lnSpc>
              <a:spcBef>
                <a:spcPct val="0"/>
              </a:spcBef>
              <a:spcAft>
                <a:spcPct val="0"/>
              </a:spcAft>
              <a:buClrTx/>
              <a:buSzTx/>
              <a:buFontTx/>
              <a:buChar char="•"/>
              <a:tabLst/>
            </a:pP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Dependency: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heavily rely on large, diverse datasets for accurate performance. Acquiring and labelling such data can be time-consuming and expensive.</a:t>
            </a:r>
          </a:p>
          <a:p>
            <a:pPr marL="0" marR="0" lvl="0" indent="0" algn="l" defTabSz="914400" rtl="0" eaLnBrk="0" fontAlgn="base" latinLnBrk="0" hangingPunct="0">
              <a:lnSpc>
                <a:spcPct val="100000"/>
              </a:lnSpc>
              <a:spcBef>
                <a:spcPct val="0"/>
              </a:spcBef>
              <a:spcAft>
                <a:spcPct val="0"/>
              </a:spcAft>
              <a:buClrTx/>
              <a:buSzTx/>
              <a:tabLst/>
            </a:pP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Challenges: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Achieving real-time object detection in complex scenarios with many objects or occlusions remains a challenge.</a:t>
            </a:r>
          </a:p>
          <a:p>
            <a:pPr marL="0" marR="0" lvl="0" indent="0" algn="l" defTabSz="914400" rtl="0" eaLnBrk="0" fontAlgn="base" latinLnBrk="0" hangingPunct="0">
              <a:lnSpc>
                <a:spcPct val="100000"/>
              </a:lnSpc>
              <a:spcBef>
                <a:spcPct val="0"/>
              </a:spcBef>
              <a:spcAft>
                <a:spcPct val="0"/>
              </a:spcAft>
              <a:buClrTx/>
              <a:buSzTx/>
              <a:buFontTx/>
              <a:buChar char="•"/>
              <a:tabLst/>
            </a:pP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Interpretability: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the reasoning behind a model's decisions can be difficult, hindering trust and reliability in critical applications.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514899"/>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838200" y="365125"/>
            <a:ext cx="10515600" cy="7112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1" i="0" u="none" dirty="0">
                <a:solidFill>
                  <a:schemeClr val="dk1"/>
                </a:solidFill>
                <a:latin typeface="Calibri"/>
                <a:ea typeface="Calibri"/>
                <a:cs typeface="Calibri"/>
                <a:sym typeface="Calibri"/>
              </a:rPr>
              <a:t>                       RESULT ANALYSIS</a:t>
            </a:r>
            <a:endParaRPr dirty="0"/>
          </a:p>
        </p:txBody>
      </p:sp>
      <p:sp>
        <p:nvSpPr>
          <p:cNvPr id="148" name="Google Shape;148;p21"/>
          <p:cNvSpPr txBox="1">
            <a:spLocks noGrp="1"/>
          </p:cNvSpPr>
          <p:nvPr>
            <p:ph idx="1"/>
          </p:nvPr>
        </p:nvSpPr>
        <p:spPr>
          <a:xfrm>
            <a:off x="122236" y="1685924"/>
            <a:ext cx="9494839" cy="5040314"/>
          </a:xfrm>
          <a:prstGeom prst="rect">
            <a:avLst/>
          </a:prstGeom>
          <a:noFill/>
          <a:ln>
            <a:noFill/>
          </a:ln>
        </p:spPr>
        <p:txBody>
          <a:bodyPr spcFirstLastPara="1" wrap="square" lIns="91425" tIns="45700" rIns="91425" bIns="45700" anchor="t" anchorCtr="0">
            <a:noAutofit/>
          </a:bodyPr>
          <a:lstStyle/>
          <a:p>
            <a:pPr marL="342900" algn="just">
              <a:lnSpc>
                <a:spcPct val="100000"/>
              </a:lnSpc>
              <a:spcBef>
                <a:spcPts val="0"/>
              </a:spcBef>
              <a:buSzPts val="26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Object detection using CNNs has made significant strides, demonstrating high accuracy in locating and classifying objects within images. </a:t>
            </a:r>
          </a:p>
          <a:p>
            <a:pPr marL="342900" algn="just">
              <a:lnSpc>
                <a:spcPct val="100000"/>
              </a:lnSpc>
              <a:spcBef>
                <a:spcPts val="0"/>
              </a:spcBef>
              <a:buSzPts val="26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algn="just">
              <a:lnSpc>
                <a:spcPct val="100000"/>
              </a:lnSpc>
              <a:spcBef>
                <a:spcPts val="0"/>
              </a:spcBef>
              <a:buSzPts val="26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These models excel at precise localization, handling multiple objects, and achieving real-time performance. </a:t>
            </a:r>
          </a:p>
          <a:p>
            <a:pPr marL="342900" algn="just">
              <a:lnSpc>
                <a:spcPct val="100000"/>
              </a:lnSpc>
              <a:spcBef>
                <a:spcPts val="0"/>
              </a:spcBef>
              <a:buSzPts val="26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algn="just">
              <a:lnSpc>
                <a:spcPct val="100000"/>
              </a:lnSpc>
              <a:spcBef>
                <a:spcPts val="0"/>
              </a:spcBef>
              <a:buSzPts val="26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However, challenges such as detecting small objects, handling occlusions, and computational demands persist. </a:t>
            </a:r>
          </a:p>
          <a:p>
            <a:pPr marL="342900" algn="just">
              <a:lnSpc>
                <a:spcPct val="100000"/>
              </a:lnSpc>
              <a:spcBef>
                <a:spcPts val="0"/>
              </a:spcBef>
              <a:buSzPts val="26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algn="just">
              <a:lnSpc>
                <a:spcPct val="100000"/>
              </a:lnSpc>
              <a:spcBef>
                <a:spcPts val="0"/>
              </a:spcBef>
              <a:buSzPts val="26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Ongoing research focuses on overcoming these limitations to expand the applicability of object detection across various domains.</a:t>
            </a:r>
          </a:p>
          <a:p>
            <a:pPr marL="342900" algn="just">
              <a:lnSpc>
                <a:spcPct val="100000"/>
              </a:lnSpc>
              <a:spcBef>
                <a:spcPts val="0"/>
              </a:spcBef>
              <a:buSzPts val="2600"/>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342900" algn="just">
              <a:lnSpc>
                <a:spcPct val="100000"/>
              </a:lnSpc>
              <a:spcBef>
                <a:spcPts val="0"/>
              </a:spcBef>
              <a:buSzPts val="26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above used CNN model predicts the objects in the image with the accuracy of  91.60%</a:t>
            </a:r>
          </a:p>
          <a:p>
            <a:pPr marL="0" indent="0" algn="just">
              <a:lnSpc>
                <a:spcPct val="100000"/>
              </a:lnSpc>
              <a:spcBef>
                <a:spcPts val="0"/>
              </a:spcBef>
              <a:buSzPts val="2600"/>
              <a:buNone/>
            </a:pPr>
            <a:endParaRPr lang="en-IN" sz="2400" dirty="0">
              <a:latin typeface="Times New Roman" panose="02020603050405020304" pitchFamily="18" charset="0"/>
              <a:cs typeface="Times New Roman" panose="02020603050405020304" pitchFamily="18" charset="0"/>
            </a:endParaRPr>
          </a:p>
        </p:txBody>
      </p:sp>
      <p:pic>
        <p:nvPicPr>
          <p:cNvPr id="149" name="Google Shape;149;p21"/>
          <p:cNvPicPr preferRelativeResize="0"/>
          <p:nvPr/>
        </p:nvPicPr>
        <p:blipFill rotWithShape="1">
          <a:blip r:embed="rId3">
            <a:alphaModFix/>
          </a:blip>
          <a:srcRect/>
          <a:stretch/>
        </p:blipFill>
        <p:spPr>
          <a:xfrm>
            <a:off x="122237" y="131762"/>
            <a:ext cx="2041525" cy="1554162"/>
          </a:xfrm>
          <a:prstGeom prst="rect">
            <a:avLst/>
          </a:prstGeom>
          <a:noFill/>
          <a:ln>
            <a:noFill/>
          </a:ln>
        </p:spPr>
      </p:pic>
      <p:pic>
        <p:nvPicPr>
          <p:cNvPr id="151" name="Google Shape;151;p21"/>
          <p:cNvPicPr preferRelativeResize="0"/>
          <p:nvPr/>
        </p:nvPicPr>
        <p:blipFill rotWithShape="1">
          <a:blip r:embed="rId4">
            <a:alphaModFix/>
          </a:blip>
          <a:srcRect/>
          <a:stretch/>
        </p:blipFill>
        <p:spPr>
          <a:xfrm>
            <a:off x="9617075" y="131762"/>
            <a:ext cx="2244725" cy="1392237"/>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838200" y="365125"/>
            <a:ext cx="10515600" cy="833437"/>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1" i="0" u="none" dirty="0">
                <a:solidFill>
                  <a:schemeClr val="dk1"/>
                </a:solidFill>
                <a:latin typeface="Calibri"/>
                <a:ea typeface="Calibri"/>
                <a:cs typeface="Calibri"/>
                <a:sym typeface="Calibri"/>
              </a:rPr>
              <a:t>                           CONCLUSION</a:t>
            </a:r>
            <a:endParaRPr dirty="0"/>
          </a:p>
        </p:txBody>
      </p:sp>
      <p:sp>
        <p:nvSpPr>
          <p:cNvPr id="2" name="Text Placeholder 1">
            <a:extLst>
              <a:ext uri="{FF2B5EF4-FFF2-40B4-BE49-F238E27FC236}">
                <a16:creationId xmlns:a16="http://schemas.microsoft.com/office/drawing/2014/main" id="{F4B7B234-FC6E-5C6B-66B5-658D9053F2BF}"/>
              </a:ext>
            </a:extLst>
          </p:cNvPr>
          <p:cNvSpPr>
            <a:spLocks noGrp="1" noChangeArrowheads="1"/>
          </p:cNvSpPr>
          <p:nvPr>
            <p:ph idx="1"/>
          </p:nvPr>
        </p:nvSpPr>
        <p:spPr bwMode="auto">
          <a:xfrm>
            <a:off x="122237" y="1642565"/>
            <a:ext cx="999488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 detection using Convolutional Neural Networks has emerged as a cornerstone in computer vision, revolutionizing how machines perceive and understand visual data.</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IN" altLang="en-US" sz="20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leveraging the power of CNNs to extract intricate features from images and combining them with advanced techniques, these models have achieved remarkable accuracy in locating and classifying objects within complex scenes.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IN" altLang="en-US" sz="20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technology underpins a wide range of applications, from autonomous vehicles and surveillance systems to medical image analysis and augmented reality, promising to shape the future of human-computer interaction and industry.</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IN" altLang="en-US" sz="20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 detection models are highly data-dependent. Large, diverse, and accurately </a:t>
            </a:r>
            <a:r>
              <a:rPr kumimoji="0" lang="en-IN"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labeled</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datasets are essential for training robust models. Techniques like data augmentation and transfer learning can help mitigate the impact of limited data.</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36" name="Google Shape;236;p34"/>
          <p:cNvPicPr preferRelativeResize="0"/>
          <p:nvPr/>
        </p:nvPicPr>
        <p:blipFill rotWithShape="1">
          <a:blip r:embed="rId3">
            <a:alphaModFix/>
          </a:blip>
          <a:srcRect/>
          <a:stretch/>
        </p:blipFill>
        <p:spPr>
          <a:xfrm>
            <a:off x="122237" y="131762"/>
            <a:ext cx="2041525" cy="1392237"/>
          </a:xfrm>
          <a:prstGeom prst="rect">
            <a:avLst/>
          </a:prstGeom>
          <a:noFill/>
          <a:ln>
            <a:noFill/>
          </a:ln>
        </p:spPr>
      </p:pic>
      <p:pic>
        <p:nvPicPr>
          <p:cNvPr id="237" name="Google Shape;237;p34"/>
          <p:cNvPicPr preferRelativeResize="0"/>
          <p:nvPr/>
        </p:nvPicPr>
        <p:blipFill rotWithShape="1">
          <a:blip r:embed="rId4">
            <a:alphaModFix/>
          </a:blip>
          <a:srcRect/>
          <a:stretch/>
        </p:blipFill>
        <p:spPr>
          <a:xfrm>
            <a:off x="9672637" y="131762"/>
            <a:ext cx="2244725" cy="139223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5"/>
          <p:cNvSpPr txBox="1">
            <a:spLocks noGrp="1"/>
          </p:cNvSpPr>
          <p:nvPr>
            <p:ph type="title"/>
          </p:nvPr>
        </p:nvSpPr>
        <p:spPr>
          <a:xfrm>
            <a:off x="838200" y="365125"/>
            <a:ext cx="10515600" cy="8445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1" i="0" u="none" dirty="0">
                <a:solidFill>
                  <a:schemeClr val="dk1"/>
                </a:solidFill>
                <a:latin typeface="Calibri"/>
                <a:ea typeface="Calibri"/>
                <a:cs typeface="Calibri"/>
                <a:sym typeface="Calibri"/>
              </a:rPr>
              <a:t>                            REFERENCES</a:t>
            </a:r>
            <a:endParaRPr dirty="0"/>
          </a:p>
        </p:txBody>
      </p:sp>
      <p:sp>
        <p:nvSpPr>
          <p:cNvPr id="243" name="Google Shape;243;p35"/>
          <p:cNvSpPr txBox="1">
            <a:spLocks noGrp="1"/>
          </p:cNvSpPr>
          <p:nvPr>
            <p:ph idx="1"/>
          </p:nvPr>
        </p:nvSpPr>
        <p:spPr>
          <a:xfrm>
            <a:off x="122237" y="1489075"/>
            <a:ext cx="10397557" cy="5601568"/>
          </a:xfrm>
          <a:prstGeom prst="rect">
            <a:avLst/>
          </a:prstGeom>
          <a:noFill/>
          <a:ln>
            <a:noFill/>
          </a:ln>
        </p:spPr>
        <p:txBody>
          <a:bodyPr spcFirstLastPara="1" wrap="square" lIns="91425" tIns="45700" rIns="91425" bIns="45700" anchor="t" anchorCtr="0">
            <a:noAutofit/>
          </a:bodyPr>
          <a:lstStyle/>
          <a:p>
            <a:pPr>
              <a:lnSpc>
                <a:spcPct val="150000"/>
              </a:lnSpc>
            </a:pPr>
            <a:r>
              <a:rPr lang="en-IN" sz="1600" dirty="0">
                <a:effectLst/>
                <a:latin typeface="Times New Roman" panose="02020603050405020304" pitchFamily="18" charset="0"/>
                <a:ea typeface="Times New Roman" panose="02020603050405020304" pitchFamily="18" charset="0"/>
              </a:rPr>
              <a:t>Mansouri, Alireza, Lilly </a:t>
            </a:r>
            <a:r>
              <a:rPr lang="en-IN" sz="1600" dirty="0" err="1">
                <a:effectLst/>
                <a:latin typeface="Times New Roman" panose="02020603050405020304" pitchFamily="18" charset="0"/>
                <a:ea typeface="Times New Roman" panose="02020603050405020304" pitchFamily="18" charset="0"/>
              </a:rPr>
              <a:t>Suriani</a:t>
            </a:r>
            <a:r>
              <a:rPr lang="en-IN" sz="1600" dirty="0">
                <a:effectLst/>
                <a:latin typeface="Times New Roman" panose="02020603050405020304" pitchFamily="18" charset="0"/>
                <a:ea typeface="Times New Roman" panose="02020603050405020304" pitchFamily="18" charset="0"/>
              </a:rPr>
              <a:t> </a:t>
            </a:r>
            <a:r>
              <a:rPr lang="en-IN" sz="1600" dirty="0" err="1">
                <a:effectLst/>
                <a:latin typeface="Times New Roman" panose="02020603050405020304" pitchFamily="18" charset="0"/>
                <a:ea typeface="Times New Roman" panose="02020603050405020304" pitchFamily="18" charset="0"/>
              </a:rPr>
              <a:t>Affendey</a:t>
            </a:r>
            <a:r>
              <a:rPr lang="en-IN" sz="1600" dirty="0">
                <a:effectLst/>
                <a:latin typeface="Times New Roman" panose="02020603050405020304" pitchFamily="18" charset="0"/>
                <a:ea typeface="Times New Roman" panose="02020603050405020304" pitchFamily="18" charset="0"/>
              </a:rPr>
              <a:t>, and Ali </a:t>
            </a:r>
            <a:r>
              <a:rPr lang="en-IN" sz="1600" dirty="0" err="1">
                <a:effectLst/>
                <a:latin typeface="Times New Roman" panose="02020603050405020304" pitchFamily="18" charset="0"/>
                <a:ea typeface="Times New Roman" panose="02020603050405020304" pitchFamily="18" charset="0"/>
              </a:rPr>
              <a:t>Mamat</a:t>
            </a:r>
            <a:r>
              <a:rPr lang="en-IN" sz="1600" dirty="0">
                <a:effectLst/>
                <a:latin typeface="Times New Roman" panose="02020603050405020304" pitchFamily="18" charset="0"/>
                <a:ea typeface="Times New Roman" panose="02020603050405020304" pitchFamily="18" charset="0"/>
              </a:rPr>
              <a:t>. "Named entity recognition approaches." </a:t>
            </a:r>
            <a:r>
              <a:rPr lang="en-IN" sz="1600" i="1" dirty="0">
                <a:effectLst/>
                <a:latin typeface="Times New Roman" panose="02020603050405020304" pitchFamily="18" charset="0"/>
                <a:ea typeface="Times New Roman" panose="02020603050405020304" pitchFamily="18" charset="0"/>
              </a:rPr>
              <a:t>International Journal of Computer Science and Network Security</a:t>
            </a:r>
            <a:r>
              <a:rPr lang="en-IN" sz="1600" dirty="0">
                <a:effectLst/>
                <a:latin typeface="Times New Roman" panose="02020603050405020304" pitchFamily="18" charset="0"/>
                <a:ea typeface="Times New Roman" panose="02020603050405020304" pitchFamily="18" charset="0"/>
              </a:rPr>
              <a:t> 8.2 (2008): 339-344. </a:t>
            </a:r>
            <a:endParaRPr lang="en-IN" sz="1600" dirty="0">
              <a:effectLst/>
              <a:latin typeface="Arial" panose="020B0604020202020204" pitchFamily="34" charset="0"/>
              <a:ea typeface="Arial" panose="020B0604020202020204" pitchFamily="34" charset="0"/>
            </a:endParaRPr>
          </a:p>
          <a:p>
            <a:pPr>
              <a:lnSpc>
                <a:spcPct val="150000"/>
              </a:lnSpc>
            </a:pPr>
            <a:r>
              <a:rPr lang="en-IN" sz="1600" dirty="0">
                <a:effectLst/>
                <a:latin typeface="Times New Roman" panose="02020603050405020304" pitchFamily="18" charset="0"/>
                <a:ea typeface="Times New Roman" panose="02020603050405020304" pitchFamily="18" charset="0"/>
              </a:rPr>
              <a:t>Mohit, </a:t>
            </a:r>
            <a:r>
              <a:rPr lang="en-IN" sz="1600" dirty="0" err="1">
                <a:effectLst/>
                <a:latin typeface="Times New Roman" panose="02020603050405020304" pitchFamily="18" charset="0"/>
                <a:ea typeface="Times New Roman" panose="02020603050405020304" pitchFamily="18" charset="0"/>
              </a:rPr>
              <a:t>Behrang</a:t>
            </a:r>
            <a:r>
              <a:rPr lang="en-IN" sz="1600" dirty="0">
                <a:effectLst/>
                <a:latin typeface="Times New Roman" panose="02020603050405020304" pitchFamily="18" charset="0"/>
                <a:ea typeface="Times New Roman" panose="02020603050405020304" pitchFamily="18" charset="0"/>
              </a:rPr>
              <a:t>. "Named entity recognition." </a:t>
            </a:r>
            <a:r>
              <a:rPr lang="en-IN" sz="1600" i="1" dirty="0">
                <a:effectLst/>
                <a:latin typeface="Times New Roman" panose="02020603050405020304" pitchFamily="18" charset="0"/>
                <a:ea typeface="Times New Roman" panose="02020603050405020304" pitchFamily="18" charset="0"/>
              </a:rPr>
              <a:t>Natural language processing of semitic languages</a:t>
            </a:r>
            <a:r>
              <a:rPr lang="en-IN" sz="1600" dirty="0">
                <a:effectLst/>
                <a:latin typeface="Times New Roman" panose="02020603050405020304" pitchFamily="18" charset="0"/>
                <a:ea typeface="Times New Roman" panose="02020603050405020304" pitchFamily="18" charset="0"/>
              </a:rPr>
              <a:t>. Berlin, Heidelberg: Springer Berlin Heidelberg, 2014. 221-245.</a:t>
            </a:r>
            <a:endParaRPr lang="en-IN" sz="1600" dirty="0">
              <a:effectLst/>
              <a:latin typeface="Arial" panose="020B0604020202020204" pitchFamily="34" charset="0"/>
              <a:ea typeface="Arial" panose="020B0604020202020204" pitchFamily="34" charset="0"/>
            </a:endParaRPr>
          </a:p>
          <a:p>
            <a:pPr>
              <a:lnSpc>
                <a:spcPct val="150000"/>
              </a:lnSpc>
            </a:pPr>
            <a:r>
              <a:rPr lang="en-IN" sz="1600" dirty="0" err="1">
                <a:effectLst/>
                <a:latin typeface="Times New Roman" panose="02020603050405020304" pitchFamily="18" charset="0"/>
                <a:ea typeface="Times New Roman" panose="02020603050405020304" pitchFamily="18" charset="0"/>
              </a:rPr>
              <a:t>Sharnagat</a:t>
            </a:r>
            <a:r>
              <a:rPr lang="en-IN" sz="1600" dirty="0">
                <a:effectLst/>
                <a:latin typeface="Times New Roman" panose="02020603050405020304" pitchFamily="18" charset="0"/>
                <a:ea typeface="Times New Roman" panose="02020603050405020304" pitchFamily="18" charset="0"/>
              </a:rPr>
              <a:t>, Rahul. "Named entity recognition: A literature survey." </a:t>
            </a:r>
            <a:r>
              <a:rPr lang="en-IN" sz="1600" i="1" dirty="0" err="1">
                <a:effectLst/>
                <a:latin typeface="Times New Roman" panose="02020603050405020304" pitchFamily="18" charset="0"/>
                <a:ea typeface="Times New Roman" panose="02020603050405020304" pitchFamily="18" charset="0"/>
              </a:rPr>
              <a:t>Center</a:t>
            </a:r>
            <a:r>
              <a:rPr lang="en-IN" sz="1600" i="1" dirty="0">
                <a:effectLst/>
                <a:latin typeface="Times New Roman" panose="02020603050405020304" pitchFamily="18" charset="0"/>
                <a:ea typeface="Times New Roman" panose="02020603050405020304" pitchFamily="18" charset="0"/>
              </a:rPr>
              <a:t> For Indian Language Technology</a:t>
            </a:r>
            <a:r>
              <a:rPr lang="en-IN" sz="1600" dirty="0">
                <a:effectLst/>
                <a:latin typeface="Times New Roman" panose="02020603050405020304" pitchFamily="18" charset="0"/>
                <a:ea typeface="Times New Roman" panose="02020603050405020304" pitchFamily="18" charset="0"/>
              </a:rPr>
              <a:t> (2014): 1-27.</a:t>
            </a:r>
            <a:endParaRPr lang="en-IN" sz="1600" dirty="0">
              <a:effectLst/>
              <a:latin typeface="Arial" panose="020B0604020202020204" pitchFamily="34" charset="0"/>
              <a:ea typeface="Arial" panose="020B0604020202020204" pitchFamily="34" charset="0"/>
            </a:endParaRPr>
          </a:p>
          <a:p>
            <a:pPr>
              <a:lnSpc>
                <a:spcPct val="150000"/>
              </a:lnSpc>
            </a:pPr>
            <a:r>
              <a:rPr lang="en-IN" sz="1600" dirty="0">
                <a:effectLst/>
                <a:latin typeface="Times New Roman" panose="02020603050405020304" pitchFamily="18" charset="0"/>
                <a:ea typeface="Times New Roman" panose="02020603050405020304" pitchFamily="18" charset="0"/>
              </a:rPr>
              <a:t>Mikheev, Andrei, Marc </a:t>
            </a:r>
            <a:r>
              <a:rPr lang="en-IN" sz="1600" dirty="0" err="1">
                <a:effectLst/>
                <a:latin typeface="Times New Roman" panose="02020603050405020304" pitchFamily="18" charset="0"/>
                <a:ea typeface="Times New Roman" panose="02020603050405020304" pitchFamily="18" charset="0"/>
              </a:rPr>
              <a:t>Moens</a:t>
            </a:r>
            <a:r>
              <a:rPr lang="en-IN" sz="1600" dirty="0">
                <a:effectLst/>
                <a:latin typeface="Times New Roman" panose="02020603050405020304" pitchFamily="18" charset="0"/>
                <a:ea typeface="Times New Roman" panose="02020603050405020304" pitchFamily="18" charset="0"/>
              </a:rPr>
              <a:t>, and Claire Grover. "Named entity recognition without gazetteers." Ninth Conference of the European Chapter of the Association for Computational Linguistics. 1999</a:t>
            </a:r>
            <a:r>
              <a:rPr lang="en-IN" sz="1600" b="1" dirty="0">
                <a:effectLst/>
                <a:latin typeface="Times New Roman" panose="02020603050405020304" pitchFamily="18"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p>
            <a:pPr>
              <a:lnSpc>
                <a:spcPct val="150000"/>
              </a:lnSpc>
            </a:pPr>
            <a:r>
              <a:rPr lang="en-IN" sz="1600" dirty="0">
                <a:effectLst/>
                <a:latin typeface="Times New Roman" panose="02020603050405020304" pitchFamily="18" charset="0"/>
                <a:ea typeface="Times New Roman" panose="02020603050405020304" pitchFamily="18" charset="0"/>
              </a:rPr>
              <a:t>Goyal, Archana, Vishal Gupta, and Manish Kumar. "Recent named entity recognition and classification techniques: a systematic review." </a:t>
            </a:r>
            <a:r>
              <a:rPr lang="en-IN" sz="1600" i="1" dirty="0">
                <a:effectLst/>
                <a:latin typeface="Times New Roman" panose="02020603050405020304" pitchFamily="18" charset="0"/>
                <a:ea typeface="Times New Roman" panose="02020603050405020304" pitchFamily="18" charset="0"/>
              </a:rPr>
              <a:t>Computer Science Review</a:t>
            </a:r>
            <a:r>
              <a:rPr lang="en-IN" sz="1600" dirty="0">
                <a:effectLst/>
                <a:latin typeface="Times New Roman" panose="02020603050405020304" pitchFamily="18" charset="0"/>
                <a:ea typeface="Times New Roman" panose="02020603050405020304" pitchFamily="18" charset="0"/>
              </a:rPr>
              <a:t> 29 (2018): 21-43.</a:t>
            </a:r>
          </a:p>
          <a:p>
            <a:pPr algn="just">
              <a:lnSpc>
                <a:spcPct val="150000"/>
              </a:lnSpc>
              <a:buFont typeface="+mj-lt"/>
              <a:buAutoNum type="arabicPeriod"/>
            </a:pPr>
            <a:endParaRPr lang="en-IN" sz="1600" b="0" i="0" dirty="0">
              <a:solidFill>
                <a:srgbClr val="000000"/>
              </a:solidFill>
              <a:effectLst/>
              <a:latin typeface="STIXGeneral-Regular"/>
            </a:endParaRPr>
          </a:p>
        </p:txBody>
      </p:sp>
      <p:pic>
        <p:nvPicPr>
          <p:cNvPr id="244" name="Google Shape;244;p35"/>
          <p:cNvPicPr preferRelativeResize="0"/>
          <p:nvPr/>
        </p:nvPicPr>
        <p:blipFill rotWithShape="1">
          <a:blip r:embed="rId3">
            <a:alphaModFix/>
          </a:blip>
          <a:srcRect/>
          <a:stretch/>
        </p:blipFill>
        <p:spPr>
          <a:xfrm>
            <a:off x="122237" y="131762"/>
            <a:ext cx="2041525" cy="1392237"/>
          </a:xfrm>
          <a:prstGeom prst="rect">
            <a:avLst/>
          </a:prstGeom>
          <a:noFill/>
          <a:ln>
            <a:noFill/>
          </a:ln>
        </p:spPr>
      </p:pic>
      <p:pic>
        <p:nvPicPr>
          <p:cNvPr id="245" name="Google Shape;245;p35"/>
          <p:cNvPicPr preferRelativeResize="0"/>
          <p:nvPr/>
        </p:nvPicPr>
        <p:blipFill rotWithShape="1">
          <a:blip r:embed="rId4">
            <a:alphaModFix/>
          </a:blip>
          <a:srcRect/>
          <a:stretch/>
        </p:blipFill>
        <p:spPr>
          <a:xfrm>
            <a:off x="9672637" y="85725"/>
            <a:ext cx="2244725" cy="1392237"/>
          </a:xfrm>
          <a:prstGeom prst="rect">
            <a:avLst/>
          </a:prstGeom>
          <a:noFill/>
          <a:ln>
            <a:noFill/>
          </a:ln>
        </p:spPr>
      </p:pic>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838200" y="365125"/>
            <a:ext cx="10515600" cy="660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i="0" u="none" dirty="0">
                <a:solidFill>
                  <a:schemeClr val="dk1"/>
                </a:solidFill>
                <a:latin typeface="Calibri"/>
                <a:ea typeface="Calibri"/>
                <a:cs typeface="Calibri"/>
                <a:sym typeface="Calibri"/>
              </a:rPr>
              <a:t>                              INTRODUCTION</a:t>
            </a:r>
            <a:endParaRPr dirty="0"/>
          </a:p>
        </p:txBody>
      </p:sp>
      <p:sp>
        <p:nvSpPr>
          <p:cNvPr id="93" name="Google Shape;93;p14"/>
          <p:cNvSpPr txBox="1">
            <a:spLocks noGrp="1"/>
          </p:cNvSpPr>
          <p:nvPr>
            <p:ph idx="1"/>
          </p:nvPr>
        </p:nvSpPr>
        <p:spPr>
          <a:xfrm>
            <a:off x="433470" y="1896686"/>
            <a:ext cx="6702622" cy="5027612"/>
          </a:xfrm>
          <a:prstGeom prst="rect">
            <a:avLst/>
          </a:prstGeom>
          <a:noFill/>
          <a:ln>
            <a:noFill/>
          </a:ln>
        </p:spPr>
        <p:txBody>
          <a:bodyPr spcFirstLastPara="1" wrap="square" lIns="91425" tIns="45700" rIns="91425" bIns="45700" anchor="t" anchorCtr="0">
            <a:normAutofit/>
          </a:bodyPr>
          <a:lstStyle/>
          <a:p>
            <a:pPr marL="228600" marR="0" lvl="0" indent="-228600" algn="just" rtl="0">
              <a:lnSpc>
                <a:spcPct val="70000"/>
              </a:lnSpc>
              <a:spcBef>
                <a:spcPts val="0"/>
              </a:spcBef>
              <a:spcAft>
                <a:spcPts val="0"/>
              </a:spcAft>
              <a:buClr>
                <a:schemeClr val="dk1"/>
              </a:buClr>
              <a:buSzPts val="2200"/>
              <a:buFont typeface="Noto Sans Symbols"/>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Object detection in images using Convolutional Neural Networks (CNNs) involves training a model to identify and locate specific objects within an image. </a:t>
            </a:r>
          </a:p>
          <a:p>
            <a:pPr marL="228600" marR="0" lvl="0" indent="-228600" algn="just" rtl="0">
              <a:lnSpc>
                <a:spcPct val="70000"/>
              </a:lnSpc>
              <a:spcBef>
                <a:spcPts val="0"/>
              </a:spcBef>
              <a:spcAft>
                <a:spcPts val="0"/>
              </a:spcAft>
              <a:buClr>
                <a:schemeClr val="dk1"/>
              </a:buClr>
              <a:buSzPts val="2200"/>
              <a:buFont typeface="Noto Sans Symbols"/>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28600" marR="0" lvl="0" indent="-228600" algn="just" rtl="0">
              <a:lnSpc>
                <a:spcPct val="70000"/>
              </a:lnSpc>
              <a:spcBef>
                <a:spcPts val="0"/>
              </a:spcBef>
              <a:spcAft>
                <a:spcPts val="0"/>
              </a:spcAft>
              <a:buClr>
                <a:schemeClr val="dk1"/>
              </a:buClr>
              <a:buSzPts val="2200"/>
              <a:buFont typeface="Noto Sans Symbols"/>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CNNs excel at extracting relevant features from images, enabling them to recognize patterns and classify objects accurately. </a:t>
            </a:r>
          </a:p>
          <a:p>
            <a:pPr marL="228600" marR="0" lvl="0" indent="-228600" algn="just" rtl="0">
              <a:lnSpc>
                <a:spcPct val="70000"/>
              </a:lnSpc>
              <a:spcBef>
                <a:spcPts val="0"/>
              </a:spcBef>
              <a:spcAft>
                <a:spcPts val="0"/>
              </a:spcAft>
              <a:buClr>
                <a:schemeClr val="dk1"/>
              </a:buClr>
              <a:buSzPts val="2200"/>
              <a:buFont typeface="Noto Sans Symbols"/>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28600" marR="0" lvl="0" indent="-228600" algn="just" rtl="0">
              <a:lnSpc>
                <a:spcPct val="70000"/>
              </a:lnSpc>
              <a:spcBef>
                <a:spcPts val="0"/>
              </a:spcBef>
              <a:spcAft>
                <a:spcPts val="0"/>
              </a:spcAft>
              <a:buClr>
                <a:schemeClr val="dk1"/>
              </a:buClr>
              <a:buSzPts val="2200"/>
              <a:buFont typeface="Noto Sans Symbols"/>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By combining this feature extraction capability with techniques like region proposals and bounding box regression, object detection models can precisely pinpoint the location and category of objects in complex scenes.</a:t>
            </a:r>
          </a:p>
          <a:p>
            <a:pPr marL="228600" marR="0" lvl="0" indent="-228600" algn="just" rtl="0">
              <a:lnSpc>
                <a:spcPct val="70000"/>
              </a:lnSpc>
              <a:spcBef>
                <a:spcPts val="0"/>
              </a:spcBef>
              <a:spcAft>
                <a:spcPts val="0"/>
              </a:spcAft>
              <a:buClr>
                <a:schemeClr val="dk1"/>
              </a:buClr>
              <a:buSzPts val="2200"/>
              <a:buFont typeface="Noto Sans Symbols"/>
              <a:buChar char="⮚"/>
            </a:pP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228600" marR="0" lvl="0" indent="-228600" algn="just" rtl="0">
              <a:lnSpc>
                <a:spcPct val="70000"/>
              </a:lnSpc>
              <a:spcBef>
                <a:spcPts val="0"/>
              </a:spcBef>
              <a:spcAft>
                <a:spcPts val="0"/>
              </a:spcAft>
              <a:buClr>
                <a:schemeClr val="dk1"/>
              </a:buClr>
              <a:buSzPts val="2200"/>
              <a:buFont typeface="Noto Sans Symbols"/>
              <a:buChar char="⮚"/>
            </a:pPr>
            <a:r>
              <a:rPr lang="en-IN" sz="2400" dirty="0">
                <a:latin typeface="Times New Roman" panose="02020603050405020304" pitchFamily="18" charset="0"/>
                <a:ea typeface="Calibri" panose="020F0502020204030204" pitchFamily="34" charset="0"/>
                <a:cs typeface="Times New Roman" panose="02020603050405020304" pitchFamily="18" charset="0"/>
              </a:rPr>
              <a:t>Applications such as autonomous vehicles, image search, and surveillance systems.</a:t>
            </a:r>
          </a:p>
        </p:txBody>
      </p:sp>
      <p:pic>
        <p:nvPicPr>
          <p:cNvPr id="94" name="Google Shape;94;p14"/>
          <p:cNvPicPr preferRelativeResize="0"/>
          <p:nvPr/>
        </p:nvPicPr>
        <p:blipFill rotWithShape="1">
          <a:blip r:embed="rId3">
            <a:alphaModFix/>
          </a:blip>
          <a:srcRect/>
          <a:stretch/>
        </p:blipFill>
        <p:spPr>
          <a:xfrm>
            <a:off x="346075" y="222250"/>
            <a:ext cx="1778000" cy="1343025"/>
          </a:xfrm>
          <a:prstGeom prst="rect">
            <a:avLst/>
          </a:prstGeom>
          <a:noFill/>
          <a:ln>
            <a:noFill/>
          </a:ln>
        </p:spPr>
      </p:pic>
      <p:pic>
        <p:nvPicPr>
          <p:cNvPr id="95" name="Google Shape;95;p14"/>
          <p:cNvPicPr preferRelativeResize="0"/>
          <p:nvPr/>
        </p:nvPicPr>
        <p:blipFill rotWithShape="1">
          <a:blip r:embed="rId4">
            <a:alphaModFix/>
          </a:blip>
          <a:srcRect/>
          <a:stretch/>
        </p:blipFill>
        <p:spPr>
          <a:xfrm>
            <a:off x="9947275" y="222250"/>
            <a:ext cx="2244725" cy="1422400"/>
          </a:xfrm>
          <a:prstGeom prst="rect">
            <a:avLst/>
          </a:prstGeom>
          <a:noFill/>
          <a:ln>
            <a:noFill/>
          </a:ln>
        </p:spPr>
      </p:pic>
      <p:pic>
        <p:nvPicPr>
          <p:cNvPr id="2" name="Picture 2" descr="object detection: R-CNN explained ...">
            <a:extLst>
              <a:ext uri="{FF2B5EF4-FFF2-40B4-BE49-F238E27FC236}">
                <a16:creationId xmlns:a16="http://schemas.microsoft.com/office/drawing/2014/main" id="{A312BC26-4876-DE66-C29D-720215246A9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6347" y="1896686"/>
            <a:ext cx="4769962" cy="43438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38200" y="365125"/>
            <a:ext cx="10515600" cy="87471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dirty="0">
                <a:solidFill>
                  <a:schemeClr val="dk1"/>
                </a:solidFill>
                <a:latin typeface="Calibri"/>
                <a:ea typeface="Calibri"/>
                <a:cs typeface="Calibri"/>
                <a:sym typeface="Calibri"/>
              </a:rPr>
              <a:t>                  </a:t>
            </a:r>
            <a:r>
              <a:rPr lang="en-US" sz="4400" b="1" i="0" u="none" dirty="0">
                <a:solidFill>
                  <a:schemeClr val="dk1"/>
                </a:solidFill>
                <a:latin typeface="Calibri"/>
                <a:ea typeface="Calibri"/>
                <a:cs typeface="Calibri"/>
                <a:sym typeface="Calibri"/>
              </a:rPr>
              <a:t>ENVIRONMENTAL SETUP</a:t>
            </a:r>
            <a:endParaRPr dirty="0"/>
          </a:p>
        </p:txBody>
      </p:sp>
      <p:sp>
        <p:nvSpPr>
          <p:cNvPr id="110" name="Google Shape;110;p16"/>
          <p:cNvSpPr txBox="1">
            <a:spLocks noGrp="1"/>
          </p:cNvSpPr>
          <p:nvPr>
            <p:ph idx="1"/>
          </p:nvPr>
        </p:nvSpPr>
        <p:spPr>
          <a:xfrm>
            <a:off x="1093510" y="1602867"/>
            <a:ext cx="10260290" cy="5406272"/>
          </a:xfrm>
          <a:prstGeom prst="rect">
            <a:avLst/>
          </a:prstGeom>
          <a:noFill/>
          <a:ln>
            <a:noFill/>
          </a:ln>
        </p:spPr>
        <p:txBody>
          <a:bodyPr spcFirstLastPara="1" wrap="square" lIns="91425" tIns="45700" rIns="91425" bIns="45700" anchor="t" anchorCtr="0">
            <a:noAutofit/>
          </a:bodyPr>
          <a:lstStyle/>
          <a:p>
            <a:pPr marL="114300" indent="0">
              <a:buNone/>
            </a:pPr>
            <a:r>
              <a:rPr lang="en-IN" sz="2000" b="1" dirty="0"/>
              <a:t>HARDWARE REQUIREMENTS:</a:t>
            </a:r>
          </a:p>
          <a:p>
            <a:r>
              <a:rPr lang="en-IN" sz="2000" dirty="0"/>
              <a:t>CPU</a:t>
            </a:r>
          </a:p>
          <a:p>
            <a:r>
              <a:rPr lang="en-IN" sz="2000" dirty="0"/>
              <a:t>RAM</a:t>
            </a:r>
          </a:p>
          <a:p>
            <a:r>
              <a:rPr lang="en-IN" sz="2000" dirty="0"/>
              <a:t>GPU</a:t>
            </a:r>
          </a:p>
          <a:p>
            <a:pPr marL="114300" indent="0">
              <a:buNone/>
            </a:pPr>
            <a:r>
              <a:rPr lang="en-IN" sz="2000" b="1" dirty="0"/>
              <a:t>SOFTWARE REQUIREMENTS:</a:t>
            </a:r>
            <a:endParaRPr lang="en-IN" sz="2000" dirty="0"/>
          </a:p>
          <a:p>
            <a:r>
              <a:rPr lang="en-IN" sz="2000" dirty="0"/>
              <a:t>Python interpreter</a:t>
            </a:r>
          </a:p>
          <a:p>
            <a:pPr marL="114300" indent="0">
              <a:buNone/>
            </a:pPr>
            <a:r>
              <a:rPr lang="en-IN" sz="2000" b="1" dirty="0"/>
              <a:t>DEEP LEARNING FRAMEWORKS:</a:t>
            </a:r>
          </a:p>
          <a:p>
            <a:r>
              <a:rPr lang="en-IN" sz="2000" dirty="0"/>
              <a:t>TensorFlow, PyTorch, Keras</a:t>
            </a:r>
          </a:p>
          <a:p>
            <a:pPr marL="114300" indent="0">
              <a:buNone/>
            </a:pPr>
            <a:r>
              <a:rPr lang="en-IN" sz="2000" b="1" dirty="0"/>
              <a:t>TOOLS:</a:t>
            </a:r>
          </a:p>
          <a:p>
            <a:r>
              <a:rPr lang="en-IN" sz="2000" dirty="0"/>
              <a:t>Jupyter Notebook</a:t>
            </a:r>
          </a:p>
          <a:p>
            <a:r>
              <a:rPr lang="en-IN" sz="2000" dirty="0"/>
              <a:t> Open CV</a:t>
            </a:r>
          </a:p>
        </p:txBody>
      </p:sp>
      <p:pic>
        <p:nvPicPr>
          <p:cNvPr id="111" name="Google Shape;111;p16"/>
          <p:cNvPicPr preferRelativeResize="0"/>
          <p:nvPr/>
        </p:nvPicPr>
        <p:blipFill rotWithShape="1">
          <a:blip r:embed="rId3">
            <a:alphaModFix/>
          </a:blip>
          <a:srcRect/>
          <a:stretch/>
        </p:blipFill>
        <p:spPr>
          <a:xfrm>
            <a:off x="346075" y="365125"/>
            <a:ext cx="1635125" cy="1341437"/>
          </a:xfrm>
          <a:prstGeom prst="rect">
            <a:avLst/>
          </a:prstGeom>
          <a:noFill/>
          <a:ln>
            <a:noFill/>
          </a:ln>
        </p:spPr>
      </p:pic>
      <p:pic>
        <p:nvPicPr>
          <p:cNvPr id="112" name="Google Shape;112;p16"/>
          <p:cNvPicPr preferRelativeResize="0"/>
          <p:nvPr/>
        </p:nvPicPr>
        <p:blipFill rotWithShape="1">
          <a:blip r:embed="rId4">
            <a:alphaModFix/>
          </a:blip>
          <a:srcRect/>
          <a:stretch/>
        </p:blipFill>
        <p:spPr>
          <a:xfrm>
            <a:off x="9601200" y="365125"/>
            <a:ext cx="2244725" cy="1452562"/>
          </a:xfrm>
          <a:prstGeom prst="rect">
            <a:avLst/>
          </a:prstGeom>
          <a:noFill/>
          <a:ln>
            <a:noFill/>
          </a:ln>
        </p:spPr>
      </p:pic>
      <p:pic>
        <p:nvPicPr>
          <p:cNvPr id="2060" name="Picture 12">
            <a:extLst>
              <a:ext uri="{FF2B5EF4-FFF2-40B4-BE49-F238E27FC236}">
                <a16:creationId xmlns:a16="http://schemas.microsoft.com/office/drawing/2014/main" id="{8D1893A0-4F85-1B6D-674F-41D22E1E81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91547" y="4171153"/>
            <a:ext cx="1599905" cy="1628668"/>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Apple Macbook Air MD711HN/B 11-inch ...">
            <a:extLst>
              <a:ext uri="{FF2B5EF4-FFF2-40B4-BE49-F238E27FC236}">
                <a16:creationId xmlns:a16="http://schemas.microsoft.com/office/drawing/2014/main" id="{A67208E2-04A1-D6DA-F21E-34F4BDB1493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8736" y="1401262"/>
            <a:ext cx="4139218" cy="18577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ensorFlow course: Where to learn how to use the framework?">
            <a:extLst>
              <a:ext uri="{FF2B5EF4-FFF2-40B4-BE49-F238E27FC236}">
                <a16:creationId xmlns:a16="http://schemas.microsoft.com/office/drawing/2014/main" id="{107EF33D-7A80-478F-00B2-3806E389B7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8179" y="3284213"/>
            <a:ext cx="2645790" cy="114991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6" descr="Learning PyTorch: Modules. This blog ...">
            <a:extLst>
              <a:ext uri="{FF2B5EF4-FFF2-40B4-BE49-F238E27FC236}">
                <a16:creationId xmlns:a16="http://schemas.microsoft.com/office/drawing/2014/main" id="{74621B94-530E-E005-D94F-5DEB97F372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02182" y="2885671"/>
            <a:ext cx="2719813" cy="114991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Deep Learning Implementation with Keras ...">
            <a:extLst>
              <a:ext uri="{FF2B5EF4-FFF2-40B4-BE49-F238E27FC236}">
                <a16:creationId xmlns:a16="http://schemas.microsoft.com/office/drawing/2014/main" id="{A58613B1-AD36-6414-0617-7A0021A80D3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14110" y="4960711"/>
            <a:ext cx="2537987" cy="7894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Free High-Quality Jupyter Logo Png for ...">
            <a:extLst>
              <a:ext uri="{FF2B5EF4-FFF2-40B4-BE49-F238E27FC236}">
                <a16:creationId xmlns:a16="http://schemas.microsoft.com/office/drawing/2014/main" id="{8A6646F7-E8F2-5912-A085-38E6FF05CAF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255911" y="5655047"/>
            <a:ext cx="2592371" cy="114991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Opencv logo - Social media &amp; Logos Icons">
            <a:extLst>
              <a:ext uri="{FF2B5EF4-FFF2-40B4-BE49-F238E27FC236}">
                <a16:creationId xmlns:a16="http://schemas.microsoft.com/office/drawing/2014/main" id="{0E667077-95FE-D81E-6FC4-35D999E0699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61641" y="4181759"/>
            <a:ext cx="2064372" cy="9962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38200" y="365125"/>
            <a:ext cx="10515600" cy="7429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dirty="0">
                <a:solidFill>
                  <a:schemeClr val="dk1"/>
                </a:solidFill>
                <a:latin typeface="Calibri"/>
                <a:ea typeface="Calibri"/>
                <a:cs typeface="Calibri"/>
                <a:sym typeface="Calibri"/>
              </a:rPr>
              <a:t>                 </a:t>
            </a:r>
            <a:r>
              <a:rPr lang="en-US" sz="4400" b="1" i="0" u="none" dirty="0">
                <a:solidFill>
                  <a:schemeClr val="dk1"/>
                </a:solidFill>
                <a:latin typeface="Calibri"/>
                <a:ea typeface="Calibri"/>
                <a:cs typeface="Calibri"/>
                <a:sym typeface="Calibri"/>
              </a:rPr>
              <a:t>ARCHITECTURE DIAGRAM</a:t>
            </a:r>
            <a:endParaRPr dirty="0"/>
          </a:p>
        </p:txBody>
      </p:sp>
      <p:pic>
        <p:nvPicPr>
          <p:cNvPr id="128" name="Google Shape;128;p18"/>
          <p:cNvPicPr preferRelativeResize="0"/>
          <p:nvPr/>
        </p:nvPicPr>
        <p:blipFill rotWithShape="1">
          <a:blip r:embed="rId3">
            <a:alphaModFix/>
          </a:blip>
          <a:srcRect/>
          <a:stretch/>
        </p:blipFill>
        <p:spPr>
          <a:xfrm>
            <a:off x="223837" y="111125"/>
            <a:ext cx="2143125" cy="1482725"/>
          </a:xfrm>
          <a:prstGeom prst="rect">
            <a:avLst/>
          </a:prstGeom>
          <a:noFill/>
          <a:ln>
            <a:noFill/>
          </a:ln>
        </p:spPr>
      </p:pic>
      <p:pic>
        <p:nvPicPr>
          <p:cNvPr id="129" name="Google Shape;129;p18"/>
          <p:cNvPicPr preferRelativeResize="0"/>
          <p:nvPr/>
        </p:nvPicPr>
        <p:blipFill rotWithShape="1">
          <a:blip r:embed="rId4">
            <a:alphaModFix/>
          </a:blip>
          <a:srcRect/>
          <a:stretch/>
        </p:blipFill>
        <p:spPr>
          <a:xfrm>
            <a:off x="9647237" y="182562"/>
            <a:ext cx="2244725" cy="1482725"/>
          </a:xfrm>
          <a:prstGeom prst="rect">
            <a:avLst/>
          </a:prstGeom>
          <a:noFill/>
          <a:ln>
            <a:noFill/>
          </a:ln>
        </p:spPr>
      </p:pic>
      <p:pic>
        <p:nvPicPr>
          <p:cNvPr id="3074" name="Picture 2" descr="Object Recognition Using Convolutional ...">
            <a:extLst>
              <a:ext uri="{FF2B5EF4-FFF2-40B4-BE49-F238E27FC236}">
                <a16:creationId xmlns:a16="http://schemas.microsoft.com/office/drawing/2014/main" id="{CCA722DF-1B19-00B1-5647-3005CCAD35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4670" y="1808474"/>
            <a:ext cx="11222659" cy="4684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38200" y="365125"/>
            <a:ext cx="10515600" cy="7429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0" i="0" u="none" dirty="0">
                <a:solidFill>
                  <a:schemeClr val="dk1"/>
                </a:solidFill>
                <a:latin typeface="Calibri"/>
                <a:ea typeface="Calibri"/>
                <a:cs typeface="Calibri"/>
                <a:sym typeface="Calibri"/>
              </a:rPr>
              <a:t>                          </a:t>
            </a:r>
            <a:r>
              <a:rPr lang="en-US" sz="4400" b="1" i="0" u="none" dirty="0">
                <a:solidFill>
                  <a:schemeClr val="dk1"/>
                </a:solidFill>
                <a:latin typeface="Calibri"/>
                <a:ea typeface="Calibri"/>
                <a:cs typeface="Calibri"/>
                <a:sym typeface="Calibri"/>
              </a:rPr>
              <a:t>CLASS DIAGRAM</a:t>
            </a:r>
            <a:endParaRPr dirty="0"/>
          </a:p>
        </p:txBody>
      </p:sp>
      <p:pic>
        <p:nvPicPr>
          <p:cNvPr id="128" name="Google Shape;128;p18"/>
          <p:cNvPicPr preferRelativeResize="0"/>
          <p:nvPr/>
        </p:nvPicPr>
        <p:blipFill rotWithShape="1">
          <a:blip r:embed="rId3">
            <a:alphaModFix/>
          </a:blip>
          <a:srcRect/>
          <a:stretch/>
        </p:blipFill>
        <p:spPr>
          <a:xfrm>
            <a:off x="223837" y="111125"/>
            <a:ext cx="2143125" cy="1482725"/>
          </a:xfrm>
          <a:prstGeom prst="rect">
            <a:avLst/>
          </a:prstGeom>
          <a:noFill/>
          <a:ln>
            <a:noFill/>
          </a:ln>
        </p:spPr>
      </p:pic>
      <p:pic>
        <p:nvPicPr>
          <p:cNvPr id="129" name="Google Shape;129;p18"/>
          <p:cNvPicPr preferRelativeResize="0"/>
          <p:nvPr/>
        </p:nvPicPr>
        <p:blipFill rotWithShape="1">
          <a:blip r:embed="rId4">
            <a:alphaModFix/>
          </a:blip>
          <a:srcRect/>
          <a:stretch/>
        </p:blipFill>
        <p:spPr>
          <a:xfrm>
            <a:off x="9647237" y="182562"/>
            <a:ext cx="2244725" cy="1482725"/>
          </a:xfrm>
          <a:prstGeom prst="rect">
            <a:avLst/>
          </a:prstGeom>
          <a:noFill/>
          <a:ln>
            <a:noFill/>
          </a:ln>
        </p:spPr>
      </p:pic>
      <p:pic>
        <p:nvPicPr>
          <p:cNvPr id="4098" name="Picture 2" descr="Applied Sciences | Free Full-Text | Automatic Classification of UML Class  Diagrams Using Deep Learning Technique: Convolutional Neural Network">
            <a:extLst>
              <a:ext uri="{FF2B5EF4-FFF2-40B4-BE49-F238E27FC236}">
                <a16:creationId xmlns:a16="http://schemas.microsoft.com/office/drawing/2014/main" id="{96BD448F-7378-AD8D-8C51-FAEB27ED57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401" y="1919287"/>
            <a:ext cx="11917363" cy="50815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54440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8"/>
          <p:cNvSpPr txBox="1">
            <a:spLocks noGrp="1"/>
          </p:cNvSpPr>
          <p:nvPr>
            <p:ph type="title"/>
          </p:nvPr>
        </p:nvSpPr>
        <p:spPr>
          <a:xfrm>
            <a:off x="838200" y="365125"/>
            <a:ext cx="10515600" cy="7429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Calibri"/>
              <a:buNone/>
            </a:pPr>
            <a:r>
              <a:rPr lang="en-US" dirty="0"/>
              <a:t>CLASSIFICATION USING KERAS</a:t>
            </a:r>
            <a:endParaRPr dirty="0"/>
          </a:p>
        </p:txBody>
      </p:sp>
      <p:pic>
        <p:nvPicPr>
          <p:cNvPr id="128" name="Google Shape;128;p18"/>
          <p:cNvPicPr preferRelativeResize="0"/>
          <p:nvPr/>
        </p:nvPicPr>
        <p:blipFill rotWithShape="1">
          <a:blip r:embed="rId3">
            <a:alphaModFix/>
          </a:blip>
          <a:srcRect/>
          <a:stretch/>
        </p:blipFill>
        <p:spPr>
          <a:xfrm>
            <a:off x="223837" y="111125"/>
            <a:ext cx="2143125" cy="1482725"/>
          </a:xfrm>
          <a:prstGeom prst="rect">
            <a:avLst/>
          </a:prstGeom>
          <a:noFill/>
          <a:ln>
            <a:noFill/>
          </a:ln>
        </p:spPr>
      </p:pic>
      <p:pic>
        <p:nvPicPr>
          <p:cNvPr id="129" name="Google Shape;129;p18"/>
          <p:cNvPicPr preferRelativeResize="0"/>
          <p:nvPr/>
        </p:nvPicPr>
        <p:blipFill rotWithShape="1">
          <a:blip r:embed="rId4">
            <a:alphaModFix/>
          </a:blip>
          <a:srcRect/>
          <a:stretch/>
        </p:blipFill>
        <p:spPr>
          <a:xfrm>
            <a:off x="9647237" y="182562"/>
            <a:ext cx="2244725" cy="1482725"/>
          </a:xfrm>
          <a:prstGeom prst="rect">
            <a:avLst/>
          </a:prstGeom>
          <a:noFill/>
          <a:ln>
            <a:noFill/>
          </a:ln>
        </p:spPr>
      </p:pic>
      <p:pic>
        <p:nvPicPr>
          <p:cNvPr id="2" name="Picture 4" descr="Convolutional Neural Networks filter types, Image Classification Using CNN ">
            <a:extLst>
              <a:ext uri="{FF2B5EF4-FFF2-40B4-BE49-F238E27FC236}">
                <a16:creationId xmlns:a16="http://schemas.microsoft.com/office/drawing/2014/main" id="{9DE0BB76-ECB3-5BCA-323A-4EA8504F06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76412"/>
            <a:ext cx="12113443" cy="5081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90301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9"/>
          <p:cNvSpPr txBox="1">
            <a:spLocks noGrp="1"/>
          </p:cNvSpPr>
          <p:nvPr>
            <p:ph type="title"/>
          </p:nvPr>
        </p:nvSpPr>
        <p:spPr>
          <a:xfrm>
            <a:off x="838200" y="365125"/>
            <a:ext cx="10515600" cy="43815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sz="4400" b="1" i="0" u="none" dirty="0">
                <a:solidFill>
                  <a:schemeClr val="dk1"/>
                </a:solidFill>
                <a:latin typeface="Calibri"/>
                <a:ea typeface="Calibri"/>
                <a:cs typeface="Calibri"/>
                <a:sym typeface="Calibri"/>
              </a:rPr>
              <a:t>                        PYTHON CODE</a:t>
            </a:r>
            <a:endParaRPr dirty="0"/>
          </a:p>
        </p:txBody>
      </p:sp>
      <p:pic>
        <p:nvPicPr>
          <p:cNvPr id="3" name="Picture 2">
            <a:extLst>
              <a:ext uri="{FF2B5EF4-FFF2-40B4-BE49-F238E27FC236}">
                <a16:creationId xmlns:a16="http://schemas.microsoft.com/office/drawing/2014/main" id="{CF212AD9-7F31-091E-5707-E0EF5C830955}"/>
              </a:ext>
            </a:extLst>
          </p:cNvPr>
          <p:cNvPicPr>
            <a:picLocks noChangeAspect="1"/>
          </p:cNvPicPr>
          <p:nvPr/>
        </p:nvPicPr>
        <p:blipFill>
          <a:blip r:embed="rId3"/>
          <a:stretch>
            <a:fillRect/>
          </a:stretch>
        </p:blipFill>
        <p:spPr>
          <a:xfrm>
            <a:off x="5712643" y="1093509"/>
            <a:ext cx="6479357" cy="5399365"/>
          </a:xfrm>
          <a:prstGeom prst="rect">
            <a:avLst/>
          </a:prstGeom>
        </p:spPr>
      </p:pic>
      <p:pic>
        <p:nvPicPr>
          <p:cNvPr id="6" name="Picture 5">
            <a:extLst>
              <a:ext uri="{FF2B5EF4-FFF2-40B4-BE49-F238E27FC236}">
                <a16:creationId xmlns:a16="http://schemas.microsoft.com/office/drawing/2014/main" id="{959FD668-53FF-EBAC-A2E0-899C273C5CC9}"/>
              </a:ext>
            </a:extLst>
          </p:cNvPr>
          <p:cNvPicPr>
            <a:picLocks noChangeAspect="1"/>
          </p:cNvPicPr>
          <p:nvPr/>
        </p:nvPicPr>
        <p:blipFill rotWithShape="1">
          <a:blip r:embed="rId4"/>
          <a:srcRect r="22168"/>
          <a:stretch/>
        </p:blipFill>
        <p:spPr>
          <a:xfrm>
            <a:off x="0" y="1093509"/>
            <a:ext cx="5712643" cy="5399365"/>
          </a:xfrm>
          <a:prstGeom prst="rect">
            <a:avLst/>
          </a:prstGeom>
        </p:spPr>
      </p:pic>
      <p:pic>
        <p:nvPicPr>
          <p:cNvPr id="9" name="Picture 8">
            <a:extLst>
              <a:ext uri="{FF2B5EF4-FFF2-40B4-BE49-F238E27FC236}">
                <a16:creationId xmlns:a16="http://schemas.microsoft.com/office/drawing/2014/main" id="{08BEEE33-1E10-44B2-7DFE-0D76CA8BB967}"/>
              </a:ext>
            </a:extLst>
          </p:cNvPr>
          <p:cNvPicPr>
            <a:picLocks noChangeAspect="1"/>
          </p:cNvPicPr>
          <p:nvPr/>
        </p:nvPicPr>
        <p:blipFill rotWithShape="1">
          <a:blip r:embed="rId5"/>
          <a:srcRect t="5070" r="20129" b="5151"/>
          <a:stretch/>
        </p:blipFill>
        <p:spPr>
          <a:xfrm>
            <a:off x="0" y="1093509"/>
            <a:ext cx="12192000" cy="576449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838200" y="365125"/>
            <a:ext cx="10515600" cy="68103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1" i="0" u="none" dirty="0">
                <a:solidFill>
                  <a:schemeClr val="dk1"/>
                </a:solidFill>
                <a:latin typeface="Calibri"/>
                <a:ea typeface="Calibri"/>
                <a:cs typeface="Calibri"/>
                <a:sym typeface="Calibri"/>
              </a:rPr>
              <a:t>                                     OUTPUT</a:t>
            </a:r>
            <a:endParaRPr dirty="0"/>
          </a:p>
        </p:txBody>
      </p:sp>
      <p:pic>
        <p:nvPicPr>
          <p:cNvPr id="3" name="Google Shape;149;p21">
            <a:extLst>
              <a:ext uri="{FF2B5EF4-FFF2-40B4-BE49-F238E27FC236}">
                <a16:creationId xmlns:a16="http://schemas.microsoft.com/office/drawing/2014/main" id="{CB6067B2-8B2C-9E39-9248-80CE63A39775}"/>
              </a:ext>
            </a:extLst>
          </p:cNvPr>
          <p:cNvPicPr preferRelativeResize="0"/>
          <p:nvPr/>
        </p:nvPicPr>
        <p:blipFill rotWithShape="1">
          <a:blip r:embed="rId3">
            <a:alphaModFix/>
          </a:blip>
          <a:srcRect/>
          <a:stretch/>
        </p:blipFill>
        <p:spPr>
          <a:xfrm>
            <a:off x="122237" y="131762"/>
            <a:ext cx="2041525" cy="1554162"/>
          </a:xfrm>
          <a:prstGeom prst="rect">
            <a:avLst/>
          </a:prstGeom>
          <a:noFill/>
          <a:ln>
            <a:noFill/>
          </a:ln>
        </p:spPr>
      </p:pic>
      <p:pic>
        <p:nvPicPr>
          <p:cNvPr id="4" name="Google Shape;151;p21">
            <a:extLst>
              <a:ext uri="{FF2B5EF4-FFF2-40B4-BE49-F238E27FC236}">
                <a16:creationId xmlns:a16="http://schemas.microsoft.com/office/drawing/2014/main" id="{B7BCF7BF-5BCE-D693-89AA-2FDD00BC365B}"/>
              </a:ext>
            </a:extLst>
          </p:cNvPr>
          <p:cNvPicPr preferRelativeResize="0"/>
          <p:nvPr/>
        </p:nvPicPr>
        <p:blipFill rotWithShape="1">
          <a:blip r:embed="rId4">
            <a:alphaModFix/>
          </a:blip>
          <a:srcRect/>
          <a:stretch/>
        </p:blipFill>
        <p:spPr>
          <a:xfrm>
            <a:off x="9617075" y="131762"/>
            <a:ext cx="2244725" cy="1392237"/>
          </a:xfrm>
          <a:prstGeom prst="rect">
            <a:avLst/>
          </a:prstGeom>
          <a:noFill/>
          <a:ln>
            <a:noFill/>
          </a:ln>
        </p:spPr>
      </p:pic>
      <p:pic>
        <p:nvPicPr>
          <p:cNvPr id="1026" name="Picture 2" descr="Turning any CNN image classifier into an object detector with Keras,  TensorFlow, and OpenCV - PyImageSearch">
            <a:extLst>
              <a:ext uri="{FF2B5EF4-FFF2-40B4-BE49-F238E27FC236}">
                <a16:creationId xmlns:a16="http://schemas.microsoft.com/office/drawing/2014/main" id="{CA47E546-AAD0-74B0-A0A9-0B9969854F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037" t="58907" r="18623" b="7908"/>
          <a:stretch/>
        </p:blipFill>
        <p:spPr bwMode="auto">
          <a:xfrm>
            <a:off x="6749592" y="1757362"/>
            <a:ext cx="5194169" cy="47355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9B80A60A-B11F-D1D2-DE16-16A1B86BF219}"/>
              </a:ext>
            </a:extLst>
          </p:cNvPr>
          <p:cNvPicPr>
            <a:picLocks noChangeAspect="1"/>
          </p:cNvPicPr>
          <p:nvPr/>
        </p:nvPicPr>
        <p:blipFill rotWithShape="1">
          <a:blip r:embed="rId6"/>
          <a:srcRect t="17139" r="38687"/>
          <a:stretch/>
        </p:blipFill>
        <p:spPr>
          <a:xfrm>
            <a:off x="564774" y="1685924"/>
            <a:ext cx="5892588" cy="4735513"/>
          </a:xfrm>
          <a:prstGeom prst="rect">
            <a:avLst/>
          </a:prstGeom>
        </p:spPr>
      </p:pic>
      <p:pic>
        <p:nvPicPr>
          <p:cNvPr id="9" name="Picture 8">
            <a:extLst>
              <a:ext uri="{FF2B5EF4-FFF2-40B4-BE49-F238E27FC236}">
                <a16:creationId xmlns:a16="http://schemas.microsoft.com/office/drawing/2014/main" id="{49687344-DC5C-DAFA-6DAD-B03B36ECF216}"/>
              </a:ext>
            </a:extLst>
          </p:cNvPr>
          <p:cNvPicPr>
            <a:picLocks noChangeAspect="1"/>
          </p:cNvPicPr>
          <p:nvPr/>
        </p:nvPicPr>
        <p:blipFill rotWithShape="1">
          <a:blip r:embed="rId7"/>
          <a:srcRect l="2709" t="13196" r="87628" b="84745"/>
          <a:stretch/>
        </p:blipFill>
        <p:spPr>
          <a:xfrm>
            <a:off x="966820" y="1994701"/>
            <a:ext cx="1608993" cy="192831"/>
          </a:xfrm>
          <a:prstGeom prst="rect">
            <a:avLst/>
          </a:prstGeom>
        </p:spPr>
      </p:pic>
      <p:pic>
        <p:nvPicPr>
          <p:cNvPr id="11" name="Picture 10">
            <a:extLst>
              <a:ext uri="{FF2B5EF4-FFF2-40B4-BE49-F238E27FC236}">
                <a16:creationId xmlns:a16="http://schemas.microsoft.com/office/drawing/2014/main" id="{6C81F984-AD71-2CDF-4C77-789C1C3BA00A}"/>
              </a:ext>
            </a:extLst>
          </p:cNvPr>
          <p:cNvPicPr>
            <a:picLocks noChangeAspect="1"/>
          </p:cNvPicPr>
          <p:nvPr/>
        </p:nvPicPr>
        <p:blipFill>
          <a:blip r:embed="rId8"/>
          <a:stretch>
            <a:fillRect/>
          </a:stretch>
        </p:blipFill>
        <p:spPr>
          <a:xfrm>
            <a:off x="6749592" y="1757362"/>
            <a:ext cx="5194169" cy="47355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838200" y="365125"/>
            <a:ext cx="10515600" cy="68103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Calibri"/>
              <a:buNone/>
            </a:pPr>
            <a:r>
              <a:rPr lang="en-US" sz="4000" b="1" i="0" u="none" dirty="0">
                <a:solidFill>
                  <a:schemeClr val="dk1"/>
                </a:solidFill>
                <a:latin typeface="Calibri"/>
                <a:ea typeface="Calibri"/>
                <a:cs typeface="Calibri"/>
                <a:sym typeface="Calibri"/>
              </a:rPr>
              <a:t>ADVANTAGES</a:t>
            </a:r>
            <a:endParaRPr dirty="0"/>
          </a:p>
        </p:txBody>
      </p:sp>
      <p:pic>
        <p:nvPicPr>
          <p:cNvPr id="3" name="Google Shape;149;p21">
            <a:extLst>
              <a:ext uri="{FF2B5EF4-FFF2-40B4-BE49-F238E27FC236}">
                <a16:creationId xmlns:a16="http://schemas.microsoft.com/office/drawing/2014/main" id="{CB6067B2-8B2C-9E39-9248-80CE63A39775}"/>
              </a:ext>
            </a:extLst>
          </p:cNvPr>
          <p:cNvPicPr preferRelativeResize="0"/>
          <p:nvPr/>
        </p:nvPicPr>
        <p:blipFill rotWithShape="1">
          <a:blip r:embed="rId3">
            <a:alphaModFix/>
          </a:blip>
          <a:srcRect/>
          <a:stretch/>
        </p:blipFill>
        <p:spPr>
          <a:xfrm>
            <a:off x="122237" y="131762"/>
            <a:ext cx="2041525" cy="1554162"/>
          </a:xfrm>
          <a:prstGeom prst="rect">
            <a:avLst/>
          </a:prstGeom>
          <a:noFill/>
          <a:ln>
            <a:noFill/>
          </a:ln>
        </p:spPr>
      </p:pic>
      <p:pic>
        <p:nvPicPr>
          <p:cNvPr id="4" name="Google Shape;151;p21">
            <a:extLst>
              <a:ext uri="{FF2B5EF4-FFF2-40B4-BE49-F238E27FC236}">
                <a16:creationId xmlns:a16="http://schemas.microsoft.com/office/drawing/2014/main" id="{B7BCF7BF-5BCE-D693-89AA-2FDD00BC365B}"/>
              </a:ext>
            </a:extLst>
          </p:cNvPr>
          <p:cNvPicPr preferRelativeResize="0"/>
          <p:nvPr/>
        </p:nvPicPr>
        <p:blipFill rotWithShape="1">
          <a:blip r:embed="rId4">
            <a:alphaModFix/>
          </a:blip>
          <a:srcRect/>
          <a:stretch/>
        </p:blipFill>
        <p:spPr>
          <a:xfrm>
            <a:off x="9617075" y="131762"/>
            <a:ext cx="2244725" cy="1392237"/>
          </a:xfrm>
          <a:prstGeom prst="rect">
            <a:avLst/>
          </a:prstGeom>
          <a:noFill/>
          <a:ln>
            <a:noFill/>
          </a:ln>
        </p:spPr>
      </p:pic>
      <p:sp>
        <p:nvSpPr>
          <p:cNvPr id="5" name="Rectangle 1">
            <a:extLst>
              <a:ext uri="{FF2B5EF4-FFF2-40B4-BE49-F238E27FC236}">
                <a16:creationId xmlns:a16="http://schemas.microsoft.com/office/drawing/2014/main" id="{F4D89B12-27B7-A5BC-A822-A1C0237DADA5}"/>
              </a:ext>
            </a:extLst>
          </p:cNvPr>
          <p:cNvSpPr>
            <a:spLocks noChangeArrowheads="1"/>
          </p:cNvSpPr>
          <p:nvPr/>
        </p:nvSpPr>
        <p:spPr bwMode="auto">
          <a:xfrm>
            <a:off x="330200" y="1995130"/>
            <a:ext cx="9124193"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I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 detection systems can automate tasks that were previously labour-intensive and time-consuming, such as image tagging, quality control, and surveillance</a:t>
            </a:r>
            <a:r>
              <a:rPr lang="en-IN" altLang="en-US" sz="2000" b="1" dirty="0">
                <a:solidFill>
                  <a:schemeClr val="tx1"/>
                </a:solidFill>
                <a:latin typeface="Times New Roman" panose="02020603050405020304" pitchFamily="18" charset="0"/>
                <a:cs typeface="Times New Roman" panose="02020603050405020304" pitchFamily="18" charset="0"/>
              </a:rPr>
              <a:t>.</a:t>
            </a:r>
            <a:endParaRPr kumimoji="0" lang="en-I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advancements in CNN architecture and training techniques, object detection models have achieved high accuracy, surpassing human performance in many cases.</a:t>
            </a:r>
          </a:p>
          <a:p>
            <a:pPr marL="0" marR="0" lvl="0" indent="0" algn="l" defTabSz="914400" rtl="0" eaLnBrk="0" fontAlgn="base" latinLnBrk="0" hangingPunct="0">
              <a:lnSpc>
                <a:spcPct val="100000"/>
              </a:lnSpc>
              <a:spcBef>
                <a:spcPct val="0"/>
              </a:spcBef>
              <a:spcAft>
                <a:spcPct val="0"/>
              </a:spcAft>
              <a:buClrTx/>
              <a:buSzTx/>
              <a:buFontTx/>
              <a:buChar char="•"/>
              <a:tabLst/>
            </a:pP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Versatility: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 detection finds applications across various domains, including autonomous vehicles, medical image analysis, retail, agriculture, and security.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IN" altLang="en-US" sz="20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IN"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processing: </a:t>
            </a:r>
            <a:r>
              <a:rPr kumimoji="0" lang="en-IN"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Many object detection models can process images in real-time, enabling applications like video surveillance and augmented reality.</a:t>
            </a:r>
          </a:p>
          <a:p>
            <a:pPr marL="0" marR="0" lvl="0" indent="0" algn="l" defTabSz="914400" rtl="0" eaLnBrk="0" fontAlgn="base" latinLnBrk="0" hangingPunct="0">
              <a:lnSpc>
                <a:spcPct val="100000"/>
              </a:lnSpc>
              <a:spcBef>
                <a:spcPct val="0"/>
              </a:spcBef>
              <a:spcAft>
                <a:spcPct val="0"/>
              </a:spcAft>
              <a:buClrTx/>
              <a:buSzTx/>
              <a:tabLst/>
            </a:pPr>
            <a:endParaRPr lang="en-IN" altLang="en-US" sz="24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130621"/>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444</TotalTime>
  <Words>710</Words>
  <Application>Microsoft Office PowerPoint</Application>
  <PresentationFormat>Widescreen</PresentationFormat>
  <Paragraphs>71</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Algerian</vt:lpstr>
      <vt:lpstr>Arial</vt:lpstr>
      <vt:lpstr>Berlin Sans FB Demi</vt:lpstr>
      <vt:lpstr>Calibri</vt:lpstr>
      <vt:lpstr>Noto Sans Symbols</vt:lpstr>
      <vt:lpstr>STIXGeneral-Regular</vt:lpstr>
      <vt:lpstr>Times New Roman</vt:lpstr>
      <vt:lpstr>Trebuchet MS</vt:lpstr>
      <vt:lpstr>Wingdings</vt:lpstr>
      <vt:lpstr>Wingdings 3</vt:lpstr>
      <vt:lpstr>Facet</vt:lpstr>
      <vt:lpstr>OBJECT DETECTION IN IMAGES USING CNNs </vt:lpstr>
      <vt:lpstr>                              INTRODUCTION</vt:lpstr>
      <vt:lpstr>                  ENVIRONMENTAL SETUP</vt:lpstr>
      <vt:lpstr>                 ARCHITECTURE DIAGRAM</vt:lpstr>
      <vt:lpstr>                          CLASS DIAGRAM</vt:lpstr>
      <vt:lpstr>CLASSIFICATION USING KERAS</vt:lpstr>
      <vt:lpstr>                        PYTHON CODE</vt:lpstr>
      <vt:lpstr>                                     OUTPUT</vt:lpstr>
      <vt:lpstr>ADVANTAGES</vt:lpstr>
      <vt:lpstr>DISADVANTAGES</vt:lpstr>
      <vt:lpstr>                       RESULT ANALYSIS</vt:lpstr>
      <vt:lpstr>                           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Recognition System for Enhanced Security</dc:title>
  <dc:creator>subhiksha</dc:creator>
  <cp:lastModifiedBy>Chethna Mayumi</cp:lastModifiedBy>
  <cp:revision>31</cp:revision>
  <dcterms:modified xsi:type="dcterms:W3CDTF">2024-09-24T07:27:50Z</dcterms:modified>
</cp:coreProperties>
</file>