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85" r:id="rId3"/>
    <p:sldId id="286" r:id="rId4"/>
    <p:sldId id="257" r:id="rId5"/>
    <p:sldId id="275" r:id="rId6"/>
    <p:sldId id="274" r:id="rId7"/>
    <p:sldId id="282" r:id="rId8"/>
    <p:sldId id="279" r:id="rId9"/>
    <p:sldId id="283" r:id="rId10"/>
    <p:sldId id="259" r:id="rId11"/>
    <p:sldId id="284" r:id="rId12"/>
    <p:sldId id="265" r:id="rId13"/>
    <p:sldId id="267"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7" d="100"/>
          <a:sy n="87" d="100"/>
        </p:scale>
        <p:origin x="-1253" y="19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1/29/2022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5</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B32912-E903-4919-8F99-ADE999AF833C}" type="datetime1">
              <a:rPr lang="en-US" smtClean="0"/>
              <a:pPr/>
              <a:t>1/29/2022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625181-DD1B-48AF-91DA-04E87C01ED0A}" type="datetime1">
              <a:rPr lang="en-US" smtClean="0"/>
              <a:pPr/>
              <a:t>1/29/2022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1/29/2022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C91F87-2108-4F32-9ACC-74AFA7004C95}" type="datetime1">
              <a:rPr lang="en-US" smtClean="0"/>
              <a:pPr/>
              <a:t>1/29/2022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1/29/2022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643D5B-E053-4B32-8859-8C5298F10C44}" type="datetime1">
              <a:rPr lang="en-US" smtClean="0"/>
              <a:pPr/>
              <a:t>1/29/2022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1/29/2022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1/29/2022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1/29/2022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1/29/2022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ijcrt.org/papers/IJCRT2106108" TargetMode="External"/><Relationship Id="rId2" Type="http://schemas.openxmlformats.org/officeDocument/2006/relationships/hyperlink" Target="https://www.intechopen.com/chapters/65993" TargetMode="External"/><Relationship Id="rId1" Type="http://schemas.openxmlformats.org/officeDocument/2006/relationships/slideLayout" Target="../slideLayouts/slideLayout1.xml"/><Relationship Id="rId4" Type="http://schemas.openxmlformats.org/officeDocument/2006/relationships/hyperlink" Target="https://moizalimoomin.medium.com/how-to-build-speech-emotion-recognition-using-dnn-in-9steps-3bd3a21af37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609600"/>
          </a:xfrm>
        </p:spPr>
        <p:txBody>
          <a:bodyPr>
            <a:noAutofit/>
          </a:bodyPr>
          <a:lstStyle/>
          <a:p>
            <a:r>
              <a:rPr lang="en-US" b="1" dirty="0" smtClean="0">
                <a:solidFill>
                  <a:srgbClr val="0070C0"/>
                </a:solidFill>
                <a:latin typeface="Times New Roman" pitchFamily="18" charset="0"/>
                <a:cs typeface="Times New Roman" pitchFamily="18" charset="0"/>
              </a:rPr>
              <a:t>Speech Emotion Recognition Using Machine Learning</a:t>
            </a:r>
            <a:endParaRPr lang="en-IN"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err="1" smtClean="0">
                <a:latin typeface="Times New Roman" pitchFamily="18" charset="0"/>
                <a:cs typeface="Times New Roman" pitchFamily="18" charset="0"/>
              </a:rPr>
              <a:t>Shweta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Shrivas</a:t>
            </a:r>
            <a:endParaRPr lang="en-IN" b="1" dirty="0" smtClean="0">
              <a:latin typeface="Times New Roman" pitchFamily="18" charset="0"/>
              <a:cs typeface="Times New Roman" pitchFamily="18" charset="0"/>
            </a:endParaRPr>
          </a:p>
          <a:p>
            <a:pPr lvl="0" algn="ctr">
              <a:spcBef>
                <a:spcPct val="0"/>
              </a:spcBef>
              <a:defRPr/>
            </a:pPr>
            <a:r>
              <a:rPr lang="en-IN" b="1" dirty="0" err="1" smtClean="0">
                <a:latin typeface="Times New Roman" pitchFamily="18" charset="0"/>
                <a:cs typeface="Times New Roman" pitchFamily="18" charset="0"/>
              </a:rPr>
              <a:t>Chetna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Arya</a:t>
            </a:r>
            <a:endParaRPr lang="en-IN" b="1" dirty="0" smtClean="0">
              <a:latin typeface="Times New Roman" pitchFamily="18" charset="0"/>
              <a:cs typeface="Times New Roman" pitchFamily="18" charset="0"/>
            </a:endParaRPr>
          </a:p>
          <a:p>
            <a:pPr lvl="0" algn="ctr">
              <a:spcBef>
                <a:spcPct val="0"/>
              </a:spcBef>
              <a:defRPr/>
            </a:pPr>
            <a:endParaRPr lang="en-IN" b="1" dirty="0" smtClean="0">
              <a:latin typeface="Times New Roman" pitchFamily="18" charset="0"/>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smtClean="0">
                <a:latin typeface="Times New Roman" pitchFamily="18" charset="0"/>
                <a:cs typeface="Times New Roman" pitchFamily="18" charset="0"/>
              </a:rPr>
              <a:t>Project Guide</a:t>
            </a:r>
          </a:p>
          <a:p>
            <a:pPr lvl="0" algn="ctr">
              <a:spcBef>
                <a:spcPct val="0"/>
              </a:spcBef>
              <a:defRPr/>
            </a:pPr>
            <a:r>
              <a:rPr lang="en-IN" b="1" dirty="0" err="1" smtClean="0">
                <a:latin typeface="Times New Roman" pitchFamily="18" charset="0"/>
                <a:cs typeface="Times New Roman" pitchFamily="18" charset="0"/>
              </a:rPr>
              <a:t>Mr.</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Abhishek</a:t>
            </a:r>
            <a:r>
              <a:rPr lang="en-IN" b="1" dirty="0" smtClean="0">
                <a:latin typeface="Times New Roman" pitchFamily="18" charset="0"/>
                <a:cs typeface="Times New Roman" pitchFamily="18" charset="0"/>
              </a:rPr>
              <a:t> Kumar Saw</a:t>
            </a:r>
          </a:p>
          <a:p>
            <a:pPr lvl="0" algn="ctr">
              <a:spcBef>
                <a:spcPct val="0"/>
              </a:spcBef>
              <a:defRPr/>
            </a:pPr>
            <a:r>
              <a:rPr lang="en-IN" dirty="0" smtClean="0">
                <a:latin typeface="Times New Roman" pitchFamily="18" charset="0"/>
                <a:cs typeface="Times New Roman" pitchFamily="18" charset="0"/>
              </a:rPr>
              <a:t>(Assistant Professor, CSE)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smtClean="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smtClean="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smtClean="0">
                <a:latin typeface="Times New Roman" pitchFamily="18" charset="0"/>
                <a:cs typeface="Times New Roman" pitchFamily="18" charset="0"/>
              </a:rPr>
              <a:t>CSE 7</a:t>
            </a:r>
            <a:r>
              <a:rPr lang="en-IN" sz="3800" b="1" baseline="30000" dirty="0" smtClean="0">
                <a:latin typeface="Times New Roman" pitchFamily="18" charset="0"/>
                <a:cs typeface="Times New Roman" pitchFamily="18" charset="0"/>
              </a:rPr>
              <a:t>th</a:t>
            </a:r>
            <a:r>
              <a:rPr lang="en-IN" sz="3800" b="1" dirty="0" smtClean="0">
                <a:latin typeface="Times New Roman" pitchFamily="18" charset="0"/>
                <a:cs typeface="Times New Roman" pitchFamily="18" charset="0"/>
              </a:rPr>
              <a:t> Semester</a:t>
            </a:r>
          </a:p>
          <a:p>
            <a:pPr lvl="0" algn="ctr">
              <a:lnSpc>
                <a:spcPct val="120000"/>
              </a:lnSpc>
              <a:spcBef>
                <a:spcPct val="0"/>
              </a:spcBef>
              <a:defRPr/>
            </a:pPr>
            <a:endParaRPr lang="en-IN" dirty="0" smtClean="0">
              <a:latin typeface="Times New Roman" pitchFamily="18" charset="0"/>
              <a:cs typeface="Times New Roman" pitchFamily="18" charset="0"/>
            </a:endParaRPr>
          </a:p>
          <a:p>
            <a:pPr lvl="0" algn="ctr">
              <a:lnSpc>
                <a:spcPct val="120000"/>
              </a:lnSpc>
              <a:spcBef>
                <a:spcPct val="0"/>
              </a:spcBef>
              <a:defRPr/>
            </a:pPr>
            <a:r>
              <a:rPr lang="en-IN" sz="2800" dirty="0" smtClean="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smtClean="0">
              <a:latin typeface="Times New Roman" pitchFamily="18" charset="0"/>
              <a:cs typeface="Times New Roman" pitchFamily="18" charset="0"/>
            </a:endParaRPr>
          </a:p>
          <a:p>
            <a:pPr lvl="0" algn="ctr">
              <a:lnSpc>
                <a:spcPct val="120000"/>
              </a:lnSpc>
              <a:spcBef>
                <a:spcPct val="0"/>
              </a:spcBef>
              <a:defRPr/>
            </a:pPr>
            <a:r>
              <a:rPr lang="en-IN" sz="2500" b="1" dirty="0" smtClean="0">
                <a:latin typeface="Times New Roman" pitchFamily="18" charset="0"/>
                <a:cs typeface="Times New Roman" pitchFamily="18" charset="0"/>
              </a:rPr>
              <a:t>Batch 2018-2022</a:t>
            </a:r>
          </a:p>
          <a:p>
            <a:pPr algn="ctr">
              <a:lnSpc>
                <a:spcPct val="120000"/>
              </a:lnSpc>
              <a:spcBef>
                <a:spcPct val="0"/>
              </a:spcBef>
              <a:defRPr/>
            </a:pPr>
            <a:endParaRPr lang="en-IN" sz="2300" dirty="0" smtClean="0">
              <a:latin typeface="Times New Roman" pitchFamily="18" charset="0"/>
              <a:cs typeface="Times New Roman" pitchFamily="18" charset="0"/>
            </a:endParaRPr>
          </a:p>
          <a:p>
            <a:pPr algn="ctr">
              <a:lnSpc>
                <a:spcPct val="120000"/>
              </a:lnSpc>
              <a:spcBef>
                <a:spcPct val="0"/>
              </a:spcBef>
              <a:defRPr/>
            </a:pPr>
            <a:r>
              <a:rPr lang="en-IN" sz="2800" dirty="0" smtClean="0">
                <a:latin typeface="Times New Roman" pitchFamily="18" charset="0"/>
                <a:cs typeface="Times New Roman" pitchFamily="18" charset="0"/>
              </a:rPr>
              <a:t>Session July – Dec 2021</a:t>
            </a:r>
          </a:p>
          <a:p>
            <a:pPr lvl="0" algn="ctr">
              <a:lnSpc>
                <a:spcPct val="120000"/>
              </a:lnSpc>
              <a:spcBef>
                <a:spcPct val="0"/>
              </a:spcBef>
              <a:defRPr/>
            </a:pPr>
            <a:endParaRPr lang="en-IN" sz="2300" b="1" dirty="0" smtClean="0">
              <a:latin typeface="Times New Roman" pitchFamily="18" charset="0"/>
              <a:cs typeface="Times New Roman" pitchFamily="18" charset="0"/>
            </a:endParaRPr>
          </a:p>
          <a:p>
            <a:pPr lvl="0" algn="ctr">
              <a:lnSpc>
                <a:spcPct val="120000"/>
              </a:lnSpc>
              <a:spcBef>
                <a:spcPct val="0"/>
              </a:spcBef>
              <a:defRPr/>
            </a:pPr>
            <a:r>
              <a:rPr lang="en-IN" sz="2800" b="1" dirty="0" smtClean="0">
                <a:latin typeface="Times New Roman" pitchFamily="18" charset="0"/>
                <a:cs typeface="Times New Roman" pitchFamily="18" charset="0"/>
              </a:rPr>
              <a:t>Presentation Date: 5-10-2021</a:t>
            </a:r>
            <a:endParaRPr lang="en-IN" sz="2800" dirty="0" smtClean="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smtClean="0">
                <a:latin typeface="Times New Roman" pitchFamily="18" charset="0"/>
                <a:cs typeface="Times New Roman" pitchFamily="18" charset="0"/>
              </a:rPr>
              <a:t>Shri Shankaracharya Institute of Professional Management &amp; Technology, Raipur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7</a:t>
            </a:r>
            <a:endParaRPr lang="en-IN" dirty="0"/>
          </a:p>
        </p:txBody>
      </p:sp>
      <p:sp>
        <p:nvSpPr>
          <p:cNvPr id="2" name="Title 1"/>
          <p:cNvSpPr>
            <a:spLocks noGrp="1"/>
          </p:cNvSpPr>
          <p:nvPr>
            <p:ph type="ctrTitle"/>
          </p:nvPr>
        </p:nvSpPr>
        <p:spPr>
          <a:xfrm>
            <a:off x="914400" y="76200"/>
            <a:ext cx="7772400" cy="1600200"/>
          </a:xfrm>
        </p:spPr>
        <p:txBody>
          <a:bodyPr>
            <a:noAutofit/>
          </a:bodyPr>
          <a:lstStyle/>
          <a:p>
            <a:pPr algn="ctr"/>
            <a:r>
              <a:rPr lang="en-IN" sz="6000" b="0" dirty="0" smtClean="0">
                <a:solidFill>
                  <a:schemeClr val="tx1"/>
                </a:solidFill>
                <a:latin typeface="Times New Roman" pitchFamily="18" charset="0"/>
                <a:cs typeface="Times New Roman" pitchFamily="18" charset="0"/>
              </a:rPr>
              <a:t>Front End Details</a:t>
            </a:r>
            <a:endParaRPr lang="en-IN" sz="6000" b="0" dirty="0">
              <a:solidFill>
                <a:schemeClr val="tx1"/>
              </a:solidFill>
              <a:latin typeface="Times New Roman" pitchFamily="18" charset="0"/>
              <a:cs typeface="Times New Roman" pitchFamily="18" charset="0"/>
            </a:endParaRPr>
          </a:p>
        </p:txBody>
      </p:sp>
      <p:sp>
        <p:nvSpPr>
          <p:cNvPr id="5" name="TextBox 4"/>
          <p:cNvSpPr txBox="1"/>
          <p:nvPr/>
        </p:nvSpPr>
        <p:spPr>
          <a:xfrm>
            <a:off x="533400" y="1752600"/>
            <a:ext cx="8077200" cy="830997"/>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Front End – Python (Tkinter/</a:t>
            </a:r>
            <a:r>
              <a:rPr lang="en-US" sz="2400" dirty="0" err="1" smtClean="0">
                <a:latin typeface="Times New Roman" pitchFamily="18" charset="0"/>
                <a:cs typeface="Times New Roman" pitchFamily="18" charset="0"/>
              </a:rPr>
              <a:t>Kivy</a:t>
            </a:r>
            <a:r>
              <a:rPr lang="en-US" sz="2400" dirty="0" smtClean="0">
                <a:latin typeface="Times New Roman" pitchFamily="18" charset="0"/>
                <a:cs typeface="Times New Roman" pitchFamily="18" charset="0"/>
              </a:rPr>
              <a:t>)</a:t>
            </a:r>
          </a:p>
          <a:p>
            <a:pPr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 interface in front end.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77439"/>
            <a:ext cx="2788920" cy="35224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038" y="2743200"/>
            <a:ext cx="2575560" cy="33909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85800" y="1905000"/>
            <a:ext cx="7772400" cy="1219200"/>
          </a:xfrm>
        </p:spPr>
        <p:txBody>
          <a:bodyPr>
            <a:normAutofit/>
          </a:bodyPr>
          <a:lstStyle/>
          <a:p>
            <a:pPr algn="just"/>
            <a:endParaRPr lang="en-IN" sz="2400" dirty="0">
              <a:solidFill>
                <a:schemeClr val="tx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pPr algn="r"/>
            <a:r>
              <a:rPr lang="en-IN" dirty="0" smtClean="0"/>
              <a:t>12</a:t>
            </a:r>
            <a:endParaRPr lang="en-IN" dirty="0"/>
          </a:p>
        </p:txBody>
      </p:sp>
      <p:sp>
        <p:nvSpPr>
          <p:cNvPr id="2" name="Title 1"/>
          <p:cNvSpPr>
            <a:spLocks noGrp="1"/>
          </p:cNvSpPr>
          <p:nvPr>
            <p:ph type="ctrTitle"/>
          </p:nvPr>
        </p:nvSpPr>
        <p:spPr>
          <a:xfrm>
            <a:off x="685800" y="76200"/>
            <a:ext cx="7772400" cy="1295400"/>
          </a:xfrm>
        </p:spPr>
        <p:txBody>
          <a:bodyPr>
            <a:noAutofit/>
          </a:bodyPr>
          <a:lstStyle/>
          <a:p>
            <a:pPr algn="ctr"/>
            <a:r>
              <a:rPr lang="en-US" sz="6000" b="0" dirty="0" smtClean="0">
                <a:solidFill>
                  <a:schemeClr val="tx1"/>
                </a:solidFill>
                <a:latin typeface="Times New Roman" pitchFamily="18" charset="0"/>
                <a:cs typeface="Times New Roman" pitchFamily="18" charset="0"/>
              </a:rPr>
              <a:t>Project Flow Diagram</a:t>
            </a:r>
            <a:endParaRPr lang="en-IN" sz="6000" b="0"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01381"/>
            <a:ext cx="6477000" cy="554250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85800" y="1676400"/>
            <a:ext cx="7772400" cy="914400"/>
          </a:xfrm>
        </p:spPr>
        <p:txBody>
          <a:bodyPr>
            <a:normAutofit/>
          </a:bodyPr>
          <a:lstStyle/>
          <a:p>
            <a:pPr algn="just">
              <a:buFont typeface="Arial" pitchFamily="34" charset="0"/>
              <a:buChar char="•"/>
            </a:pPr>
            <a:endParaRPr lang="en-IN" sz="2400" dirty="0">
              <a:solidFill>
                <a:schemeClr val="tx1"/>
              </a:solidFill>
              <a:latin typeface="Times New Roman" pitchFamily="18" charset="0"/>
              <a:cs typeface="Times New Roman" pitchFamily="18" charset="0"/>
            </a:endParaRPr>
          </a:p>
        </p:txBody>
      </p:sp>
      <p:sp>
        <p:nvSpPr>
          <p:cNvPr id="15" name="Footer Placeholder 14"/>
          <p:cNvSpPr>
            <a:spLocks noGrp="1"/>
          </p:cNvSpPr>
          <p:nvPr>
            <p:ph type="ftr" sz="quarter" idx="11"/>
          </p:nvPr>
        </p:nvSpPr>
        <p:spPr/>
        <p:txBody>
          <a:bodyPr/>
          <a:lstStyle/>
          <a:p>
            <a:pPr algn="r"/>
            <a:r>
              <a:rPr lang="en-IN" dirty="0" smtClean="0"/>
              <a:t>12</a:t>
            </a:r>
            <a:endParaRPr lang="en-IN" dirty="0"/>
          </a:p>
        </p:txBody>
      </p:sp>
      <p:sp>
        <p:nvSpPr>
          <p:cNvPr id="2" name="Title 1"/>
          <p:cNvSpPr>
            <a:spLocks noGrp="1"/>
          </p:cNvSpPr>
          <p:nvPr>
            <p:ph type="ctrTitle"/>
          </p:nvPr>
        </p:nvSpPr>
        <p:spPr>
          <a:xfrm>
            <a:off x="685800" y="76200"/>
            <a:ext cx="7772400" cy="1066800"/>
          </a:xfrm>
        </p:spPr>
        <p:txBody>
          <a:bodyPr>
            <a:noAutofit/>
          </a:bodyPr>
          <a:lstStyle/>
          <a:p>
            <a:pPr algn="ctr"/>
            <a:r>
              <a:rPr lang="en-US" sz="6000" b="0" dirty="0" smtClean="0">
                <a:solidFill>
                  <a:schemeClr val="tx1"/>
                </a:solidFill>
                <a:latin typeface="Times New Roman" pitchFamily="18" charset="0"/>
                <a:cs typeface="Times New Roman" pitchFamily="18" charset="0"/>
              </a:rPr>
              <a:t>Data Flow Diagram</a:t>
            </a:r>
            <a:endParaRPr lang="en-IN" sz="6000" b="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915312" cy="3703638"/>
          </a:xfrm>
          <a:prstGeom prst="rect">
            <a:avLst/>
          </a:prstGeom>
          <a:ln w="19050">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13</a:t>
            </a:r>
            <a:endParaRPr lang="en-IN" dirty="0"/>
          </a:p>
        </p:txBody>
      </p:sp>
      <p:sp>
        <p:nvSpPr>
          <p:cNvPr id="2" name="Title 1"/>
          <p:cNvSpPr>
            <a:spLocks noGrp="1"/>
          </p:cNvSpPr>
          <p:nvPr>
            <p:ph type="ctrTitle"/>
          </p:nvPr>
        </p:nvSpPr>
        <p:spPr>
          <a:xfrm>
            <a:off x="762000" y="152400"/>
            <a:ext cx="7772400" cy="838200"/>
          </a:xfrm>
        </p:spPr>
        <p:txBody>
          <a:bodyPr>
            <a:noAutofit/>
          </a:bodyPr>
          <a:lstStyle/>
          <a:p>
            <a:pPr algn="ctr"/>
            <a:r>
              <a:rPr lang="en-IN" sz="6000" dirty="0" smtClean="0">
                <a:solidFill>
                  <a:schemeClr val="tx1"/>
                </a:solidFill>
                <a:latin typeface="Times New Roman" pitchFamily="18" charset="0"/>
                <a:cs typeface="Times New Roman" pitchFamily="18" charset="0"/>
              </a:rPr>
              <a:t>Result &amp; Conclusion</a:t>
            </a:r>
            <a:endParaRPr lang="en-IN" sz="6000" b="0" dirty="0">
              <a:solidFill>
                <a:schemeClr val="tx1"/>
              </a:solidFill>
              <a:latin typeface="Times New Roman" pitchFamily="18" charset="0"/>
              <a:cs typeface="Times New Roman" pitchFamily="18" charset="0"/>
            </a:endParaRPr>
          </a:p>
        </p:txBody>
      </p:sp>
      <p:sp>
        <p:nvSpPr>
          <p:cNvPr id="3" name="Rectangle 2"/>
          <p:cNvSpPr/>
          <p:nvPr/>
        </p:nvSpPr>
        <p:spPr>
          <a:xfrm>
            <a:off x="609600" y="762000"/>
            <a:ext cx="8001000" cy="2677656"/>
          </a:xfrm>
          <a:prstGeom prst="rect">
            <a:avLst/>
          </a:prstGeom>
        </p:spPr>
        <p:txBody>
          <a:bodyPr wrap="square">
            <a:spAutoFit/>
          </a:bodyPr>
          <a:lstStyle/>
          <a:p>
            <a:pPr algn="just"/>
            <a:endParaRPr lang="en-US" sz="2400" dirty="0" smtClean="0">
              <a:cs typeface="Times New Roman" pitchFamily="18" charset="0"/>
            </a:endParaRPr>
          </a:p>
          <a:p>
            <a:pPr algn="just">
              <a:buFont typeface="Arial" pitchFamily="34" charset="0"/>
              <a:buChar char="•"/>
            </a:pPr>
            <a:r>
              <a:rPr lang="en-US" sz="2400" dirty="0">
                <a:cs typeface="Times New Roman" pitchFamily="18" charset="0"/>
              </a:rPr>
              <a:t> </a:t>
            </a:r>
            <a:r>
              <a:rPr lang="en-US" sz="2400" dirty="0" smtClean="0">
                <a:cs typeface="Times New Roman" pitchFamily="18" charset="0"/>
              </a:rPr>
              <a:t>The project can be used to find distress signs in other people through their speech. It can be used in different fields like education, hospital ,</a:t>
            </a:r>
            <a:r>
              <a:rPr lang="en-US" sz="2400" dirty="0"/>
              <a:t> commercial applications, clinical studies, entertainment, banking, call centers, cardboard systems, computer games, etc</a:t>
            </a:r>
            <a:r>
              <a:rPr lang="en-US" sz="2400" dirty="0" smtClean="0"/>
              <a: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77200" cy="1981200"/>
          </a:xfrm>
          <a:noFill/>
        </p:spPr>
        <p:txBody>
          <a:bodyPr>
            <a:noAutofit/>
          </a:bodyPr>
          <a:lstStyle/>
          <a:p>
            <a:pPr algn="just"/>
            <a:r>
              <a:rPr lang="en-US" sz="1600" b="1" dirty="0" smtClean="0">
                <a:solidFill>
                  <a:schemeClr val="tx1"/>
                </a:solidFill>
                <a:latin typeface="Times New Roman" pitchFamily="18" charset="0"/>
                <a:cs typeface="Times New Roman" pitchFamily="18" charset="0"/>
              </a:rPr>
              <a:t>Text Book</a:t>
            </a:r>
          </a:p>
          <a:p>
            <a:pPr algn="just"/>
            <a:r>
              <a:rPr lang="en-US" sz="1600" dirty="0" smtClean="0">
                <a:solidFill>
                  <a:schemeClr val="tx1"/>
                </a:solidFill>
                <a:latin typeface="Times New Roman" pitchFamily="18" charset="0"/>
                <a:cs typeface="Times New Roman" pitchFamily="18" charset="0"/>
              </a:rPr>
              <a:t>Machine Learning – “Tom M. Mitchell”</a:t>
            </a:r>
          </a:p>
          <a:p>
            <a:pPr algn="just"/>
            <a:r>
              <a:rPr lang="en-US" sz="1600" dirty="0" smtClean="0">
                <a:solidFill>
                  <a:schemeClr val="tx1"/>
                </a:solidFill>
                <a:latin typeface="Times New Roman" pitchFamily="18" charset="0"/>
                <a:cs typeface="Times New Roman" pitchFamily="18" charset="0"/>
              </a:rPr>
              <a:t>Pattern Recognition and Machine Learning – “Christopher M. Bishop”</a:t>
            </a:r>
          </a:p>
          <a:p>
            <a:pPr algn="just"/>
            <a:r>
              <a:rPr lang="en-US" sz="1600" b="1" dirty="0" smtClean="0">
                <a:solidFill>
                  <a:schemeClr val="tx1"/>
                </a:solidFill>
                <a:latin typeface="Times New Roman" pitchFamily="18" charset="0"/>
                <a:cs typeface="Times New Roman" pitchFamily="18" charset="0"/>
              </a:rPr>
              <a:t>Web Resources</a:t>
            </a:r>
            <a:endParaRPr lang="en-US" sz="1600" dirty="0" smtClean="0">
              <a:solidFill>
                <a:schemeClr val="tx1"/>
              </a:solidFill>
              <a:latin typeface="Times New Roman" pitchFamily="18" charset="0"/>
              <a:cs typeface="Times New Roman" pitchFamily="18" charset="0"/>
            </a:endParaRPr>
          </a:p>
          <a:p>
            <a:pPr algn="just"/>
            <a:r>
              <a:rPr lang="en-IN" sz="1400" dirty="0">
                <a:solidFill>
                  <a:schemeClr val="tx1"/>
                </a:solidFill>
                <a:latin typeface="Times New Roman" pitchFamily="18" charset="0"/>
                <a:cs typeface="Times New Roman" pitchFamily="18" charset="0"/>
                <a:hlinkClick r:id="rId2"/>
              </a:rPr>
              <a:t>https://</a:t>
            </a:r>
            <a:r>
              <a:rPr lang="en-IN" sz="1400" dirty="0" smtClean="0">
                <a:solidFill>
                  <a:schemeClr val="tx1"/>
                </a:solidFill>
                <a:latin typeface="Times New Roman" pitchFamily="18" charset="0"/>
                <a:cs typeface="Times New Roman" pitchFamily="18" charset="0"/>
                <a:hlinkClick r:id="rId2"/>
              </a:rPr>
              <a:t>www.intechopen.com/chapters/65993</a:t>
            </a:r>
            <a:endParaRPr lang="en-IN" sz="1400" dirty="0" smtClean="0">
              <a:solidFill>
                <a:schemeClr val="tx1"/>
              </a:solidFill>
              <a:latin typeface="Times New Roman" pitchFamily="18" charset="0"/>
              <a:cs typeface="Times New Roman" pitchFamily="18" charset="0"/>
            </a:endParaRPr>
          </a:p>
          <a:p>
            <a:pPr algn="just"/>
            <a:r>
              <a:rPr lang="en-IN" sz="1400" dirty="0">
                <a:solidFill>
                  <a:schemeClr val="tx1"/>
                </a:solidFill>
                <a:latin typeface="Times New Roman" pitchFamily="18" charset="0"/>
                <a:cs typeface="Times New Roman" pitchFamily="18" charset="0"/>
                <a:hlinkClick r:id="rId3"/>
              </a:rPr>
              <a:t>https://</a:t>
            </a:r>
            <a:r>
              <a:rPr lang="en-IN" sz="1400" dirty="0" smtClean="0">
                <a:solidFill>
                  <a:schemeClr val="tx1"/>
                </a:solidFill>
                <a:latin typeface="Times New Roman" pitchFamily="18" charset="0"/>
                <a:cs typeface="Times New Roman" pitchFamily="18" charset="0"/>
                <a:hlinkClick r:id="rId3"/>
              </a:rPr>
              <a:t>ijcrt.org/papers/IJCRT2106108</a:t>
            </a:r>
            <a:endParaRPr lang="en-IN" sz="1400" dirty="0" smtClean="0">
              <a:solidFill>
                <a:schemeClr val="tx1"/>
              </a:solidFill>
              <a:latin typeface="Times New Roman" pitchFamily="18" charset="0"/>
              <a:cs typeface="Times New Roman" pitchFamily="18" charset="0"/>
            </a:endParaRPr>
          </a:p>
          <a:p>
            <a:pPr algn="just"/>
            <a:r>
              <a:rPr lang="en-IN" sz="1400" dirty="0">
                <a:solidFill>
                  <a:schemeClr val="tx1"/>
                </a:solidFill>
                <a:latin typeface="Times New Roman" pitchFamily="18" charset="0"/>
                <a:cs typeface="Times New Roman" pitchFamily="18" charset="0"/>
                <a:hlinkClick r:id="rId4"/>
              </a:rPr>
              <a:t>https://</a:t>
            </a:r>
            <a:r>
              <a:rPr lang="en-IN" sz="1400" dirty="0" smtClean="0">
                <a:solidFill>
                  <a:schemeClr val="tx1"/>
                </a:solidFill>
                <a:latin typeface="Times New Roman" pitchFamily="18" charset="0"/>
                <a:cs typeface="Times New Roman" pitchFamily="18" charset="0"/>
                <a:hlinkClick r:id="rId4"/>
              </a:rPr>
              <a:t>moizalimoomin.medium.com/how-to-build-speech-emotion-recognition-using-dnn-in-9steps-3bd3a21af375</a:t>
            </a:r>
            <a:endParaRPr lang="en-IN" sz="1400" dirty="0" smtClean="0">
              <a:solidFill>
                <a:schemeClr val="tx1"/>
              </a:solidFill>
              <a:latin typeface="Times New Roman" pitchFamily="18" charset="0"/>
              <a:cs typeface="Times New Roman" pitchFamily="18" charset="0"/>
            </a:endParaRPr>
          </a:p>
          <a:p>
            <a:pPr algn="just"/>
            <a:endParaRPr lang="en-IN" sz="14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smtClean="0"/>
              <a:t>15</a:t>
            </a:r>
            <a:endParaRPr lang="en-IN" dirty="0"/>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smtClean="0">
                <a:solidFill>
                  <a:schemeClr val="tx1"/>
                </a:solidFill>
                <a:latin typeface="Times New Roman" pitchFamily="18" charset="0"/>
                <a:cs typeface="Times New Roman" pitchFamily="18" charset="0"/>
              </a:rPr>
              <a:t>References</a:t>
            </a:r>
            <a:r>
              <a:rPr lang="en-IN" sz="1400" dirty="0" smtClean="0">
                <a:solidFill>
                  <a:schemeClr val="tx1"/>
                </a:solidFill>
                <a:latin typeface="Times New Roman" pitchFamily="18" charset="0"/>
                <a:cs typeface="Times New Roman" pitchFamily="18" charset="0"/>
              </a:rPr>
              <a:t/>
            </a:r>
            <a:br>
              <a:rPr lang="en-IN" sz="1400" dirty="0" smtClean="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Footer Placeholder 2"/>
          <p:cNvSpPr>
            <a:spLocks noGrp="1"/>
          </p:cNvSpPr>
          <p:nvPr>
            <p:ph type="ftr" sz="quarter" idx="11"/>
          </p:nvPr>
        </p:nvSpPr>
        <p:spPr/>
        <p:txBody>
          <a:bodyPr/>
          <a:lstStyle/>
          <a:p>
            <a:endParaRPr lang="en-IN"/>
          </a:p>
        </p:txBody>
      </p:sp>
      <p:sp>
        <p:nvSpPr>
          <p:cNvPr id="4" name="Content Placeholder 3"/>
          <p:cNvSpPr>
            <a:spLocks noGrp="1"/>
          </p:cNvSpPr>
          <p:nvPr>
            <p:ph sz="quarter" idx="1"/>
          </p:nvPr>
        </p:nvSpPr>
        <p:spPr/>
        <p:txBody>
          <a:bodyPr>
            <a:noAutofit/>
          </a:bodyPr>
          <a:lstStyle/>
          <a:p>
            <a:r>
              <a:rPr lang="en-US" sz="2000" dirty="0" smtClean="0"/>
              <a:t>Introduction</a:t>
            </a:r>
          </a:p>
          <a:p>
            <a:r>
              <a:rPr lang="en-US" sz="2000" dirty="0" smtClean="0"/>
              <a:t>Application Area</a:t>
            </a:r>
          </a:p>
          <a:p>
            <a:r>
              <a:rPr lang="en-US" sz="2000" dirty="0" smtClean="0"/>
              <a:t>Project Overview</a:t>
            </a:r>
          </a:p>
          <a:p>
            <a:r>
              <a:rPr lang="en-IN" sz="2000" dirty="0">
                <a:cs typeface="Times New Roman" pitchFamily="18" charset="0"/>
              </a:rPr>
              <a:t>Project Requirements</a:t>
            </a:r>
            <a:br>
              <a:rPr lang="en-IN" sz="2000" dirty="0">
                <a:cs typeface="Times New Roman" pitchFamily="18" charset="0"/>
              </a:rPr>
            </a:br>
            <a:r>
              <a:rPr lang="en-IN" sz="2000" dirty="0">
                <a:cs typeface="Times New Roman" pitchFamily="18" charset="0"/>
              </a:rPr>
              <a:t>(Developer</a:t>
            </a:r>
            <a:r>
              <a:rPr lang="en-IN" sz="2000" dirty="0" smtClean="0">
                <a:cs typeface="Times New Roman" pitchFamily="18" charset="0"/>
              </a:rPr>
              <a:t>)</a:t>
            </a:r>
          </a:p>
          <a:p>
            <a:r>
              <a:rPr lang="en-IN" sz="2000" dirty="0">
                <a:cs typeface="Times New Roman" pitchFamily="18" charset="0"/>
              </a:rPr>
              <a:t>Project Requirements</a:t>
            </a:r>
            <a:br>
              <a:rPr lang="en-IN" sz="2000" dirty="0">
                <a:cs typeface="Times New Roman" pitchFamily="18" charset="0"/>
              </a:rPr>
            </a:br>
            <a:r>
              <a:rPr lang="en-IN" sz="2000" dirty="0">
                <a:cs typeface="Times New Roman" pitchFamily="18" charset="0"/>
              </a:rPr>
              <a:t>(End User</a:t>
            </a:r>
            <a:r>
              <a:rPr lang="en-IN" sz="2000" dirty="0" smtClean="0">
                <a:cs typeface="Times New Roman" pitchFamily="18" charset="0"/>
              </a:rPr>
              <a:t>)</a:t>
            </a:r>
          </a:p>
          <a:p>
            <a:r>
              <a:rPr lang="en-IN" sz="2000" dirty="0">
                <a:cs typeface="Times New Roman" pitchFamily="18" charset="0"/>
              </a:rPr>
              <a:t>Back End </a:t>
            </a:r>
            <a:r>
              <a:rPr lang="en-IN" sz="2000" dirty="0" smtClean="0">
                <a:cs typeface="Times New Roman" pitchFamily="18" charset="0"/>
              </a:rPr>
              <a:t>Details</a:t>
            </a:r>
          </a:p>
          <a:p>
            <a:r>
              <a:rPr lang="en-IN" sz="2000" dirty="0">
                <a:cs typeface="Times New Roman" pitchFamily="18" charset="0"/>
              </a:rPr>
              <a:t>Database </a:t>
            </a:r>
            <a:r>
              <a:rPr lang="en-IN" sz="2000" dirty="0" smtClean="0">
                <a:cs typeface="Times New Roman" pitchFamily="18" charset="0"/>
              </a:rPr>
              <a:t>Details</a:t>
            </a:r>
          </a:p>
          <a:p>
            <a:r>
              <a:rPr lang="en-IN" sz="2000" dirty="0">
                <a:cs typeface="Times New Roman" pitchFamily="18" charset="0"/>
              </a:rPr>
              <a:t>Front End </a:t>
            </a:r>
            <a:r>
              <a:rPr lang="en-IN" sz="2000" dirty="0" smtClean="0">
                <a:cs typeface="Times New Roman" pitchFamily="18" charset="0"/>
              </a:rPr>
              <a:t>Details</a:t>
            </a:r>
          </a:p>
          <a:p>
            <a:r>
              <a:rPr lang="en-US" sz="2000" dirty="0">
                <a:cs typeface="Times New Roman" pitchFamily="18" charset="0"/>
              </a:rPr>
              <a:t>Project Flow </a:t>
            </a:r>
            <a:r>
              <a:rPr lang="en-US" sz="2000" dirty="0" smtClean="0">
                <a:cs typeface="Times New Roman" pitchFamily="18" charset="0"/>
              </a:rPr>
              <a:t>Diagram</a:t>
            </a:r>
          </a:p>
          <a:p>
            <a:r>
              <a:rPr lang="en-US" sz="2000" dirty="0">
                <a:cs typeface="Times New Roman" pitchFamily="18" charset="0"/>
              </a:rPr>
              <a:t>Data Flow </a:t>
            </a:r>
            <a:r>
              <a:rPr lang="en-US" sz="2000" dirty="0" smtClean="0">
                <a:cs typeface="Times New Roman" pitchFamily="18" charset="0"/>
              </a:rPr>
              <a:t>Diagram</a:t>
            </a:r>
          </a:p>
          <a:p>
            <a:r>
              <a:rPr lang="en-IN" sz="2000" dirty="0">
                <a:cs typeface="Times New Roman" pitchFamily="18" charset="0"/>
              </a:rPr>
              <a:t>Result &amp; </a:t>
            </a:r>
            <a:r>
              <a:rPr lang="en-IN" sz="2000" dirty="0" smtClean="0">
                <a:cs typeface="Times New Roman" pitchFamily="18" charset="0"/>
              </a:rPr>
              <a:t>Conclusion</a:t>
            </a:r>
          </a:p>
          <a:p>
            <a:r>
              <a:rPr lang="en-IN" sz="2000" dirty="0">
                <a:cs typeface="Times New Roman" pitchFamily="18" charset="0"/>
              </a:rPr>
              <a:t>References</a:t>
            </a:r>
            <a:br>
              <a:rPr lang="en-IN" sz="2000" dirty="0">
                <a:cs typeface="Times New Roman" pitchFamily="18" charset="0"/>
              </a:rPr>
            </a:br>
            <a:endParaRPr lang="en-IN" sz="2000" dirty="0" smtClean="0">
              <a:cs typeface="Times New Roman" pitchFamily="18" charset="0"/>
            </a:endParaRPr>
          </a:p>
          <a:p>
            <a:endParaRPr lang="en-IN" sz="2000" dirty="0" smtClean="0">
              <a:cs typeface="Times New Roman" pitchFamily="18" charset="0"/>
            </a:endParaRPr>
          </a:p>
          <a:p>
            <a:endParaRPr lang="en-US" sz="2000" dirty="0" smtClean="0"/>
          </a:p>
          <a:p>
            <a:endParaRPr lang="en-US" sz="2000" dirty="0"/>
          </a:p>
        </p:txBody>
      </p:sp>
    </p:spTree>
    <p:extLst>
      <p:ext uri="{BB962C8B-B14F-4D97-AF65-F5344CB8AC3E}">
        <p14:creationId xmlns:p14="http://schemas.microsoft.com/office/powerpoint/2010/main" val="90253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INTRODUCTION</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endParaRPr lang="en-IN"/>
          </a:p>
        </p:txBody>
      </p:sp>
      <p:sp>
        <p:nvSpPr>
          <p:cNvPr id="4" name="Content Placeholder 3"/>
          <p:cNvSpPr>
            <a:spLocks noGrp="1"/>
          </p:cNvSpPr>
          <p:nvPr>
            <p:ph sz="quarter" idx="1"/>
          </p:nvPr>
        </p:nvSpPr>
        <p:spPr/>
        <p:txBody>
          <a:bodyPr/>
          <a:lstStyle/>
          <a:p>
            <a:r>
              <a:rPr lang="en-US" sz="2800" dirty="0">
                <a:latin typeface="Times New Roman" pitchFamily="18" charset="0"/>
                <a:cs typeface="Times New Roman" pitchFamily="18" charset="0"/>
              </a:rPr>
              <a:t> </a:t>
            </a:r>
            <a:r>
              <a:rPr lang="en-US" sz="2800" dirty="0"/>
              <a:t>Emotion plays a significant role in daily interpersonal human interactions. This is essential to our rational as well as intelligent decisions. It helps us to match and understand the feelings of others by conveying our feelings and giving feedback to others. Research has revealed the powerful role that emotion play in shaping human social interaction</a:t>
            </a:r>
            <a:endParaRPr lang="en-US" sz="2800" dirty="0">
              <a:latin typeface="Times New Roman" pitchFamily="18" charset="0"/>
              <a:cs typeface="Times New Roman" pitchFamily="18" charset="0"/>
            </a:endParaRPr>
          </a:p>
          <a:p>
            <a:r>
              <a:rPr lang="en-US" dirty="0" smtClean="0"/>
              <a:t>We choose this project to understand the different dynamics that play in speech and how can a program can accurately interpreter emotion.</a:t>
            </a:r>
            <a:endParaRPr lang="en-US" dirty="0"/>
          </a:p>
        </p:txBody>
      </p:sp>
    </p:spTree>
    <p:extLst>
      <p:ext uri="{BB962C8B-B14F-4D97-AF65-F5344CB8AC3E}">
        <p14:creationId xmlns:p14="http://schemas.microsoft.com/office/powerpoint/2010/main" val="311641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smtClean="0"/>
              <a:t>1</a:t>
            </a:r>
            <a:endParaRPr lang="en-IN" dirty="0"/>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smtClean="0">
                <a:solidFill>
                  <a:schemeClr val="tx1"/>
                </a:solidFill>
                <a:latin typeface="Times New Roman" pitchFamily="18" charset="0"/>
                <a:cs typeface="Times New Roman" pitchFamily="18" charset="0"/>
              </a:rPr>
              <a:t>Application Area</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09600" y="1981200"/>
            <a:ext cx="8001000" cy="3416320"/>
          </a:xfrm>
          <a:prstGeom prst="rect">
            <a:avLst/>
          </a:prstGeom>
          <a:noFill/>
        </p:spPr>
        <p:txBody>
          <a:bodyPr wrap="square" rtlCol="0">
            <a:spAutoFit/>
          </a:bodyPr>
          <a:lstStyle/>
          <a:p>
            <a:pPr algn="just">
              <a:buFont typeface="Arial" pitchFamily="34" charset="0"/>
              <a:buChar char="•"/>
            </a:pPr>
            <a:r>
              <a:rPr lang="en-US" sz="2400" dirty="0"/>
              <a:t> SER aims to recognize the underlying emotional state of a speaker from her voice. </a:t>
            </a:r>
            <a:r>
              <a:rPr lang="en-US" sz="2400" dirty="0" smtClean="0"/>
              <a:t>There </a:t>
            </a:r>
            <a:r>
              <a:rPr lang="en-US" sz="2400" dirty="0"/>
              <a:t>are many applications of detecting the emotion of the persons like in the interface with robots, audio surveillance, web-based E-learning, commercial applications, clinical studies, entertainment, banking, call centers, cardboard systems, computer games, etc.</a:t>
            </a:r>
            <a:endParaRPr lang="en-US" sz="2400" dirty="0" smtClean="0">
              <a:cs typeface="Times New Roman" pitchFamily="18" charset="0"/>
            </a:endParaRPr>
          </a:p>
          <a:p>
            <a:pPr algn="just">
              <a:buFont typeface="Arial" pitchFamily="34" charset="0"/>
              <a:buChar char="•"/>
            </a:pPr>
            <a:r>
              <a:rPr lang="en-US" sz="2400" dirty="0" smtClean="0">
                <a:cs typeface="Times New Roman" pitchFamily="18" charset="0"/>
              </a:rPr>
              <a:t> End users may differ according to usage of fields. If it is used in E- Learning platform then end users are teachers. If it is used in call centers then end user are employees.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629400" y="6172200"/>
            <a:ext cx="1752600" cy="304800"/>
          </a:xfrm>
        </p:spPr>
        <p:txBody>
          <a:bodyPr/>
          <a:lstStyle/>
          <a:p>
            <a:pPr algn="r"/>
            <a:r>
              <a:rPr lang="en-IN" dirty="0" smtClean="0"/>
              <a:t>2</a:t>
            </a:r>
            <a:endParaRPr lang="en-IN" dirty="0"/>
          </a:p>
        </p:txBody>
      </p:sp>
      <p:sp>
        <p:nvSpPr>
          <p:cNvPr id="2" name="Title 1"/>
          <p:cNvSpPr>
            <a:spLocks noGrp="1"/>
          </p:cNvSpPr>
          <p:nvPr>
            <p:ph type="ctrTitle"/>
          </p:nvPr>
        </p:nvSpPr>
        <p:spPr>
          <a:xfrm>
            <a:off x="533400" y="53975"/>
            <a:ext cx="8429684" cy="1241425"/>
          </a:xfrm>
        </p:spPr>
        <p:txBody>
          <a:bodyPr>
            <a:normAutofit/>
          </a:bodyPr>
          <a:lstStyle/>
          <a:p>
            <a:pPr algn="ctr"/>
            <a:r>
              <a:rPr lang="en-IN" sz="6000" b="0" dirty="0" smtClean="0">
                <a:solidFill>
                  <a:schemeClr val="tx1"/>
                </a:solidFill>
                <a:latin typeface="Times New Roman" pitchFamily="18" charset="0"/>
                <a:cs typeface="Times New Roman" pitchFamily="18" charset="0"/>
              </a:rPr>
              <a:t>Project Overview</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381000" y="1447800"/>
            <a:ext cx="8077200" cy="3785652"/>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Speech Emotion Recognition will help us to recognize the emotional state of a person in 6 categories </a:t>
            </a:r>
            <a:r>
              <a:rPr lang="en-US" sz="2000" dirty="0">
                <a:latin typeface="Times New Roman" pitchFamily="18" charset="0"/>
                <a:cs typeface="Times New Roman" pitchFamily="18" charset="0"/>
              </a:rPr>
              <a:t>which are anger, disgust, fear, happiness, sadness, and surprise. </a:t>
            </a:r>
            <a:r>
              <a:rPr lang="en-US" sz="2000" dirty="0" smtClean="0">
                <a:latin typeface="Times New Roman" pitchFamily="18" charset="0"/>
                <a:cs typeface="Times New Roman" pitchFamily="18" charset="0"/>
              </a:rPr>
              <a:t>This project uses </a:t>
            </a:r>
            <a:r>
              <a:rPr lang="en-US" sz="2000" dirty="0">
                <a:latin typeface="Times New Roman" pitchFamily="18" charset="0"/>
                <a:cs typeface="Times New Roman" pitchFamily="18" charset="0"/>
              </a:rPr>
              <a:t> modulation spectral features and </a:t>
            </a:r>
            <a:r>
              <a:rPr lang="en-US" sz="2000" dirty="0" err="1">
                <a:latin typeface="Times New Roman" pitchFamily="18" charset="0"/>
                <a:cs typeface="Times New Roman" pitchFamily="18" charset="0"/>
              </a:rPr>
              <a:t>mel</a:t>
            </a:r>
            <a:r>
              <a:rPr lang="en-US" sz="2000" dirty="0">
                <a:latin typeface="Times New Roman" pitchFamily="18" charset="0"/>
                <a:cs typeface="Times New Roman" pitchFamily="18" charset="0"/>
              </a:rPr>
              <a:t>-frequency </a:t>
            </a:r>
            <a:r>
              <a:rPr lang="en-US" sz="2000" dirty="0" err="1">
                <a:latin typeface="Times New Roman" pitchFamily="18" charset="0"/>
                <a:cs typeface="Times New Roman" pitchFamily="18" charset="0"/>
              </a:rPr>
              <a:t>cepstrum</a:t>
            </a:r>
            <a:r>
              <a:rPr lang="en-US" sz="2000" dirty="0">
                <a:latin typeface="Times New Roman" pitchFamily="18" charset="0"/>
                <a:cs typeface="Times New Roman" pitchFamily="18" charset="0"/>
              </a:rPr>
              <a:t> coefficients (MFCC</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extract the emotional </a:t>
            </a:r>
            <a:r>
              <a:rPr lang="en-US" sz="2000" dirty="0" smtClean="0">
                <a:latin typeface="Times New Roman" pitchFamily="18" charset="0"/>
                <a:cs typeface="Times New Roman" pitchFamily="18" charset="0"/>
              </a:rPr>
              <a:t>features of a speech.</a:t>
            </a:r>
          </a:p>
          <a:p>
            <a:pPr algn="just">
              <a:buFont typeface="Arial" pitchFamily="34" charset="0"/>
              <a:buChar char="•"/>
            </a:pPr>
            <a:r>
              <a:rPr lang="en-US" sz="2000" b="1" dirty="0">
                <a:latin typeface="Times New Roman" pitchFamily="18" charset="0"/>
                <a:cs typeface="Times New Roman" pitchFamily="18" charset="0"/>
              </a:rPr>
              <a:t>Mel-frequency </a:t>
            </a:r>
            <a:r>
              <a:rPr lang="en-US" sz="2000" b="1" dirty="0" err="1">
                <a:latin typeface="Times New Roman" pitchFamily="18" charset="0"/>
                <a:cs typeface="Times New Roman" pitchFamily="18" charset="0"/>
              </a:rPr>
              <a:t>cepstrum</a:t>
            </a:r>
            <a:r>
              <a:rPr lang="en-US" sz="2000" b="1" dirty="0">
                <a:latin typeface="Times New Roman" pitchFamily="18" charset="0"/>
                <a:cs typeface="Times New Roman" pitchFamily="18" charset="0"/>
              </a:rPr>
              <a:t> coefficient (MFCC)</a:t>
            </a:r>
            <a:r>
              <a:rPr lang="en-US" sz="2000" dirty="0">
                <a:latin typeface="Times New Roman" pitchFamily="18" charset="0"/>
                <a:cs typeface="Times New Roman" pitchFamily="18" charset="0"/>
              </a:rPr>
              <a:t> is the most used representation of the spectral property of voice signals. These are the best for speech recognition as it takes human perception sensitivity with respect to frequencies into consideration. </a:t>
            </a:r>
            <a:endParaRPr lang="en-US" sz="2000" dirty="0" smtClean="0">
              <a:latin typeface="Times New Roman" pitchFamily="18" charset="0"/>
              <a:cs typeface="Times New Roman" pitchFamily="18" charset="0"/>
            </a:endParaRPr>
          </a:p>
          <a:p>
            <a:pPr algn="just">
              <a:buFont typeface="Arial" pitchFamily="34" charset="0"/>
              <a:buChar char="•"/>
            </a:pPr>
            <a:r>
              <a:rPr lang="en-US" sz="2000" b="1" dirty="0">
                <a:latin typeface="Times New Roman" pitchFamily="18" charset="0"/>
                <a:cs typeface="Times New Roman" pitchFamily="18" charset="0"/>
              </a:rPr>
              <a:t>Modulation spectral features (MSFs</a:t>
            </a:r>
            <a:r>
              <a:rPr lang="en-US" sz="2000" b="1"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The spectral contents of the modulation signals are referred to as modulation spectra, and the proposed features are thereby named modulation spectral features (MSFs)</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3</a:t>
            </a:r>
            <a:endParaRPr lang="en-IN" dirty="0"/>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smtClean="0">
                <a:solidFill>
                  <a:schemeClr val="tx1"/>
                </a:solidFill>
                <a:latin typeface="Times New Roman" pitchFamily="18" charset="0"/>
                <a:cs typeface="Times New Roman" pitchFamily="18" charset="0"/>
              </a:rPr>
              <a:t>Project Requirements</a:t>
            </a:r>
            <a:br>
              <a:rPr lang="en-IN" sz="6000" b="0" dirty="0" smtClean="0">
                <a:solidFill>
                  <a:schemeClr val="tx1"/>
                </a:solidFill>
                <a:latin typeface="Times New Roman" pitchFamily="18" charset="0"/>
                <a:cs typeface="Times New Roman" pitchFamily="18" charset="0"/>
              </a:rPr>
            </a:br>
            <a:r>
              <a:rPr lang="en-IN" sz="6000" b="0" dirty="0" smtClean="0">
                <a:solidFill>
                  <a:schemeClr val="tx1"/>
                </a:solidFill>
                <a:latin typeface="Times New Roman" pitchFamily="18" charset="0"/>
                <a:cs typeface="Times New Roman" pitchFamily="18" charset="0"/>
              </a:rPr>
              <a:t>(Developer)</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09600" y="2209800"/>
            <a:ext cx="8001000" cy="4524315"/>
          </a:xfrm>
          <a:prstGeom prst="rect">
            <a:avLst/>
          </a:prstGeom>
          <a:noFill/>
        </p:spPr>
        <p:txBody>
          <a:bodyPr wrap="square" rtlCol="0">
            <a:spAutoFit/>
          </a:bodyPr>
          <a:lstStyle/>
          <a:p>
            <a:pPr algn="just">
              <a:buFont typeface="Arial" pitchFamily="34" charset="0"/>
              <a:buChar char="•"/>
            </a:pPr>
            <a:r>
              <a:rPr lang="en-IN" sz="2400" dirty="0" smtClean="0">
                <a:latin typeface="Times New Roman" pitchFamily="18" charset="0"/>
                <a:cs typeface="Times New Roman" pitchFamily="18" charset="0"/>
              </a:rPr>
              <a:t>Software’s Required </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Technology -  Machine Learning </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Language – Python (3.8.3)</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Operating System – Windows/Linux</a:t>
            </a: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Pycharm</a:t>
            </a:r>
            <a:r>
              <a:rPr lang="en-IN" sz="2400" dirty="0" smtClean="0">
                <a:latin typeface="Times New Roman" pitchFamily="18" charset="0"/>
                <a:cs typeface="Times New Roman" pitchFamily="18" charset="0"/>
              </a:rPr>
              <a:t> or </a:t>
            </a:r>
            <a:r>
              <a:rPr lang="en-IN" sz="2400" dirty="0" err="1" smtClean="0">
                <a:latin typeface="Times New Roman" pitchFamily="18" charset="0"/>
                <a:cs typeface="Times New Roman" pitchFamily="18" charset="0"/>
              </a:rPr>
              <a:t>Jupyter</a:t>
            </a:r>
            <a:r>
              <a:rPr lang="en-IN" sz="2400" dirty="0" smtClean="0">
                <a:latin typeface="Times New Roman" pitchFamily="18" charset="0"/>
                <a:cs typeface="Times New Roman" pitchFamily="18" charset="0"/>
              </a:rPr>
              <a:t> Lab </a:t>
            </a:r>
            <a:endParaRPr lang="en-US" sz="2400" b="1" dirty="0"/>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Hardware Required</a:t>
            </a:r>
          </a:p>
          <a:p>
            <a:pPr algn="just"/>
            <a:r>
              <a:rPr lang="en-IN" sz="2400" dirty="0" smtClean="0">
                <a:latin typeface="Times New Roman" pitchFamily="18" charset="0"/>
                <a:cs typeface="Times New Roman" pitchFamily="18" charset="0"/>
              </a:rPr>
              <a:t>  System : 64 bits OS, x64-based processor</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RAM -2 GB (min)</a:t>
            </a:r>
          </a:p>
          <a:p>
            <a:pPr algn="just"/>
            <a:r>
              <a:rPr lang="en-IN" sz="2400" dirty="0">
                <a:latin typeface="Times New Roman" pitchFamily="18" charset="0"/>
                <a:cs typeface="Times New Roman" pitchFamily="18" charset="0"/>
              </a:rPr>
              <a:t>SSD 256 GB</a:t>
            </a:r>
          </a:p>
          <a:p>
            <a:pPr algn="just"/>
            <a:r>
              <a:rPr lang="en-IN" sz="2400" dirty="0">
                <a:latin typeface="Times New Roman" pitchFamily="18" charset="0"/>
                <a:cs typeface="Times New Roman" pitchFamily="18" charset="0"/>
              </a:rPr>
              <a:t> Hard Disk 1 TB</a:t>
            </a:r>
          </a:p>
          <a:p>
            <a:pPr algn="just"/>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3</a:t>
            </a:r>
            <a:endParaRPr lang="en-IN" dirty="0"/>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smtClean="0">
                <a:solidFill>
                  <a:schemeClr val="tx1"/>
                </a:solidFill>
                <a:latin typeface="Times New Roman" pitchFamily="18" charset="0"/>
                <a:cs typeface="Times New Roman" pitchFamily="18" charset="0"/>
              </a:rPr>
              <a:t>Project Requirements</a:t>
            </a:r>
            <a:br>
              <a:rPr lang="en-IN" sz="6000" b="0" dirty="0" smtClean="0">
                <a:solidFill>
                  <a:schemeClr val="tx1"/>
                </a:solidFill>
                <a:latin typeface="Times New Roman" pitchFamily="18" charset="0"/>
                <a:cs typeface="Times New Roman" pitchFamily="18" charset="0"/>
              </a:rPr>
            </a:br>
            <a:r>
              <a:rPr lang="en-IN" sz="6000" b="0" dirty="0" smtClean="0">
                <a:solidFill>
                  <a:schemeClr val="tx1"/>
                </a:solidFill>
                <a:latin typeface="Times New Roman" pitchFamily="18" charset="0"/>
                <a:cs typeface="Times New Roman" pitchFamily="18" charset="0"/>
              </a:rPr>
              <a:t>(End User)</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09600" y="2057400"/>
            <a:ext cx="8001000" cy="3785652"/>
          </a:xfrm>
          <a:prstGeom prst="rect">
            <a:avLst/>
          </a:prstGeom>
          <a:noFill/>
        </p:spPr>
        <p:txBody>
          <a:bodyPr wrap="square" rtlCol="0">
            <a:spAutoFit/>
          </a:bodyPr>
          <a:lstStyle/>
          <a:p>
            <a:pPr algn="just">
              <a:buFont typeface="Arial" pitchFamily="34" charset="0"/>
              <a:buChar char="•"/>
            </a:pPr>
            <a:r>
              <a:rPr lang="en-IN" sz="2400" dirty="0" smtClean="0">
                <a:latin typeface="Times New Roman" pitchFamily="18" charset="0"/>
                <a:cs typeface="Times New Roman" pitchFamily="18" charset="0"/>
              </a:rPr>
              <a:t>Software’s Required </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Operating System – Windows X/7/8 or Linux</a:t>
            </a:r>
          </a:p>
          <a:p>
            <a:pPr algn="just"/>
            <a:endParaRPr lang="en-IN" sz="2400" dirty="0" smtClean="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 </a:t>
            </a:r>
          </a:p>
          <a:p>
            <a:pPr algn="just">
              <a:buFont typeface="Arial" pitchFamily="34" charset="0"/>
              <a:buChar char="•"/>
            </a:pPr>
            <a:r>
              <a:rPr lang="en-IN" sz="2400" dirty="0" smtClean="0">
                <a:latin typeface="Times New Roman" pitchFamily="18" charset="0"/>
                <a:cs typeface="Times New Roman" pitchFamily="18" charset="0"/>
              </a:rPr>
              <a:t>Hardware Required</a:t>
            </a:r>
          </a:p>
          <a:p>
            <a:pPr algn="just"/>
            <a:r>
              <a:rPr lang="en-IN" sz="2400" dirty="0" smtClean="0">
                <a:latin typeface="Times New Roman" pitchFamily="18" charset="0"/>
                <a:cs typeface="Times New Roman" pitchFamily="18" charset="0"/>
              </a:rPr>
              <a:t>  Intel </a:t>
            </a:r>
            <a:r>
              <a:rPr lang="en-IN" sz="2400" dirty="0" err="1" smtClean="0">
                <a:latin typeface="Times New Roman" pitchFamily="18" charset="0"/>
                <a:cs typeface="Times New Roman" pitchFamily="18" charset="0"/>
              </a:rPr>
              <a:t>Pentinum</a:t>
            </a:r>
            <a:r>
              <a:rPr lang="en-IN" sz="2400" dirty="0" smtClean="0">
                <a:latin typeface="Times New Roman" pitchFamily="18" charset="0"/>
                <a:cs typeface="Times New Roman" pitchFamily="18" charset="0"/>
              </a:rPr>
              <a:t> core i4/i5/i3</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RAM -2 GB</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SSD 256 GB</a:t>
            </a:r>
          </a:p>
          <a:p>
            <a:pPr algn="just"/>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Hard Disk 1 TB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4</a:t>
            </a:r>
            <a:endParaRPr lang="en-IN" dirty="0"/>
          </a:p>
        </p:txBody>
      </p:sp>
      <p:sp>
        <p:nvSpPr>
          <p:cNvPr id="2" name="Title 1"/>
          <p:cNvSpPr>
            <a:spLocks noGrp="1"/>
          </p:cNvSpPr>
          <p:nvPr>
            <p:ph type="ctrTitle"/>
          </p:nvPr>
        </p:nvSpPr>
        <p:spPr>
          <a:xfrm>
            <a:off x="685800" y="76200"/>
            <a:ext cx="7772400" cy="1066800"/>
          </a:xfrm>
        </p:spPr>
        <p:txBody>
          <a:bodyPr>
            <a:noAutofit/>
          </a:bodyPr>
          <a:lstStyle/>
          <a:p>
            <a:pPr algn="ctr"/>
            <a:r>
              <a:rPr lang="en-IN" sz="6000" b="0" dirty="0" smtClean="0">
                <a:solidFill>
                  <a:schemeClr val="tx1"/>
                </a:solidFill>
                <a:latin typeface="Times New Roman" pitchFamily="18" charset="0"/>
                <a:cs typeface="Times New Roman" pitchFamily="18" charset="0"/>
              </a:rPr>
              <a:t>Back End Details</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533400" y="1619071"/>
            <a:ext cx="8077200" cy="3785652"/>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Back End - Python</a:t>
            </a:r>
          </a:p>
          <a:p>
            <a:pPr algn="just">
              <a:buFont typeface="Arial" pitchFamily="34" charset="0"/>
              <a:buChar char="•"/>
            </a:pPr>
            <a:r>
              <a:rPr lang="en-US" sz="2400" dirty="0">
                <a:latin typeface="Times New Roman" pitchFamily="18" charset="0"/>
                <a:cs typeface="Times New Roman" pitchFamily="18" charset="0"/>
              </a:rPr>
              <a:t> </a:t>
            </a:r>
            <a:r>
              <a:rPr lang="en-US" sz="2400" b="1" dirty="0" smtClean="0"/>
              <a:t>Database required </a:t>
            </a:r>
          </a:p>
          <a:p>
            <a:pPr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Dataset_collection</a:t>
            </a:r>
            <a:r>
              <a:rPr lang="en-US" sz="2400" dirty="0" smtClean="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2. Emotions data </a:t>
            </a:r>
          </a:p>
          <a:p>
            <a:pPr algn="just">
              <a:buFont typeface="Arial" pitchFamily="34" charset="0"/>
              <a:buChar char="•"/>
            </a:pPr>
            <a:r>
              <a:rPr lang="en-US" sz="2400" dirty="0" smtClean="0">
                <a:latin typeface="Times New Roman" pitchFamily="18" charset="0"/>
                <a:cs typeface="Times New Roman" pitchFamily="18" charset="0"/>
              </a:rPr>
              <a:t> Tables Required –</a:t>
            </a:r>
          </a:p>
          <a:p>
            <a:pPr algn="just"/>
            <a:r>
              <a:rPr lang="en-US" sz="2400" dirty="0" smtClean="0">
                <a:latin typeface="Times New Roman" pitchFamily="18" charset="0"/>
                <a:cs typeface="Times New Roman" pitchFamily="18" charset="0"/>
              </a:rPr>
              <a:t>   1. Dataset </a:t>
            </a:r>
          </a:p>
          <a:p>
            <a:pPr algn="just"/>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Feature_Extraction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3. </a:t>
            </a:r>
            <a:r>
              <a:rPr lang="en-US" sz="2400" dirty="0" err="1" smtClean="0">
                <a:latin typeface="Times New Roman" pitchFamily="18" charset="0"/>
                <a:cs typeface="Times New Roman" pitchFamily="18" charset="0"/>
              </a:rPr>
              <a:t>Method_applied</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4. </a:t>
            </a:r>
            <a:r>
              <a:rPr lang="en-US" sz="2400" dirty="0" err="1" smtClean="0">
                <a:latin typeface="Times New Roman" pitchFamily="18" charset="0"/>
                <a:cs typeface="Times New Roman" pitchFamily="18" charset="0"/>
              </a:rPr>
              <a:t>Emotions_datatable</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5. </a:t>
            </a:r>
            <a:r>
              <a:rPr lang="en-US" sz="2400" dirty="0" err="1" smtClean="0">
                <a:latin typeface="Times New Roman" pitchFamily="18" charset="0"/>
                <a:cs typeface="Times New Roman" pitchFamily="18" charset="0"/>
              </a:rPr>
              <a:t>emotion_recognise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4</a:t>
            </a:r>
            <a:endParaRPr lang="en-IN" dirty="0"/>
          </a:p>
        </p:txBody>
      </p:sp>
      <p:sp>
        <p:nvSpPr>
          <p:cNvPr id="2" name="Title 1"/>
          <p:cNvSpPr>
            <a:spLocks noGrp="1"/>
          </p:cNvSpPr>
          <p:nvPr>
            <p:ph type="ctrTitle"/>
          </p:nvPr>
        </p:nvSpPr>
        <p:spPr>
          <a:xfrm>
            <a:off x="685800" y="76200"/>
            <a:ext cx="7772400" cy="1066800"/>
          </a:xfrm>
        </p:spPr>
        <p:txBody>
          <a:bodyPr>
            <a:noAutofit/>
          </a:bodyPr>
          <a:lstStyle/>
          <a:p>
            <a:pPr algn="ctr"/>
            <a:r>
              <a:rPr lang="en-IN" sz="6000" b="0" dirty="0" smtClean="0">
                <a:solidFill>
                  <a:schemeClr val="tx1"/>
                </a:solidFill>
                <a:latin typeface="Times New Roman" pitchFamily="18" charset="0"/>
                <a:cs typeface="Times New Roman" pitchFamily="18" charset="0"/>
              </a:rPr>
              <a:t>Database Details</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228600" y="1447800"/>
            <a:ext cx="8077200" cy="4154984"/>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Database Name</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Dataset_collection</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 </a:t>
            </a:r>
            <a:r>
              <a:rPr lang="en-US" sz="2400" dirty="0">
                <a:latin typeface="Times New Roman" pitchFamily="18" charset="0"/>
                <a:cs typeface="Times New Roman" pitchFamily="18" charset="0"/>
              </a:rPr>
              <a:t>Emotions data </a:t>
            </a:r>
            <a:r>
              <a:rPr lang="en-US" sz="2400" dirty="0" smtClean="0">
                <a:latin typeface="Times New Roman" pitchFamily="18" charset="0"/>
                <a:cs typeface="Times New Roman" pitchFamily="18" charset="0"/>
              </a:rPr>
              <a:t> </a:t>
            </a:r>
          </a:p>
          <a:p>
            <a:pPr algn="just">
              <a:buFont typeface="Arial" pitchFamily="34" charset="0"/>
              <a:buChar char="•"/>
            </a:pPr>
            <a:r>
              <a:rPr lang="en-US" sz="2400" dirty="0" smtClean="0">
                <a:latin typeface="Times New Roman" pitchFamily="18" charset="0"/>
                <a:cs typeface="Times New Roman" pitchFamily="18" charset="0"/>
              </a:rPr>
              <a:t>Tables </a:t>
            </a:r>
            <a:r>
              <a:rPr lang="en-US" sz="2400" dirty="0">
                <a:latin typeface="Times New Roman" pitchFamily="18" charset="0"/>
                <a:cs typeface="Times New Roman" pitchFamily="18" charset="0"/>
              </a:rPr>
              <a:t>Required –</a:t>
            </a:r>
          </a:p>
          <a:p>
            <a:pPr algn="just"/>
            <a:r>
              <a:rPr lang="en-US" sz="2400" dirty="0">
                <a:latin typeface="Times New Roman" pitchFamily="18" charset="0"/>
                <a:cs typeface="Times New Roman" pitchFamily="18" charset="0"/>
              </a:rPr>
              <a:t>   1. Dataset </a:t>
            </a:r>
            <a:r>
              <a:rPr lang="en-US" sz="2400" dirty="0" smtClean="0">
                <a:latin typeface="Times New Roman" pitchFamily="18" charset="0"/>
                <a:cs typeface="Times New Roman" pitchFamily="18" charset="0"/>
              </a:rPr>
              <a:t>– [ S.no , </a:t>
            </a:r>
            <a:r>
              <a:rPr lang="en-US" sz="2400" dirty="0" err="1" smtClean="0">
                <a:latin typeface="Times New Roman" pitchFamily="18" charset="0"/>
                <a:cs typeface="Times New Roman" pitchFamily="18" charset="0"/>
              </a:rPr>
              <a:t>audio_name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Feature_Extraction</a:t>
            </a:r>
            <a:r>
              <a:rPr lang="en-US" sz="2400" dirty="0" smtClean="0">
                <a:latin typeface="Times New Roman" pitchFamily="18" charset="0"/>
                <a:cs typeface="Times New Roman" pitchFamily="18" charset="0"/>
              </a:rPr>
              <a:t> [ S.no , MCFF , MSF , Method]</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3</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Emotions_datatable</a:t>
            </a:r>
            <a:r>
              <a:rPr lang="en-US" sz="2400" dirty="0" smtClean="0">
                <a:latin typeface="Times New Roman" pitchFamily="18" charset="0"/>
                <a:cs typeface="Times New Roman" pitchFamily="18" charset="0"/>
              </a:rPr>
              <a:t> [S.no, anger, disgust, fear</a:t>
            </a:r>
            <a:r>
              <a:rPr lang="en-US" sz="2400" dirty="0">
                <a:latin typeface="Times New Roman" pitchFamily="18" charset="0"/>
                <a:cs typeface="Times New Roman" pitchFamily="18" charset="0"/>
              </a:rPr>
              <a:t>, happiness, </a:t>
            </a:r>
            <a:r>
              <a:rPr lang="en-US" sz="2400" dirty="0" smtClean="0">
                <a:latin typeface="Times New Roman" pitchFamily="18" charset="0"/>
                <a:cs typeface="Times New Roman" pitchFamily="18" charset="0"/>
              </a:rPr>
              <a:t>                                       sadness, surprise, average , </a:t>
            </a:r>
            <a:r>
              <a:rPr lang="en-US" sz="2400" dirty="0" err="1" smtClean="0">
                <a:latin typeface="Times New Roman" pitchFamily="18" charset="0"/>
                <a:cs typeface="Times New Roman" pitchFamily="18" charset="0"/>
              </a:rPr>
              <a:t>std_deviation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Emotion_recognise</a:t>
            </a:r>
            <a:r>
              <a:rPr lang="en-US" sz="2400" dirty="0" smtClean="0">
                <a:latin typeface="Times New Roman" pitchFamily="18" charset="0"/>
                <a:cs typeface="Times New Roman" pitchFamily="18" charset="0"/>
              </a:rPr>
              <a:t> [ S.no , </a:t>
            </a:r>
            <a:r>
              <a:rPr lang="en-US" sz="2400" dirty="0" err="1" smtClean="0">
                <a:latin typeface="Times New Roman" pitchFamily="18" charset="0"/>
                <a:cs typeface="Times New Roman" pitchFamily="18" charset="0"/>
              </a:rPr>
              <a:t>audio_name</a:t>
            </a:r>
            <a:r>
              <a:rPr lang="en-US" sz="2400" dirty="0" smtClean="0">
                <a:latin typeface="Times New Roman" pitchFamily="18" charset="0"/>
                <a:cs typeface="Times New Roman" pitchFamily="18" charset="0"/>
              </a:rPr>
              <a:t> , average , </a:t>
            </a:r>
            <a:r>
              <a:rPr lang="en-US" sz="2400" dirty="0" err="1" smtClean="0">
                <a:latin typeface="Times New Roman" pitchFamily="18" charset="0"/>
                <a:cs typeface="Times New Roman" pitchFamily="18" charset="0"/>
              </a:rPr>
              <a:t>std_deviation</a:t>
            </a:r>
            <a:r>
              <a:rPr lang="en-US" sz="2400" dirty="0" smtClean="0">
                <a:latin typeface="Times New Roman" pitchFamily="18" charset="0"/>
                <a:cs typeface="Times New Roman" pitchFamily="18" charset="0"/>
              </a:rPr>
              <a:t>, Emotion</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1096</TotalTime>
  <Words>523</Words>
  <Application>Microsoft Office PowerPoint</Application>
  <PresentationFormat>On-screen Show (4:3)</PresentationFormat>
  <Paragraphs>115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Speech Emotion Recognition Using Machine Learning</vt:lpstr>
      <vt:lpstr>INDEX</vt:lpstr>
      <vt:lpstr>INTRODUCTION</vt:lpstr>
      <vt:lpstr>Application Area</vt:lpstr>
      <vt:lpstr>Project Overview</vt:lpstr>
      <vt:lpstr>Project Requirements (Developer)</vt:lpstr>
      <vt:lpstr>Project Requirements (End User)</vt:lpstr>
      <vt:lpstr>Back End Details</vt:lpstr>
      <vt:lpstr>Database Details</vt:lpstr>
      <vt:lpstr>Front End Details</vt:lpstr>
      <vt:lpstr>Project Flow Diagram</vt:lpstr>
      <vt:lpstr>Data Flow Diagram</vt:lpstr>
      <vt:lpstr>Result &amp; 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user</cp:lastModifiedBy>
  <cp:revision>141</cp:revision>
  <dcterms:created xsi:type="dcterms:W3CDTF">2012-01-24T13:52:50Z</dcterms:created>
  <dcterms:modified xsi:type="dcterms:W3CDTF">2022-01-29T14:12:23Z</dcterms:modified>
</cp:coreProperties>
</file>