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CUhAzKnvUdpv7lfbHeUFU9bKW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856DA5-CE8A-47A1-9B67-C138FCDD888B}">
  <a:tblStyle styleId="{13856DA5-CE8A-47A1-9B67-C138FCDD88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83326" y="920931"/>
            <a:ext cx="1061608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88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HR Data </a:t>
            </a:r>
            <a:r>
              <a:rPr lang="en-IN" sz="8800" b="0" i="0" u="none" strike="noStrike" cap="none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Analysis</a:t>
            </a:r>
          </a:p>
          <a:p>
            <a:pPr lvl="0"/>
            <a:r>
              <a:rPr lang="en-US" sz="4000" dirty="0" smtClean="0">
                <a:solidFill>
                  <a:schemeClr val="lt1"/>
                </a:solidFill>
                <a:latin typeface="Candara"/>
                <a:ea typeface="Candara"/>
                <a:cs typeface="Candara"/>
              </a:rPr>
              <a:t>for </a:t>
            </a:r>
            <a:r>
              <a:rPr lang="en-US" sz="4000" dirty="0">
                <a:solidFill>
                  <a:schemeClr val="lt1"/>
                </a:solidFill>
                <a:latin typeface="Candara"/>
                <a:ea typeface="Candara"/>
                <a:cs typeface="Candara"/>
              </a:rPr>
              <a:t>Employee Satisfaction and Retention</a:t>
            </a:r>
            <a:endParaRPr sz="4000" dirty="0">
              <a:solidFill>
                <a:schemeClr val="lt1"/>
              </a:solidFill>
              <a:latin typeface="Candara"/>
              <a:ea typeface="Candara"/>
              <a:cs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IN" sz="36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- </a:t>
            </a:r>
            <a:r>
              <a:rPr lang="en-IN" sz="36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By Chetna Shirke</a:t>
            </a:r>
            <a:endParaRPr sz="8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E2F3"/>
            </a:gs>
            <a:gs pos="2000">
              <a:srgbClr val="D8E2F3"/>
            </a:gs>
            <a:gs pos="72000">
              <a:srgbClr val="B3C6E7"/>
            </a:gs>
            <a:gs pos="100000">
              <a:srgbClr val="B3C6E7"/>
            </a:gs>
          </a:gsLst>
          <a:lin ang="54000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267789" y="502920"/>
            <a:ext cx="6531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Model Building</a:t>
            </a:r>
            <a:endParaRPr/>
          </a:p>
        </p:txBody>
      </p:sp>
      <p:graphicFrame>
        <p:nvGraphicFramePr>
          <p:cNvPr id="168" name="Google Shape;168;p10"/>
          <p:cNvGraphicFramePr/>
          <p:nvPr/>
        </p:nvGraphicFramePr>
        <p:xfrm>
          <a:off x="503646" y="3933129"/>
          <a:ext cx="9600500" cy="2194600"/>
        </p:xfrm>
        <a:graphic>
          <a:graphicData uri="http://schemas.openxmlformats.org/drawingml/2006/table">
            <a:tbl>
              <a:tblPr firstRow="1" bandRow="1">
                <a:noFill/>
                <a:tableStyleId>{13856DA5-CE8A-47A1-9B67-C138FCDD888B}</a:tableStyleId>
              </a:tblPr>
              <a:tblGrid>
                <a:gridCol w="24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Sr. No.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Model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Train Accuracy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Test Accuracy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Logistic Regression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83.14%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83.95%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solidFill>
                            <a:srgbClr val="C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solidFill>
                            <a:srgbClr val="C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SVM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solidFill>
                            <a:srgbClr val="C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98.26 %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solidFill>
                            <a:srgbClr val="C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97.66%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Random Forest</a:t>
                      </a:r>
                      <a:endParaRPr dirty="0"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99%</a:t>
                      </a:r>
                      <a:endParaRPr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100%</a:t>
                      </a:r>
                      <a:endParaRPr dirty="0"/>
                    </a:p>
                  </a:txBody>
                  <a:tcPr marL="91450" marR="91450" marT="45725" marB="45725">
                    <a:gradFill>
                      <a:gsLst>
                        <a:gs pos="0">
                          <a:srgbClr val="8DA9DB"/>
                        </a:gs>
                        <a:gs pos="2000">
                          <a:srgbClr val="8DA9DB"/>
                        </a:gs>
                        <a:gs pos="100000">
                          <a:srgbClr val="BBD6EE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10"/>
          <p:cNvSpPr txBox="1"/>
          <p:nvPr/>
        </p:nvSpPr>
        <p:spPr>
          <a:xfrm>
            <a:off x="444136" y="1939834"/>
            <a:ext cx="110185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 have applied various model on data but best fit model is SVM because in logistic regression f1 score is </a:t>
            </a:r>
            <a:r>
              <a:rPr lang="en-IN" sz="24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low 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so we cannot say our model is best fit.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After hyper tuning I get SVM is Best Fit Model.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/>
        </p:nvSpPr>
        <p:spPr>
          <a:xfrm>
            <a:off x="267789" y="460717"/>
            <a:ext cx="6531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Conclusion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285749" y="2020112"/>
            <a:ext cx="1129447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best fit model our data is in Support Vector Machine Support vector Classifier.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From this best fit SVM model we get test accuracy is 97.66%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 can predict weather employee left the job or not is 97.66% accurate using above model.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From this project I got to know the real time implementation of tuning parameter of SVM algorithm.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/>
        </p:nvSpPr>
        <p:spPr>
          <a:xfrm>
            <a:off x="3174274" y="2782389"/>
            <a:ext cx="653142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67789" y="502920"/>
            <a:ext cx="6531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Table of Content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65760" y="1776548"/>
            <a:ext cx="1135162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Introduction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Objective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Description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EDA(Exploratory Data Analysis)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Visualization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Partition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Model Building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267789" y="418514"/>
            <a:ext cx="6531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Introduction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85749" y="1621695"/>
            <a:ext cx="1129447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ndara"/>
                <a:ea typeface="Candara"/>
                <a:cs typeface="Candara"/>
              </a:rPr>
              <a:t>The 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</a:rPr>
              <a:t>HR Data Analysis project aims to analyze and gain insights from a dataset containing various HR-related parameters. </a:t>
            </a:r>
            <a:endParaRPr lang="en-US" sz="2400" dirty="0" smtClean="0">
              <a:solidFill>
                <a:schemeClr val="dk1"/>
              </a:solidFill>
              <a:latin typeface="Candara"/>
              <a:ea typeface="Candara"/>
              <a:cs typeface="Candara"/>
            </a:endParaRPr>
          </a:p>
          <a:p>
            <a:pPr marL="342900" indent="-342900" algn="just"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ndara"/>
              <a:ea typeface="Candara"/>
              <a:cs typeface="Candara"/>
            </a:endParaRPr>
          </a:p>
          <a:p>
            <a:pPr marL="342900" indent="-342900" algn="just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ndara"/>
                <a:ea typeface="Candara"/>
                <a:cs typeface="Candara"/>
              </a:rPr>
              <a:t>The 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</a:rPr>
              <a:t>dataset includes information on employee satisfaction, last evaluation score, number of projects, average monthly working hours, time spent at the company, work accidents, employee turnover, promotions in the last 5 years, department, and salary level. </a:t>
            </a:r>
            <a:endParaRPr lang="en-US" sz="2400" dirty="0" smtClean="0">
              <a:solidFill>
                <a:schemeClr val="dk1"/>
              </a:solidFill>
              <a:latin typeface="Candara"/>
              <a:ea typeface="Candara"/>
              <a:cs typeface="Candara"/>
            </a:endParaRPr>
          </a:p>
          <a:p>
            <a:pPr marL="342900" indent="-342900" algn="just"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ndara"/>
              <a:ea typeface="Candara"/>
              <a:cs typeface="Candara"/>
            </a:endParaRPr>
          </a:p>
          <a:p>
            <a:pPr marL="342900" indent="-342900" algn="just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smtClean="0">
                <a:solidFill>
                  <a:schemeClr val="dk1"/>
                </a:solidFill>
                <a:latin typeface="Candara"/>
                <a:ea typeface="Candara"/>
                <a:cs typeface="Candara"/>
              </a:rPr>
              <a:t>This </a:t>
            </a:r>
            <a:r>
              <a:rPr lang="en-US" sz="2400" dirty="0">
                <a:solidFill>
                  <a:schemeClr val="dk1"/>
                </a:solidFill>
                <a:latin typeface="Candara"/>
                <a:ea typeface="Candara"/>
                <a:cs typeface="Candara"/>
              </a:rPr>
              <a:t>project is to identify factors that influence employee satisfaction and retention, enabling the organization to make data-driven decisions to improve employee engagement and reduce turnover.</a:t>
            </a: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532953" y="261509"/>
            <a:ext cx="64780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554938" y="1568922"/>
            <a:ext cx="3600000" cy="36000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914938" y="1928922"/>
            <a:ext cx="2880000" cy="28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274938" y="2288922"/>
            <a:ext cx="2160000" cy="21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634938" y="2648922"/>
            <a:ext cx="1440000" cy="14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994938" y="3008922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 rot="-2743798">
            <a:off x="2973253" y="3144592"/>
            <a:ext cx="45719" cy="1772771"/>
          </a:xfrm>
          <a:prstGeom prst="roundRect">
            <a:avLst>
              <a:gd name="adj" fmla="val 16667"/>
            </a:avLst>
          </a:prstGeom>
          <a:solidFill>
            <a:schemeClr val="dk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 rot="4289290">
            <a:off x="3539433" y="1736835"/>
            <a:ext cx="45719" cy="2552427"/>
          </a:xfrm>
          <a:prstGeom prst="roundRect">
            <a:avLst>
              <a:gd name="adj" fmla="val 16667"/>
            </a:avLst>
          </a:prstGeom>
          <a:solidFill>
            <a:srgbClr val="FB89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 rot="4304982">
            <a:off x="4785090" y="2541919"/>
            <a:ext cx="46800" cy="111835"/>
          </a:xfrm>
          <a:custGeom>
            <a:avLst/>
            <a:gdLst/>
            <a:ahLst/>
            <a:cxnLst/>
            <a:rect l="l" t="t" r="r" b="b"/>
            <a:pathLst>
              <a:path w="46800" h="111835" extrusionOk="0">
                <a:moveTo>
                  <a:pt x="0" y="111835"/>
                </a:moveTo>
                <a:lnTo>
                  <a:pt x="0" y="7800"/>
                </a:lnTo>
                <a:cubicBezTo>
                  <a:pt x="0" y="3492"/>
                  <a:pt x="3492" y="0"/>
                  <a:pt x="7800" y="0"/>
                </a:cubicBezTo>
                <a:lnTo>
                  <a:pt x="39000" y="0"/>
                </a:lnTo>
                <a:cubicBezTo>
                  <a:pt x="43308" y="0"/>
                  <a:pt x="46800" y="3492"/>
                  <a:pt x="46800" y="7800"/>
                </a:cubicBezTo>
                <a:lnTo>
                  <a:pt x="46800" y="111835"/>
                </a:lnTo>
                <a:close/>
              </a:path>
            </a:pathLst>
          </a:custGeom>
          <a:solidFill>
            <a:srgbClr val="351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 rot="-6464896">
            <a:off x="4663084" y="2460868"/>
            <a:ext cx="104400" cy="176400"/>
          </a:xfrm>
          <a:prstGeom prst="triangle">
            <a:avLst>
              <a:gd name="adj" fmla="val 0"/>
            </a:avLst>
          </a:prstGeom>
          <a:solidFill>
            <a:srgbClr val="F94E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 rot="-6516605" flipH="1">
            <a:off x="4705153" y="2600593"/>
            <a:ext cx="104400" cy="176400"/>
          </a:xfrm>
          <a:prstGeom prst="triangle">
            <a:avLst>
              <a:gd name="adj" fmla="val 0"/>
            </a:avLst>
          </a:prstGeom>
          <a:solidFill>
            <a:srgbClr val="351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924005" y="1993190"/>
            <a:ext cx="5299656" cy="9465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67000">
                <a:srgbClr val="2F5597"/>
              </a:gs>
              <a:gs pos="83000">
                <a:srgbClr val="2F5597"/>
              </a:gs>
              <a:gs pos="100000">
                <a:srgbClr val="2F5395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5930443" y="2016489"/>
            <a:ext cx="856800" cy="900000"/>
          </a:xfrm>
          <a:prstGeom prst="ellips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043134" y="2157395"/>
            <a:ext cx="646091" cy="643944"/>
          </a:xfrm>
          <a:prstGeom prst="ellipse">
            <a:avLst/>
          </a:prstGeom>
          <a:gradFill>
            <a:gsLst>
              <a:gs pos="0">
                <a:srgbClr val="2F5597"/>
              </a:gs>
              <a:gs pos="67000">
                <a:srgbClr val="2F5597"/>
              </a:gs>
              <a:gs pos="83000">
                <a:srgbClr val="2F5597"/>
              </a:gs>
              <a:gs pos="100000">
                <a:srgbClr val="2F5395"/>
              </a:gs>
            </a:gsLst>
            <a:lin ang="135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899934" y="2136952"/>
            <a:ext cx="38958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To Predict will employee leave company or  not.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5945471" y="3630952"/>
            <a:ext cx="5299656" cy="9465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597"/>
              </a:gs>
              <a:gs pos="67000">
                <a:srgbClr val="2F5597"/>
              </a:gs>
              <a:gs pos="83000">
                <a:srgbClr val="2F5597"/>
              </a:gs>
              <a:gs pos="100000">
                <a:srgbClr val="2F5395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951909" y="3654251"/>
            <a:ext cx="856800" cy="900000"/>
          </a:xfrm>
          <a:prstGeom prst="ellips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064600" y="3795157"/>
            <a:ext cx="646091" cy="643944"/>
          </a:xfrm>
          <a:prstGeom prst="ellipse">
            <a:avLst/>
          </a:prstGeom>
          <a:gradFill>
            <a:gsLst>
              <a:gs pos="0">
                <a:srgbClr val="2F5597"/>
              </a:gs>
              <a:gs pos="67000">
                <a:srgbClr val="2F5597"/>
              </a:gs>
              <a:gs pos="83000">
                <a:srgbClr val="2F5597"/>
              </a:gs>
              <a:gs pos="100000">
                <a:srgbClr val="2F5395"/>
              </a:gs>
            </a:gsLst>
            <a:lin ang="135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6962901" y="3784844"/>
            <a:ext cx="38958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this information to make informed decisions.</a:t>
            </a:r>
            <a:endParaRPr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267789" y="502920"/>
            <a:ext cx="6531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Description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365760" y="1776548"/>
            <a:ext cx="113516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Here we have 14999 rows and 9 columns in data.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Data we have datatype of float, integer and object.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8004" y="2854233"/>
            <a:ext cx="4789442" cy="370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195944" y="235132"/>
            <a:ext cx="1080298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EDA(Expletory Data Analysis )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53" y="1813696"/>
            <a:ext cx="4159976" cy="3143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235132" y="5336176"/>
            <a:ext cx="48528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Here we checked for missing values, we do not have missing values in our data.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8032" y="1680347"/>
            <a:ext cx="5172075" cy="3329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5986054" y="5417960"/>
            <a:ext cx="568560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Here we checked for outliers, there are outlier in data and we do scaling to treat outliers.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195944" y="235132"/>
            <a:ext cx="1080298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Visualization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750" y="1652452"/>
            <a:ext cx="56102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418011" y="1992086"/>
            <a:ext cx="474181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graph shows the count of Y variable i.e. will employee left the company or not.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 is the code for employee won’t leave company and  1 is for employee will leave company.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195944" y="235132"/>
            <a:ext cx="1080298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Visualization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313507" y="1678577"/>
            <a:ext cx="495735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</a:t>
            </a:r>
            <a:r>
              <a:rPr lang="en-IN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heatmap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shows the strong positive correlation in between variable  </a:t>
            </a:r>
            <a:r>
              <a:rPr lang="en-IN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time_spend_in_company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IN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last_evaluation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Value for correlation is 0.097.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After this </a:t>
            </a:r>
            <a:r>
              <a:rPr lang="en-IN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last_evaluation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IN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satisfaction_level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these two variable have strong </a:t>
            </a:r>
            <a:r>
              <a:rPr lang="en-IN" sz="24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positive </a:t>
            </a:r>
            <a:r>
              <a:rPr lang="en-IN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correlation of 0.095.</a:t>
            </a:r>
            <a:endParaRPr dirty="0"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994" y="1626326"/>
            <a:ext cx="6453053" cy="489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DA9DB"/>
            </a:gs>
            <a:gs pos="2000">
              <a:srgbClr val="8DA9DB"/>
            </a:gs>
            <a:gs pos="100000">
              <a:srgbClr val="8DA9DB"/>
            </a:gs>
          </a:gsLst>
          <a:lin ang="54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267789" y="502920"/>
            <a:ext cx="6531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Partition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1717245" y="3572971"/>
            <a:ext cx="6541045" cy="891961"/>
          </a:xfrm>
          <a:prstGeom prst="rect">
            <a:avLst/>
          </a:prstGeom>
          <a:solidFill>
            <a:srgbClr val="2E75B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Train Dataset (70%)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8275119" y="3572972"/>
            <a:ext cx="2182218" cy="89757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Test Dataset (30%)</a:t>
            </a:r>
            <a:endParaRPr/>
          </a:p>
        </p:txBody>
      </p:sp>
      <p:cxnSp>
        <p:nvCxnSpPr>
          <p:cNvPr id="158" name="Google Shape;158;p9"/>
          <p:cNvCxnSpPr/>
          <p:nvPr/>
        </p:nvCxnSpPr>
        <p:spPr>
          <a:xfrm rot="10800000" flipH="1">
            <a:off x="1728464" y="4650057"/>
            <a:ext cx="8717653" cy="22438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9"/>
          <p:cNvCxnSpPr/>
          <p:nvPr/>
        </p:nvCxnSpPr>
        <p:spPr>
          <a:xfrm rot="10800000">
            <a:off x="1728465" y="4537861"/>
            <a:ext cx="0" cy="336588"/>
          </a:xfrm>
          <a:prstGeom prst="straightConnector1">
            <a:avLst/>
          </a:prstGeom>
          <a:noFill/>
          <a:ln w="1905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9"/>
          <p:cNvCxnSpPr/>
          <p:nvPr/>
        </p:nvCxnSpPr>
        <p:spPr>
          <a:xfrm rot="10800000">
            <a:off x="10447055" y="4516354"/>
            <a:ext cx="0" cy="346875"/>
          </a:xfrm>
          <a:prstGeom prst="straightConnector1">
            <a:avLst/>
          </a:prstGeom>
          <a:noFill/>
          <a:ln w="1905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9"/>
          <p:cNvSpPr txBox="1"/>
          <p:nvPr/>
        </p:nvSpPr>
        <p:spPr>
          <a:xfrm>
            <a:off x="4543951" y="4854855"/>
            <a:ext cx="41007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IN" sz="3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Dataset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502920" y="1881051"/>
            <a:ext cx="105417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 have split data into 70% and 30% part.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445</Words>
  <Application>Microsoft Office PowerPoint</Application>
  <PresentationFormat>Widescreen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Candara</vt:lpstr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 Yadav</dc:creator>
  <cp:lastModifiedBy>dell 1</cp:lastModifiedBy>
  <cp:revision>10</cp:revision>
  <dcterms:created xsi:type="dcterms:W3CDTF">2023-04-26T19:08:18Z</dcterms:created>
  <dcterms:modified xsi:type="dcterms:W3CDTF">2023-11-29T14:05:08Z</dcterms:modified>
</cp:coreProperties>
</file>