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78" r:id="rId12"/>
    <p:sldId id="265" r:id="rId13"/>
    <p:sldId id="284" r:id="rId14"/>
    <p:sldId id="282" r:id="rId15"/>
    <p:sldId id="28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6" r:id="rId24"/>
    <p:sldId id="273" r:id="rId25"/>
    <p:sldId id="274" r:id="rId26"/>
    <p:sldId id="275" r:id="rId27"/>
  </p:sldIdLst>
  <p:sldSz cx="9906000" cy="6858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7D7D"/>
    <a:srgbClr val="FF5050"/>
    <a:srgbClr val="00CC99"/>
    <a:srgbClr val="7FE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1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0" algn="ctr">
              <a:buSzTx/>
              <a:buNone/>
            </a:lvl2pPr>
            <a:lvl3pPr marL="0" indent="0" algn="ctr">
              <a:buSzTx/>
              <a:buNone/>
            </a:lvl3pPr>
            <a:lvl4pPr marL="0" indent="0" algn="ctr">
              <a:buSzTx/>
              <a:buNone/>
            </a:lvl4pPr>
            <a:lvl5pPr marL="0" indent="0" algn="ctr">
              <a:buSzTx/>
              <a:buNone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82637" y="4406900"/>
            <a:ext cx="84201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782637" y="2906713"/>
            <a:ext cx="84201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0">
              <a:spcBef>
                <a:spcPts val="400"/>
              </a:spcBef>
              <a:buSzTx/>
              <a:buNone/>
              <a:defRPr sz="2000"/>
            </a:lvl2pPr>
            <a:lvl3pPr marL="0" indent="0">
              <a:spcBef>
                <a:spcPts val="400"/>
              </a:spcBef>
              <a:buSzTx/>
              <a:buNone/>
              <a:defRPr sz="2000"/>
            </a:lvl3pPr>
            <a:lvl4pPr marL="0" indent="0">
              <a:spcBef>
                <a:spcPts val="400"/>
              </a:spcBef>
              <a:buSzTx/>
              <a:buNone/>
              <a:defRPr sz="2000"/>
            </a:lvl4pPr>
            <a:lvl5pPr marL="0" indent="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742950" y="1981200"/>
            <a:ext cx="4133850" cy="4114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95300" y="1535112"/>
            <a:ext cx="437673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0">
              <a:spcBef>
                <a:spcPts val="500"/>
              </a:spcBef>
              <a:buSzTx/>
              <a:buNone/>
              <a:defRPr sz="2400" b="1"/>
            </a:lvl2pPr>
            <a:lvl3pPr marL="0" indent="0">
              <a:spcBef>
                <a:spcPts val="500"/>
              </a:spcBef>
              <a:buSzTx/>
              <a:buNone/>
              <a:defRPr sz="2400" b="1"/>
            </a:lvl3pPr>
            <a:lvl4pPr marL="0" indent="0">
              <a:spcBef>
                <a:spcPts val="500"/>
              </a:spcBef>
              <a:buSzTx/>
              <a:buNone/>
              <a:defRPr sz="2400" b="1"/>
            </a:lvl4pPr>
            <a:lvl5pPr marL="0" indent="0">
              <a:spcBef>
                <a:spcPts val="500"/>
              </a:spcBef>
              <a:buSzTx/>
              <a:buNone/>
              <a:defRPr sz="24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21"/>
          </p:nvPr>
        </p:nvSpPr>
        <p:spPr>
          <a:xfrm>
            <a:off x="5032375" y="1535111"/>
            <a:ext cx="437832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half" idx="21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941513" y="4800600"/>
            <a:ext cx="59436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Текст заголовка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21"/>
          </p:nvPr>
        </p:nvSpPr>
        <p:spPr>
          <a:xfrm>
            <a:off x="1941513" y="612775"/>
            <a:ext cx="59436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941513" y="5367337"/>
            <a:ext cx="59436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0">
              <a:spcBef>
                <a:spcPts val="300"/>
              </a:spcBef>
              <a:buSzTx/>
              <a:buNone/>
              <a:defRPr sz="1400"/>
            </a:lvl2pPr>
            <a:lvl3pPr marL="0" indent="0">
              <a:spcBef>
                <a:spcPts val="300"/>
              </a:spcBef>
              <a:buSzTx/>
              <a:buNone/>
              <a:defRPr sz="1400"/>
            </a:lvl3pPr>
            <a:lvl4pPr marL="0" indent="0">
              <a:spcBef>
                <a:spcPts val="300"/>
              </a:spcBef>
              <a:buSzTx/>
              <a:buNone/>
              <a:defRPr sz="1400"/>
            </a:lvl4pPr>
            <a:lvl5pPr marL="0" indent="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742950" y="1981200"/>
            <a:ext cx="8420100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861145" y="6248400"/>
            <a:ext cx="301907" cy="28882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6" y="854093"/>
            <a:ext cx="2540007" cy="79093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Прямоугольник 7"/>
          <p:cNvSpPr/>
          <p:nvPr/>
        </p:nvSpPr>
        <p:spPr>
          <a:xfrm flipH="1">
            <a:off x="-2" y="2132563"/>
            <a:ext cx="3079563" cy="1537748"/>
          </a:xfrm>
          <a:prstGeom prst="rect">
            <a:avLst/>
          </a:prstGeom>
          <a:gradFill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</a:gradFill>
          <a:ln w="12700">
            <a:miter lim="400000"/>
          </a:ln>
        </p:spPr>
        <p:txBody>
          <a:bodyPr lIns="45718" tIns="45718" rIns="45718" bIns="45718"/>
          <a:lstStyle/>
          <a:p>
            <a:pPr defTabSz="1042987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6" name="Text Box 23"/>
          <p:cNvSpPr txBox="1"/>
          <p:nvPr/>
        </p:nvSpPr>
        <p:spPr>
          <a:xfrm>
            <a:off x="3309192" y="1807968"/>
            <a:ext cx="6218580" cy="218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l">
              <a:defRPr sz="27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dirty="0"/>
              <a:t>АНАЛИЗ ВЛИЯНИЯ ИНВЕСТИЦИОННОГО СТИЛЯ НА ПОКАЗАТЕЛИ ЭФФЕКТИВНОСТИ ИНВЕСТИЦИОННЫХ ФОНДОВ В РОССИЙСКОЙ ЭКОНОМИКЕ</a:t>
            </a:r>
          </a:p>
        </p:txBody>
      </p:sp>
      <p:sp>
        <p:nvSpPr>
          <p:cNvPr id="97" name="Text Box 24"/>
          <p:cNvSpPr txBox="1"/>
          <p:nvPr/>
        </p:nvSpPr>
        <p:spPr>
          <a:xfrm>
            <a:off x="4657649" y="6358071"/>
            <a:ext cx="1203962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800"/>
              </a:spcBef>
              <a:defRPr sz="140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2022 г.</a:t>
            </a:r>
          </a:p>
        </p:txBody>
      </p:sp>
      <p:sp>
        <p:nvSpPr>
          <p:cNvPr id="98" name="Text Box 23"/>
          <p:cNvSpPr txBox="1"/>
          <p:nvPr/>
        </p:nvSpPr>
        <p:spPr>
          <a:xfrm>
            <a:off x="4960382" y="4941226"/>
            <a:ext cx="4593300" cy="95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>
              <a:defRPr sz="1400">
                <a:solidFill>
                  <a:srgbClr val="404040"/>
                </a:solidFill>
                <a:latin typeface="Tahoma Bold"/>
                <a:ea typeface="Tahoma Bold"/>
                <a:cs typeface="Tahoma Bold"/>
                <a:sym typeface="Tahoma Bold"/>
              </a:defRPr>
            </a:pPr>
            <a:r>
              <a:t>Студент:  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Четвергов Андрей Сергеевич</a:t>
            </a:r>
          </a:p>
          <a:p>
            <a:pPr algn="l">
              <a:defRPr sz="14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pPr>
            <a:endParaRPr>
              <a:latin typeface="Tahoma"/>
              <a:ea typeface="Tahoma"/>
              <a:cs typeface="Tahoma"/>
              <a:sym typeface="Tahoma"/>
            </a:endParaRPr>
          </a:p>
          <a:p>
            <a:pPr algn="l">
              <a:defRPr sz="1400">
                <a:solidFill>
                  <a:srgbClr val="404040"/>
                </a:solidFill>
                <a:latin typeface="Tahoma Bold"/>
                <a:ea typeface="Tahoma Bold"/>
                <a:cs typeface="Tahoma Bold"/>
                <a:sym typeface="Tahoma Bold"/>
              </a:defRPr>
            </a:pPr>
            <a:r>
              <a:t>Научный руководитель: 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Чернова Мария Игоревна</a:t>
            </a:r>
          </a:p>
          <a:p>
            <a:pPr algn="l">
              <a:defRPr sz="14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	</a:t>
            </a:r>
          </a:p>
        </p:txBody>
      </p:sp>
      <p:pic>
        <p:nvPicPr>
          <p:cNvPr id="99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169" y="906621"/>
            <a:ext cx="1989275" cy="7909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Прямоугольник 12"/>
          <p:cNvSpPr/>
          <p:nvPr/>
        </p:nvSpPr>
        <p:spPr>
          <a:xfrm>
            <a:off x="-1" y="463136"/>
            <a:ext cx="581894" cy="843151"/>
          </a:xfrm>
          <a:prstGeom prst="rect">
            <a:avLst/>
          </a:prstGeom>
          <a:gradFill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</a:gradFill>
          <a:ln w="12700">
            <a:miter lim="400000"/>
          </a:ln>
        </p:spPr>
        <p:txBody>
          <a:bodyPr lIns="45718" tIns="45718" rIns="45718" bIns="45718"/>
          <a:lstStyle/>
          <a:p>
            <a:pPr defTabSz="1042987">
              <a:defRPr sz="21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1" name="Text Box 23"/>
          <p:cNvSpPr txBox="1"/>
          <p:nvPr/>
        </p:nvSpPr>
        <p:spPr>
          <a:xfrm>
            <a:off x="941065" y="917326"/>
            <a:ext cx="839472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l">
              <a:spcBef>
                <a:spcPts val="1200"/>
              </a:spcBef>
              <a:defRPr sz="2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dirty="0" err="1"/>
              <a:t>Шаг</a:t>
            </a:r>
            <a:r>
              <a:rPr dirty="0"/>
              <a:t> 1</a:t>
            </a:r>
            <a:r>
              <a:rPr lang="en-US" dirty="0"/>
              <a:t>.1</a:t>
            </a:r>
            <a:r>
              <a:rPr dirty="0"/>
              <a:t>: </a:t>
            </a:r>
            <a:r>
              <a:rPr dirty="0" err="1"/>
              <a:t>Алгоритм</a:t>
            </a:r>
            <a:r>
              <a:rPr dirty="0"/>
              <a:t> </a:t>
            </a:r>
            <a:r>
              <a:rPr dirty="0" err="1"/>
              <a:t>составления</a:t>
            </a:r>
            <a:r>
              <a:rPr dirty="0"/>
              <a:t> </a:t>
            </a:r>
            <a:r>
              <a:rPr dirty="0" err="1"/>
              <a:t>портфелей</a:t>
            </a:r>
            <a:r>
              <a:rPr dirty="0"/>
              <a:t> </a:t>
            </a:r>
          </a:p>
        </p:txBody>
      </p:sp>
      <p:sp>
        <p:nvSpPr>
          <p:cNvPr id="172" name="Line 30"/>
          <p:cNvSpPr/>
          <p:nvPr/>
        </p:nvSpPr>
        <p:spPr>
          <a:xfrm flipV="1">
            <a:off x="895350" y="1307912"/>
            <a:ext cx="8486156" cy="9525"/>
          </a:xfrm>
          <a:prstGeom prst="line">
            <a:avLst/>
          </a:prstGeom>
          <a:ln w="19050" cap="sq">
            <a:solidFill>
              <a:srgbClr val="595959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73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20" y="431425"/>
            <a:ext cx="1164169" cy="36251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Номер слайда 2"/>
          <p:cNvSpPr txBox="1">
            <a:spLocks noGrp="1"/>
          </p:cNvSpPr>
          <p:nvPr>
            <p:ph type="sldNum" sz="quarter" idx="4294967295"/>
          </p:nvPr>
        </p:nvSpPr>
        <p:spPr>
          <a:xfrm>
            <a:off x="8960025" y="6248400"/>
            <a:ext cx="203023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75" name="Text Box 23"/>
          <p:cNvSpPr txBox="1"/>
          <p:nvPr/>
        </p:nvSpPr>
        <p:spPr>
          <a:xfrm>
            <a:off x="1187250" y="3700583"/>
            <a:ext cx="839472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l">
              <a:spcBef>
                <a:spcPts val="1000"/>
              </a:spcBef>
              <a:defRPr sz="1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endParaRPr dirty="0"/>
          </a:p>
        </p:txBody>
      </p:sp>
      <p:sp>
        <p:nvSpPr>
          <p:cNvPr id="176" name="Text Box 23"/>
          <p:cNvSpPr txBox="1"/>
          <p:nvPr/>
        </p:nvSpPr>
        <p:spPr>
          <a:xfrm>
            <a:off x="1590719" y="1629376"/>
            <a:ext cx="839472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l">
              <a:spcBef>
                <a:spcPts val="1200"/>
              </a:spcBef>
              <a:defRPr sz="2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lang="ru-RU" dirty="0"/>
              <a:t>Эмпирическое р</a:t>
            </a:r>
            <a:r>
              <a:rPr dirty="0" err="1"/>
              <a:t>азбиение</a:t>
            </a:r>
            <a:r>
              <a:rPr dirty="0"/>
              <a:t> </a:t>
            </a:r>
            <a:r>
              <a:rPr dirty="0" err="1"/>
              <a:t>ПИФов</a:t>
            </a:r>
            <a:r>
              <a:rPr dirty="0"/>
              <a:t> </a:t>
            </a:r>
            <a:r>
              <a:rPr dirty="0" err="1"/>
              <a:t>по</a:t>
            </a:r>
            <a:r>
              <a:rPr lang="en-US" dirty="0"/>
              <a:t> </a:t>
            </a:r>
            <a:r>
              <a:rPr lang="ru-RU" dirty="0"/>
              <a:t>оценке </a:t>
            </a:r>
            <a:r>
              <a:rPr lang="en-US" dirty="0"/>
              <a:t>Morningstar</a:t>
            </a:r>
            <a:r>
              <a:rPr dirty="0"/>
              <a:t>:</a:t>
            </a:r>
          </a:p>
        </p:txBody>
      </p:sp>
      <p:pic>
        <p:nvPicPr>
          <p:cNvPr id="178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613" y="429557"/>
            <a:ext cx="1328894" cy="52836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51CEDD-28A1-C942-2CF3-CFA4B02A3B1C}"/>
              </a:ext>
            </a:extLst>
          </p:cNvPr>
          <p:cNvSpPr txBox="1"/>
          <p:nvPr/>
        </p:nvSpPr>
        <p:spPr>
          <a:xfrm>
            <a:off x="875638" y="5033053"/>
            <a:ext cx="9030362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rPr>
              <a:t>Были взяты с существующей ПИФы долей капитализации акций не меньше 80%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Всего в сумме 151 фонд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были исключены фонды торгующие зарубежными активами</a:t>
            </a: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Helvetica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DD9788B-FD4C-892A-6BD0-574953673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810" y="2321944"/>
            <a:ext cx="5879856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12536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Прямоугольник 12"/>
          <p:cNvSpPr/>
          <p:nvPr/>
        </p:nvSpPr>
        <p:spPr>
          <a:xfrm>
            <a:off x="-1" y="463136"/>
            <a:ext cx="581894" cy="843151"/>
          </a:xfrm>
          <a:prstGeom prst="rect">
            <a:avLst/>
          </a:prstGeom>
          <a:gradFill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</a:gradFill>
          <a:ln w="12700">
            <a:miter lim="400000"/>
          </a:ln>
        </p:spPr>
        <p:txBody>
          <a:bodyPr lIns="45718" tIns="45718" rIns="45718" bIns="45718"/>
          <a:lstStyle/>
          <a:p>
            <a:pPr defTabSz="1042987">
              <a:defRPr sz="21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1" name="Text Box 23"/>
          <p:cNvSpPr txBox="1"/>
          <p:nvPr/>
        </p:nvSpPr>
        <p:spPr>
          <a:xfrm>
            <a:off x="941065" y="917326"/>
            <a:ext cx="839472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l">
              <a:spcBef>
                <a:spcPts val="1200"/>
              </a:spcBef>
              <a:defRPr sz="2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dirty="0" err="1"/>
              <a:t>Шаг</a:t>
            </a:r>
            <a:r>
              <a:rPr dirty="0"/>
              <a:t> 1</a:t>
            </a:r>
            <a:r>
              <a:rPr lang="en-US" dirty="0"/>
              <a:t>.2</a:t>
            </a:r>
            <a:r>
              <a:rPr dirty="0"/>
              <a:t>: </a:t>
            </a:r>
            <a:r>
              <a:rPr dirty="0" err="1"/>
              <a:t>Алгоритм</a:t>
            </a:r>
            <a:r>
              <a:rPr dirty="0"/>
              <a:t> </a:t>
            </a:r>
            <a:r>
              <a:rPr dirty="0" err="1"/>
              <a:t>составления</a:t>
            </a:r>
            <a:r>
              <a:rPr dirty="0"/>
              <a:t> </a:t>
            </a:r>
            <a:r>
              <a:rPr dirty="0" err="1"/>
              <a:t>портфелей</a:t>
            </a:r>
            <a:r>
              <a:rPr dirty="0"/>
              <a:t> </a:t>
            </a:r>
          </a:p>
        </p:txBody>
      </p:sp>
      <p:sp>
        <p:nvSpPr>
          <p:cNvPr id="172" name="Line 30"/>
          <p:cNvSpPr/>
          <p:nvPr/>
        </p:nvSpPr>
        <p:spPr>
          <a:xfrm flipV="1">
            <a:off x="895350" y="1307912"/>
            <a:ext cx="8486156" cy="9525"/>
          </a:xfrm>
          <a:prstGeom prst="line">
            <a:avLst/>
          </a:prstGeom>
          <a:ln w="19050" cap="sq">
            <a:solidFill>
              <a:srgbClr val="595959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73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20" y="431425"/>
            <a:ext cx="1164169" cy="36251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Номер слайда 2"/>
          <p:cNvSpPr txBox="1">
            <a:spLocks noGrp="1"/>
          </p:cNvSpPr>
          <p:nvPr>
            <p:ph type="sldNum" sz="quarter" idx="4294967295"/>
          </p:nvPr>
        </p:nvSpPr>
        <p:spPr>
          <a:xfrm>
            <a:off x="8960025" y="6248400"/>
            <a:ext cx="203023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75" name="Text Box 23"/>
          <p:cNvSpPr txBox="1"/>
          <p:nvPr/>
        </p:nvSpPr>
        <p:spPr>
          <a:xfrm>
            <a:off x="941065" y="3674206"/>
            <a:ext cx="8394721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l">
              <a:spcBef>
                <a:spcPts val="1000"/>
              </a:spcBef>
              <a:defRPr sz="1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Разбиение ПИФов по структуре инвестирования относительно величины типов активов в общей стоимости:</a:t>
            </a:r>
          </a:p>
        </p:txBody>
      </p:sp>
      <p:sp>
        <p:nvSpPr>
          <p:cNvPr id="176" name="Text Box 23"/>
          <p:cNvSpPr txBox="1"/>
          <p:nvPr/>
        </p:nvSpPr>
        <p:spPr>
          <a:xfrm>
            <a:off x="1080765" y="1545362"/>
            <a:ext cx="839472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l">
              <a:spcBef>
                <a:spcPts val="1200"/>
              </a:spcBef>
              <a:defRPr sz="2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Разбиение ПИФов по показателю средней активной части(MAP):</a:t>
            </a:r>
          </a:p>
        </p:txBody>
      </p:sp>
      <p:graphicFrame>
        <p:nvGraphicFramePr>
          <p:cNvPr id="177" name="Таблица 4"/>
          <p:cNvGraphicFramePr/>
          <p:nvPr/>
        </p:nvGraphicFramePr>
        <p:xfrm>
          <a:off x="1831941" y="4789802"/>
          <a:ext cx="6892368" cy="1089831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2297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7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 b="0"/>
                      </a:pPr>
                      <a:r>
                        <a:rPr sz="1600">
                          <a:latin typeface="Tahoma"/>
                          <a:ea typeface="Tahoma"/>
                          <a:cs typeface="Tahoma"/>
                          <a:sym typeface="Tahoma"/>
                        </a:rPr>
                        <a:t> 1 актив &gt; 65%</a:t>
                      </a:r>
                    </a:p>
                  </a:txBody>
                  <a:tcPr marL="0" marR="0" marT="0" marB="0" anchor="ctr" horzOverflow="overflow"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 b="0"/>
                      </a:pPr>
                      <a:r>
                        <a:rPr sz="1600">
                          <a:latin typeface="Tahoma"/>
                          <a:ea typeface="Tahoma"/>
                          <a:cs typeface="Tahoma"/>
                          <a:sym typeface="Tahoma"/>
                        </a:rPr>
                        <a:t>2 актива &gt; 45%</a:t>
                      </a:r>
                    </a:p>
                  </a:txBody>
                  <a:tcPr marL="0" marR="0" marT="0" marB="0" anchor="ctr" horzOverflow="overflow"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 b="0"/>
                      </a:pPr>
                      <a:r>
                        <a:rPr sz="1600">
                          <a:latin typeface="Tahoma"/>
                          <a:ea typeface="Tahoma"/>
                          <a:cs typeface="Tahoma"/>
                          <a:sym typeface="Tahoma"/>
                        </a:rPr>
                        <a:t>Смешанные</a:t>
                      </a:r>
                    </a:p>
                  </a:txBody>
                  <a:tcPr marL="0" marR="0" marT="0" marB="0" anchor="ctr" horzOverflow="overflow"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9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mono_type</a:t>
                      </a:r>
                      <a:r>
                        <a:rPr sz="1400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 №1</a:t>
                      </a:r>
                    </a:p>
                  </a:txBody>
                  <a:tcPr marL="0" marR="0" marT="0" marB="0" horzOverflow="overflow">
                    <a:lnT w="127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400">
                          <a:latin typeface="Tahoma"/>
                          <a:ea typeface="Tahoma"/>
                          <a:cs typeface="Tahoma"/>
                          <a:sym typeface="Tahoma"/>
                        </a:rPr>
                        <a:t>type1_type2 №2</a:t>
                      </a:r>
                    </a:p>
                  </a:txBody>
                  <a:tcPr marL="0" marR="0" marT="0" marB="0" horzOverflow="overflow">
                    <a:lnT w="127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400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mix_type</a:t>
                      </a:r>
                      <a:r>
                        <a:rPr sz="1400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 №3</a:t>
                      </a:r>
                    </a:p>
                  </a:txBody>
                  <a:tcPr marL="0" marR="0" marT="0" marB="0" horzOverflow="overflow">
                    <a:lnT w="12700">
                      <a:solidFill>
                        <a:srgbClr val="000000"/>
                      </a:solidFill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8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613" y="429557"/>
            <a:ext cx="1328894" cy="52836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79" name="Таблица 4"/>
          <p:cNvGraphicFramePr/>
          <p:nvPr/>
        </p:nvGraphicFramePr>
        <p:xfrm>
          <a:off x="2681914" y="2052747"/>
          <a:ext cx="4913020" cy="1156098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2456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6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68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 b="0"/>
                      </a:pPr>
                      <a:r>
                        <a:rPr sz="1600">
                          <a:latin typeface="Tahoma"/>
                          <a:ea typeface="Tahoma"/>
                          <a:cs typeface="Tahoma"/>
                          <a:sym typeface="Tahoma"/>
                        </a:rPr>
                        <a:t> MAP &lt; 35</a:t>
                      </a:r>
                    </a:p>
                  </a:txBody>
                  <a:tcPr marL="0" marR="0" marT="0" marB="0" anchor="ctr" horzOverflow="overflow"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 b="0"/>
                      </a:pPr>
                      <a:r>
                        <a:rPr sz="1600">
                          <a:latin typeface="Tahoma"/>
                          <a:ea typeface="Tahoma"/>
                          <a:cs typeface="Tahoma"/>
                          <a:sym typeface="Tahoma"/>
                        </a:rPr>
                        <a:t>MAP &gt; 35</a:t>
                      </a:r>
                    </a:p>
                  </a:txBody>
                  <a:tcPr marL="0" marR="0" marT="0" marB="0" anchor="ctr" horzOverflow="overflow"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2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"/>
                          <a:ea typeface="Tahoma"/>
                          <a:cs typeface="Tahoma"/>
                          <a:sym typeface="Tahoma"/>
                        </a:rPr>
                        <a:t>MAP_first №1</a:t>
                      </a:r>
                    </a:p>
                  </a:txBody>
                  <a:tcPr marL="0" marR="0" marT="0" marB="0" horzOverflow="overflow">
                    <a:lnT w="127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400">
                          <a:latin typeface="Tahoma"/>
                          <a:ea typeface="Tahoma"/>
                          <a:cs typeface="Tahoma"/>
                          <a:sym typeface="Tahoma"/>
                        </a:rPr>
                        <a:t>MAP_second №2</a:t>
                      </a:r>
                    </a:p>
                  </a:txBody>
                  <a:tcPr marL="0" marR="0" marT="0" marB="0" horzOverflow="overflow">
                    <a:lnT w="12700">
                      <a:solidFill>
                        <a:srgbClr val="000000"/>
                      </a:solidFill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991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Прямоугольник 12"/>
          <p:cNvSpPr/>
          <p:nvPr/>
        </p:nvSpPr>
        <p:spPr>
          <a:xfrm>
            <a:off x="-1" y="463136"/>
            <a:ext cx="581894" cy="843151"/>
          </a:xfrm>
          <a:prstGeom prst="rect">
            <a:avLst/>
          </a:prstGeom>
          <a:gradFill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</a:gradFill>
          <a:ln w="12700">
            <a:miter lim="400000"/>
          </a:ln>
        </p:spPr>
        <p:txBody>
          <a:bodyPr lIns="45718" tIns="45718" rIns="45718" bIns="45718"/>
          <a:lstStyle/>
          <a:p>
            <a:pPr defTabSz="1042987">
              <a:defRPr sz="21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2" name="Line 30"/>
          <p:cNvSpPr/>
          <p:nvPr/>
        </p:nvSpPr>
        <p:spPr>
          <a:xfrm flipV="1">
            <a:off x="895350" y="1307912"/>
            <a:ext cx="8486156" cy="9525"/>
          </a:xfrm>
          <a:prstGeom prst="line">
            <a:avLst/>
          </a:prstGeom>
          <a:ln w="19050" cap="sq">
            <a:solidFill>
              <a:srgbClr val="595959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83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20" y="431425"/>
            <a:ext cx="1164169" cy="36251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Номер слайда 2"/>
          <p:cNvSpPr txBox="1">
            <a:spLocks noGrp="1"/>
          </p:cNvSpPr>
          <p:nvPr>
            <p:ph type="sldNum" sz="quarter" idx="4294967295"/>
          </p:nvPr>
        </p:nvSpPr>
        <p:spPr>
          <a:xfrm>
            <a:off x="8861145" y="62484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85" name="Text Box 23"/>
          <p:cNvSpPr txBox="1"/>
          <p:nvPr/>
        </p:nvSpPr>
        <p:spPr>
          <a:xfrm>
            <a:off x="736874" y="1399468"/>
            <a:ext cx="8803107" cy="104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>
              <a:spcBef>
                <a:spcPts val="1000"/>
              </a:spcBef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 err="1"/>
              <a:t>Шаг</a:t>
            </a:r>
            <a:r>
              <a:rPr dirty="0"/>
              <a:t> 1: </a:t>
            </a:r>
          </a:p>
          <a:p>
            <a:pPr algn="just">
              <a:spcBef>
                <a:spcPts val="900"/>
              </a:spcBef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всей</a:t>
            </a:r>
            <a:r>
              <a:rPr dirty="0"/>
              <a:t> </a:t>
            </a:r>
            <a:r>
              <a:rPr dirty="0" err="1"/>
              <a:t>совокупности</a:t>
            </a:r>
            <a:r>
              <a:rPr dirty="0"/>
              <a:t> </a:t>
            </a:r>
            <a:r>
              <a:rPr dirty="0" err="1"/>
              <a:t>ПИФов</a:t>
            </a:r>
            <a:r>
              <a:rPr dirty="0"/>
              <a:t> </a:t>
            </a:r>
            <a:r>
              <a:rPr dirty="0" err="1"/>
              <a:t>определяется</a:t>
            </a:r>
            <a:r>
              <a:rPr dirty="0"/>
              <a:t> </a:t>
            </a:r>
            <a:r>
              <a:rPr dirty="0" err="1"/>
              <a:t>значение</a:t>
            </a:r>
            <a:r>
              <a:rPr dirty="0"/>
              <a:t> </a:t>
            </a:r>
            <a:r>
              <a:rPr dirty="0" err="1"/>
              <a:t>корреляционной</a:t>
            </a:r>
            <a:r>
              <a:rPr dirty="0"/>
              <a:t> </a:t>
            </a:r>
            <a:r>
              <a:rPr dirty="0" err="1"/>
              <a:t>зависимости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показателями</a:t>
            </a:r>
            <a:r>
              <a:rPr dirty="0"/>
              <a:t> </a:t>
            </a:r>
            <a:r>
              <a:rPr dirty="0" err="1"/>
              <a:t>доходности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коэффициента</a:t>
            </a:r>
            <a:r>
              <a:rPr dirty="0"/>
              <a:t> </a:t>
            </a:r>
            <a:r>
              <a:rPr dirty="0" err="1"/>
              <a:t>Шарпа</a:t>
            </a:r>
            <a:r>
              <a:rPr dirty="0"/>
              <a:t> и MAP</a:t>
            </a:r>
          </a:p>
        </p:txBody>
      </p:sp>
      <p:sp>
        <p:nvSpPr>
          <p:cNvPr id="186" name="TextBox 21"/>
          <p:cNvSpPr txBox="1"/>
          <p:nvPr/>
        </p:nvSpPr>
        <p:spPr>
          <a:xfrm>
            <a:off x="746778" y="3366819"/>
            <a:ext cx="8608784" cy="117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>
              <a:spcBef>
                <a:spcPts val="300"/>
              </a:spcBef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 err="1"/>
              <a:t>Шаг</a:t>
            </a:r>
            <a:r>
              <a:rPr dirty="0"/>
              <a:t> 2</a:t>
            </a:r>
            <a:r>
              <a:rPr lang="en-US" dirty="0"/>
              <a:t>.1</a:t>
            </a:r>
            <a:r>
              <a:rPr dirty="0"/>
              <a:t>: </a:t>
            </a:r>
          </a:p>
          <a:p>
            <a:pPr algn="just"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каждого</a:t>
            </a:r>
            <a:r>
              <a:rPr dirty="0"/>
              <a:t> </a:t>
            </a:r>
            <a:r>
              <a:rPr dirty="0" err="1"/>
              <a:t>набора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 </a:t>
            </a:r>
            <a:r>
              <a:rPr dirty="0" err="1"/>
              <a:t>соответствующих</a:t>
            </a:r>
            <a:r>
              <a:rPr dirty="0"/>
              <a:t> </a:t>
            </a:r>
            <a:r>
              <a:rPr dirty="0" err="1"/>
              <a:t>типов</a:t>
            </a:r>
            <a:r>
              <a:rPr dirty="0"/>
              <a:t> </a:t>
            </a:r>
            <a:r>
              <a:rPr dirty="0" err="1"/>
              <a:t>фондов</a:t>
            </a:r>
            <a:r>
              <a:rPr dirty="0"/>
              <a:t> а </a:t>
            </a:r>
            <a:r>
              <a:rPr dirty="0" err="1"/>
              <a:t>тяже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всей</a:t>
            </a:r>
            <a:r>
              <a:rPr dirty="0"/>
              <a:t> </a:t>
            </a:r>
            <a:r>
              <a:rPr dirty="0" err="1"/>
              <a:t>выборки</a:t>
            </a:r>
            <a:r>
              <a:rPr dirty="0"/>
              <a:t> в </a:t>
            </a:r>
            <a:r>
              <a:rPr dirty="0" err="1"/>
              <a:t>целом</a:t>
            </a:r>
            <a:r>
              <a:rPr dirty="0"/>
              <a:t> </a:t>
            </a:r>
            <a:r>
              <a:rPr dirty="0" err="1"/>
              <a:t>определяется</a:t>
            </a:r>
            <a:r>
              <a:rPr dirty="0"/>
              <a:t> </a:t>
            </a:r>
            <a:r>
              <a:rPr dirty="0" err="1"/>
              <a:t>средние</a:t>
            </a:r>
            <a:r>
              <a:rPr dirty="0"/>
              <a:t> </a:t>
            </a:r>
            <a:r>
              <a:rPr dirty="0" err="1"/>
              <a:t>значения</a:t>
            </a:r>
            <a:r>
              <a:rPr dirty="0"/>
              <a:t> </a:t>
            </a:r>
            <a:r>
              <a:rPr dirty="0" err="1"/>
              <a:t>доходности</a:t>
            </a:r>
            <a:r>
              <a:rPr dirty="0"/>
              <a:t> и </a:t>
            </a:r>
            <a:r>
              <a:rPr dirty="0" err="1"/>
              <a:t>коэффициента</a:t>
            </a:r>
            <a:r>
              <a:rPr dirty="0"/>
              <a:t> </a:t>
            </a:r>
            <a:r>
              <a:rPr dirty="0" err="1"/>
              <a:t>Шарпа</a:t>
            </a:r>
            <a:r>
              <a:rPr dirty="0"/>
              <a:t> </a:t>
            </a:r>
            <a:r>
              <a:rPr dirty="0" err="1"/>
              <a:t>относительно</a:t>
            </a:r>
            <a:r>
              <a:rPr dirty="0"/>
              <a:t> </a:t>
            </a:r>
            <a:r>
              <a:rPr dirty="0" err="1"/>
              <a:t>показателя</a:t>
            </a:r>
            <a:r>
              <a:rPr dirty="0"/>
              <a:t> </a:t>
            </a:r>
            <a:r>
              <a:rPr sz="1800" dirty="0"/>
              <a:t>MAP</a:t>
            </a:r>
            <a:r>
              <a:rPr dirty="0"/>
              <a:t> с </a:t>
            </a:r>
            <a:r>
              <a:rPr dirty="0" err="1"/>
              <a:t>определенным</a:t>
            </a:r>
            <a:r>
              <a:rPr dirty="0"/>
              <a:t> </a:t>
            </a:r>
            <a:r>
              <a:rPr dirty="0" err="1"/>
              <a:t>интервалом</a:t>
            </a:r>
            <a:r>
              <a:rPr dirty="0"/>
              <a:t>. </a:t>
            </a:r>
          </a:p>
        </p:txBody>
      </p:sp>
      <p:sp>
        <p:nvSpPr>
          <p:cNvPr id="187" name="Line 30"/>
          <p:cNvSpPr/>
          <p:nvPr/>
        </p:nvSpPr>
        <p:spPr>
          <a:xfrm flipV="1">
            <a:off x="895346" y="3138230"/>
            <a:ext cx="8486160" cy="3"/>
          </a:xfrm>
          <a:prstGeom prst="line">
            <a:avLst/>
          </a:prstGeom>
          <a:ln w="19050" cap="sq">
            <a:solidFill>
              <a:srgbClr val="595959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88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612" y="425437"/>
            <a:ext cx="1328894" cy="528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Снимок экрана 2022-05-16 в 18.06.03.png" descr="Снимок экрана 2022-05-16 в 18.06.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169" y="4718720"/>
            <a:ext cx="2286002" cy="444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Снимок экрана 2022-05-16 в 18.07.04.png" descr="Снимок экрана 2022-05-16 в 18.07.0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7657" y="2460243"/>
            <a:ext cx="3144793" cy="659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Прямоугольник 12"/>
          <p:cNvSpPr/>
          <p:nvPr/>
        </p:nvSpPr>
        <p:spPr>
          <a:xfrm>
            <a:off x="-1" y="463136"/>
            <a:ext cx="581894" cy="843151"/>
          </a:xfrm>
          <a:prstGeom prst="rect">
            <a:avLst/>
          </a:prstGeom>
          <a:gradFill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</a:gradFill>
          <a:ln w="12700">
            <a:miter lim="400000"/>
          </a:ln>
        </p:spPr>
        <p:txBody>
          <a:bodyPr lIns="45718" tIns="45718" rIns="45718" bIns="45718"/>
          <a:lstStyle/>
          <a:p>
            <a:pPr defTabSz="1042987">
              <a:defRPr sz="21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2" name="Line 30"/>
          <p:cNvSpPr/>
          <p:nvPr/>
        </p:nvSpPr>
        <p:spPr>
          <a:xfrm flipV="1">
            <a:off x="895350" y="1307912"/>
            <a:ext cx="8486156" cy="9525"/>
          </a:xfrm>
          <a:prstGeom prst="line">
            <a:avLst/>
          </a:prstGeom>
          <a:ln w="19050" cap="sq">
            <a:solidFill>
              <a:srgbClr val="595959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83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20" y="431425"/>
            <a:ext cx="1164169" cy="36251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Номер слайда 2"/>
          <p:cNvSpPr txBox="1">
            <a:spLocks noGrp="1"/>
          </p:cNvSpPr>
          <p:nvPr>
            <p:ph type="sldNum" sz="quarter" idx="4294967295"/>
          </p:nvPr>
        </p:nvSpPr>
        <p:spPr>
          <a:xfrm>
            <a:off x="8861145" y="62484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86" name="TextBox 21"/>
          <p:cNvSpPr txBox="1"/>
          <p:nvPr/>
        </p:nvSpPr>
        <p:spPr>
          <a:xfrm>
            <a:off x="834036" y="1662874"/>
            <a:ext cx="8608784" cy="900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>
              <a:spcBef>
                <a:spcPts val="300"/>
              </a:spcBef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 err="1"/>
              <a:t>Шаг</a:t>
            </a:r>
            <a:r>
              <a:rPr dirty="0"/>
              <a:t> 2</a:t>
            </a:r>
            <a:r>
              <a:rPr lang="en-US" dirty="0"/>
              <a:t>.2</a:t>
            </a:r>
            <a:r>
              <a:rPr dirty="0"/>
              <a:t>: </a:t>
            </a:r>
          </a:p>
          <a:p>
            <a:pPr algn="just"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rPr lang="ru-RU" dirty="0"/>
              <a:t>Вычисление индекса </a:t>
            </a:r>
            <a:r>
              <a:rPr lang="ru-RU" dirty="0" err="1"/>
              <a:t>Херфиндаля</a:t>
            </a:r>
            <a:r>
              <a:rPr lang="ru-RU" dirty="0"/>
              <a:t> для оценки вложенности фонда в наиболее распространенные виды акций и определение данной зависимости</a:t>
            </a:r>
            <a:endParaRPr dirty="0"/>
          </a:p>
        </p:txBody>
      </p:sp>
      <p:pic>
        <p:nvPicPr>
          <p:cNvPr id="188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612" y="425437"/>
            <a:ext cx="1328894" cy="52836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AutoShape 4" descr="{\displaystyle HHI=S_{1}^{2}+S_{2}^{2}+...+S_{n}^{2}}">
            <a:extLst>
              <a:ext uri="{FF2B5EF4-FFF2-40B4-BE49-F238E27FC236}">
                <a16:creationId xmlns:a16="http://schemas.microsoft.com/office/drawing/2014/main" id="{A05BF425-2448-BE1A-672E-93843286CA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{\displaystyle HHI=S_{1}^{2}+S_{2}^{2}+...+S_{n}^{2}}">
            <a:extLst>
              <a:ext uri="{FF2B5EF4-FFF2-40B4-BE49-F238E27FC236}">
                <a16:creationId xmlns:a16="http://schemas.microsoft.com/office/drawing/2014/main" id="{8DA25910-8AF8-9FD6-13A6-CC9BFF0923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53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21300D-5125-C2D7-8476-429EE89DF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442" y="2783050"/>
            <a:ext cx="3414314" cy="2875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B28BEF-8E98-CAB7-3FF5-3BCFC25DFE4B}"/>
              </a:ext>
            </a:extLst>
          </p:cNvPr>
          <p:cNvSpPr txBox="1"/>
          <p:nvPr/>
        </p:nvSpPr>
        <p:spPr>
          <a:xfrm>
            <a:off x="834036" y="3578974"/>
            <a:ext cx="8547470" cy="900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lang="ru-RU" dirty="0"/>
              <a:t>Шаг 2</a:t>
            </a:r>
            <a:r>
              <a:rPr lang="en-US" dirty="0"/>
              <a:t>.2:</a:t>
            </a:r>
            <a:endParaRPr lang="ru-RU" dirty="0"/>
          </a:p>
          <a:p>
            <a:pPr algn="just"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rPr lang="ru-RU" dirty="0"/>
              <a:t>Оценка зависимости между динамикой стоимости торгуемых акций</a:t>
            </a:r>
            <a:r>
              <a:rPr lang="en-US" dirty="0"/>
              <a:t> </a:t>
            </a:r>
            <a:r>
              <a:rPr lang="ru-RU" dirty="0"/>
              <a:t>и показателем активной доли капитала </a:t>
            </a:r>
          </a:p>
        </p:txBody>
      </p:sp>
      <p:sp>
        <p:nvSpPr>
          <p:cNvPr id="9" name="Line 30">
            <a:extLst>
              <a:ext uri="{FF2B5EF4-FFF2-40B4-BE49-F238E27FC236}">
                <a16:creationId xmlns:a16="http://schemas.microsoft.com/office/drawing/2014/main" id="{1D36D4CF-3ED2-1371-33AA-C69E2D9006C6}"/>
              </a:ext>
            </a:extLst>
          </p:cNvPr>
          <p:cNvSpPr/>
          <p:nvPr/>
        </p:nvSpPr>
        <p:spPr>
          <a:xfrm flipV="1">
            <a:off x="895346" y="3138230"/>
            <a:ext cx="8486160" cy="3"/>
          </a:xfrm>
          <a:prstGeom prst="line">
            <a:avLst/>
          </a:prstGeom>
          <a:ln w="19050" cap="sq">
            <a:solidFill>
              <a:srgbClr val="595959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0" name="Снимок экрана 2022-05-16 в 18.06.03.png" descr="Снимок экрана 2022-05-16 в 18.06.03.png">
            <a:extLst>
              <a:ext uri="{FF2B5EF4-FFF2-40B4-BE49-F238E27FC236}">
                <a16:creationId xmlns:a16="http://schemas.microsoft.com/office/drawing/2014/main" id="{E02FC2EA-27FB-3D52-E13E-1F28FB0B6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2895" y="4484281"/>
            <a:ext cx="3634861" cy="76605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08B1F8-596C-1C54-E7CB-446BAF7AEDAA}"/>
              </a:ext>
            </a:extLst>
          </p:cNvPr>
          <p:cNvSpPr txBox="1"/>
          <p:nvPr/>
        </p:nvSpPr>
        <p:spPr>
          <a:xfrm>
            <a:off x="834036" y="5195126"/>
            <a:ext cx="8486159" cy="900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lang="ru-RU" dirty="0"/>
              <a:t>Шаг 2</a:t>
            </a:r>
            <a:r>
              <a:rPr lang="en-US" dirty="0"/>
              <a:t>.</a:t>
            </a:r>
            <a:r>
              <a:rPr lang="ru-RU" dirty="0"/>
              <a:t>3</a:t>
            </a:r>
            <a:r>
              <a:rPr lang="en-US" dirty="0"/>
              <a:t>:</a:t>
            </a:r>
            <a:endParaRPr lang="ru-RU" dirty="0"/>
          </a:p>
          <a:p>
            <a:pPr algn="just"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rPr lang="ru-RU" dirty="0"/>
              <a:t>Оценка зависимости между динамикой деловой активности и динамикой активной доли капитала </a:t>
            </a:r>
          </a:p>
        </p:txBody>
      </p:sp>
    </p:spTree>
    <p:extLst>
      <p:ext uri="{BB962C8B-B14F-4D97-AF65-F5344CB8AC3E}">
        <p14:creationId xmlns:p14="http://schemas.microsoft.com/office/powerpoint/2010/main" val="76918227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Прямоугольник 12"/>
          <p:cNvSpPr/>
          <p:nvPr/>
        </p:nvSpPr>
        <p:spPr>
          <a:xfrm>
            <a:off x="40255" y="139800"/>
            <a:ext cx="581893" cy="926695"/>
          </a:xfrm>
          <a:prstGeom prst="rect">
            <a:avLst/>
          </a:prstGeom>
          <a:gradFill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</a:gradFill>
          <a:ln w="12700">
            <a:miter lim="400000"/>
          </a:ln>
        </p:spPr>
        <p:txBody>
          <a:bodyPr lIns="45718" tIns="45718" rIns="45718" bIns="45718"/>
          <a:lstStyle/>
          <a:p>
            <a:pPr defTabSz="1042987">
              <a:defRPr sz="21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2" name="Line 30"/>
          <p:cNvSpPr/>
          <p:nvPr/>
        </p:nvSpPr>
        <p:spPr>
          <a:xfrm flipV="1">
            <a:off x="895350" y="973998"/>
            <a:ext cx="8486156" cy="9525"/>
          </a:xfrm>
          <a:prstGeom prst="line">
            <a:avLst/>
          </a:prstGeom>
          <a:ln w="19050" cap="sq">
            <a:solidFill>
              <a:srgbClr val="595959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03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16" y="165558"/>
            <a:ext cx="1164169" cy="36251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Номер слайда 1"/>
          <p:cNvSpPr txBox="1">
            <a:spLocks noGrp="1"/>
          </p:cNvSpPr>
          <p:nvPr>
            <p:ph type="sldNum" sz="quarter" idx="4294967295"/>
          </p:nvPr>
        </p:nvSpPr>
        <p:spPr>
          <a:xfrm>
            <a:off x="9301157" y="6332794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05" name="Text Box 23"/>
          <p:cNvSpPr txBox="1"/>
          <p:nvPr/>
        </p:nvSpPr>
        <p:spPr>
          <a:xfrm>
            <a:off x="857335" y="596818"/>
            <a:ext cx="7263294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l">
              <a:spcBef>
                <a:spcPts val="1200"/>
              </a:spcBef>
              <a:defRPr sz="20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dirty="0" err="1"/>
              <a:t>Шаг</a:t>
            </a:r>
            <a:r>
              <a:rPr dirty="0"/>
              <a:t> 2: </a:t>
            </a:r>
            <a:r>
              <a:rPr dirty="0" err="1"/>
              <a:t>Поиск</a:t>
            </a:r>
            <a:r>
              <a:rPr dirty="0"/>
              <a:t> </a:t>
            </a:r>
            <a:r>
              <a:rPr dirty="0" err="1"/>
              <a:t>коэффициентов</a:t>
            </a:r>
            <a:r>
              <a:rPr dirty="0"/>
              <a:t> </a:t>
            </a:r>
            <a:r>
              <a:rPr dirty="0" err="1"/>
              <a:t>линейной</a:t>
            </a:r>
            <a:r>
              <a:rPr dirty="0"/>
              <a:t> </a:t>
            </a:r>
            <a:r>
              <a:rPr dirty="0" err="1"/>
              <a:t>регрессии</a:t>
            </a:r>
            <a:endParaRPr dirty="0"/>
          </a:p>
        </p:txBody>
      </p:sp>
      <p:pic>
        <p:nvPicPr>
          <p:cNvPr id="20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613" y="160123"/>
            <a:ext cx="1328894" cy="52836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08" name="Таблица 3"/>
          <p:cNvGraphicFramePr/>
          <p:nvPr>
            <p:extLst>
              <p:ext uri="{D42A27DB-BD31-4B8C-83A1-F6EECF244321}">
                <p14:modId xmlns:p14="http://schemas.microsoft.com/office/powerpoint/2010/main" val="1258026960"/>
              </p:ext>
            </p:extLst>
          </p:nvPr>
        </p:nvGraphicFramePr>
        <p:xfrm>
          <a:off x="1320242" y="1753125"/>
          <a:ext cx="2725977" cy="1085610"/>
        </p:xfrm>
        <a:graphic>
          <a:graphicData uri="http://schemas.openxmlformats.org/drawingml/2006/table">
            <a:tbl>
              <a:tblPr firstCol="1">
                <a:tableStyleId>{4C3C2611-4C71-4FC5-86AE-919BDF0F9419}</a:tableStyleId>
              </a:tblPr>
              <a:tblGrid>
                <a:gridCol w="1295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 dirty="0" err="1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a_coef</a:t>
                      </a:r>
                      <a:endParaRPr sz="1400" dirty="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0" marR="0" marT="0" marB="0" horzOverflow="overflow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Off val="3425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lang="ru-RU"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r>
                        <a:rPr lang="en-US"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.887</a:t>
                      </a:r>
                      <a:endParaRPr sz="1400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7F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b_coef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  <a:solidFill>
                      <a:schemeClr val="accent4">
                        <a:lumOff val="3425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lang="en-US"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-1.93</a:t>
                      </a:r>
                      <a:endParaRPr sz="1400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 dirty="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R**2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  <a:solidFill>
                      <a:schemeClr val="accent4">
                        <a:lumOff val="3425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</a:t>
                      </a:r>
                      <a:r>
                        <a:rPr lang="ru-RU"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260</a:t>
                      </a:r>
                      <a:endParaRPr sz="1400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3350AE5-3BA7-859F-E0C4-2847FA3B0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159712"/>
              </p:ext>
            </p:extLst>
          </p:nvPr>
        </p:nvGraphicFramePr>
        <p:xfrm>
          <a:off x="4046219" y="1753125"/>
          <a:ext cx="2725977" cy="1085610"/>
        </p:xfrm>
        <a:graphic>
          <a:graphicData uri="http://schemas.openxmlformats.org/drawingml/2006/table">
            <a:tbl>
              <a:tblPr firstCol="1">
                <a:tableStyleId>{4C3C2611-4C71-4FC5-86AE-919BDF0F9419}</a:tableStyleId>
              </a:tblPr>
              <a:tblGrid>
                <a:gridCol w="1300267">
                  <a:extLst>
                    <a:ext uri="{9D8B030D-6E8A-4147-A177-3AD203B41FA5}">
                      <a16:colId xmlns:a16="http://schemas.microsoft.com/office/drawing/2014/main" val="2637046877"/>
                    </a:ext>
                  </a:extLst>
                </a:gridCol>
                <a:gridCol w="1425710">
                  <a:extLst>
                    <a:ext uri="{9D8B030D-6E8A-4147-A177-3AD203B41FA5}">
                      <a16:colId xmlns:a16="http://schemas.microsoft.com/office/drawing/2014/main" val="1695341494"/>
                    </a:ext>
                  </a:extLst>
                </a:gridCol>
              </a:tblGrid>
              <a:tr h="361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 dirty="0" err="1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a_coef</a:t>
                      </a:r>
                      <a:endParaRPr sz="1400" dirty="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0" marR="0" marT="0" marB="0" horzOverflow="overflow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Off val="3425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lang="en-US"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0.468</a:t>
                      </a:r>
                      <a:endParaRPr sz="1400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7F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651986"/>
                  </a:ext>
                </a:extLst>
              </a:tr>
              <a:tr h="361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b_coef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  <a:solidFill>
                      <a:schemeClr val="accent4">
                        <a:lumOff val="3425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lang="en-US"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7.57</a:t>
                      </a:r>
                      <a:endParaRPr sz="1400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370786"/>
                  </a:ext>
                </a:extLst>
              </a:tr>
              <a:tr h="361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R**2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  <a:solidFill>
                      <a:schemeClr val="accent4">
                        <a:lumOff val="3425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lang="en-US"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 sz="1400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697205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1AD8560-8770-E003-A0A1-F2F566E1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37405"/>
              </p:ext>
            </p:extLst>
          </p:nvPr>
        </p:nvGraphicFramePr>
        <p:xfrm>
          <a:off x="6772196" y="1753125"/>
          <a:ext cx="2725977" cy="1085610"/>
        </p:xfrm>
        <a:graphic>
          <a:graphicData uri="http://schemas.openxmlformats.org/drawingml/2006/table">
            <a:tbl>
              <a:tblPr firstCol="1">
                <a:tableStyleId>{4C3C2611-4C71-4FC5-86AE-919BDF0F9419}</a:tableStyleId>
              </a:tblPr>
              <a:tblGrid>
                <a:gridCol w="1295223">
                  <a:extLst>
                    <a:ext uri="{9D8B030D-6E8A-4147-A177-3AD203B41FA5}">
                      <a16:colId xmlns:a16="http://schemas.microsoft.com/office/drawing/2014/main" val="2637046877"/>
                    </a:ext>
                  </a:extLst>
                </a:gridCol>
                <a:gridCol w="1430754">
                  <a:extLst>
                    <a:ext uri="{9D8B030D-6E8A-4147-A177-3AD203B41FA5}">
                      <a16:colId xmlns:a16="http://schemas.microsoft.com/office/drawing/2014/main" val="1695341494"/>
                    </a:ext>
                  </a:extLst>
                </a:gridCol>
              </a:tblGrid>
              <a:tr h="361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 dirty="0" err="1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a_coef</a:t>
                      </a:r>
                      <a:endParaRPr sz="1400" dirty="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0" marR="0" marT="0" marB="0" horzOverflow="overflow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Off val="3425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lang="en-US"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</a:t>
                      </a:r>
                      <a:endParaRPr sz="1400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7F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651986"/>
                  </a:ext>
                </a:extLst>
              </a:tr>
              <a:tr h="361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b_coef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  <a:solidFill>
                      <a:schemeClr val="accent4">
                        <a:lumOff val="3425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lang="en-US"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</a:t>
                      </a:r>
                      <a:endParaRPr sz="1400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370786"/>
                  </a:ext>
                </a:extLst>
              </a:tr>
              <a:tr h="361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 dirty="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R**2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  <a:solidFill>
                      <a:schemeClr val="accent4">
                        <a:lumOff val="3425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lang="en-US"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</a:t>
                      </a:r>
                      <a:endParaRPr sz="1400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697205"/>
                  </a:ext>
                </a:extLst>
              </a:tr>
            </a:tbl>
          </a:graphicData>
        </a:graphic>
      </p:graphicFrame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A2EB7DED-C196-BEA8-3757-0346D77B00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743660"/>
              </p:ext>
            </p:extLst>
          </p:nvPr>
        </p:nvGraphicFramePr>
        <p:xfrm>
          <a:off x="1320242" y="2838736"/>
          <a:ext cx="2725977" cy="1085609"/>
        </p:xfrm>
        <a:graphic>
          <a:graphicData uri="http://schemas.openxmlformats.org/drawingml/2006/table">
            <a:tbl>
              <a:tblPr firstCol="1">
                <a:tableStyleId>{4C3C2611-4C71-4FC5-86AE-919BDF0F9419}</a:tableStyleId>
              </a:tblPr>
              <a:tblGrid>
                <a:gridCol w="1295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9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 dirty="0" err="1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a_coef</a:t>
                      </a:r>
                      <a:endParaRPr sz="1400" dirty="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0" marR="0" marT="0" marB="0" horzOverflow="overflow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Off val="3425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5.420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 dirty="0" err="1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b_coef</a:t>
                      </a:r>
                      <a:endParaRPr sz="1400" dirty="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  <a:solidFill>
                      <a:schemeClr val="accent4">
                        <a:lumOff val="3425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lang="en-US"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-117.24</a:t>
                      </a:r>
                      <a:endParaRPr sz="1400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 dirty="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R**2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  <a:solidFill>
                      <a:schemeClr val="accent4">
                        <a:lumOff val="3425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lang="en-US"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0.107</a:t>
                      </a:r>
                      <a:endParaRPr sz="1400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1B117E88-ABE8-23B1-B747-4DF022678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4432"/>
              </p:ext>
            </p:extLst>
          </p:nvPr>
        </p:nvGraphicFramePr>
        <p:xfrm>
          <a:off x="4046219" y="2838735"/>
          <a:ext cx="2725977" cy="1085610"/>
        </p:xfrm>
        <a:graphic>
          <a:graphicData uri="http://schemas.openxmlformats.org/drawingml/2006/table">
            <a:tbl>
              <a:tblPr firstCol="1">
                <a:tableStyleId>{4C3C2611-4C71-4FC5-86AE-919BDF0F9419}</a:tableStyleId>
              </a:tblPr>
              <a:tblGrid>
                <a:gridCol w="1300267">
                  <a:extLst>
                    <a:ext uri="{9D8B030D-6E8A-4147-A177-3AD203B41FA5}">
                      <a16:colId xmlns:a16="http://schemas.microsoft.com/office/drawing/2014/main" val="2637046877"/>
                    </a:ext>
                  </a:extLst>
                </a:gridCol>
                <a:gridCol w="1425710">
                  <a:extLst>
                    <a:ext uri="{9D8B030D-6E8A-4147-A177-3AD203B41FA5}">
                      <a16:colId xmlns:a16="http://schemas.microsoft.com/office/drawing/2014/main" val="1695341494"/>
                    </a:ext>
                  </a:extLst>
                </a:gridCol>
              </a:tblGrid>
              <a:tr h="361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 dirty="0" err="1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a_coef</a:t>
                      </a:r>
                      <a:endParaRPr sz="1400" dirty="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0" marR="0" marT="0" marB="0" horzOverflow="overflow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Off val="3425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lang="en-US"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1.365</a:t>
                      </a:r>
                      <a:endParaRPr sz="1400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7F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651986"/>
                  </a:ext>
                </a:extLst>
              </a:tr>
              <a:tr h="361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 dirty="0" err="1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b_coef</a:t>
                      </a:r>
                      <a:endParaRPr sz="1400" dirty="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  <a:solidFill>
                      <a:schemeClr val="accent4">
                        <a:lumOff val="3425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</a:t>
                      </a:r>
                      <a:r>
                        <a:rPr lang="en-US"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28.977</a:t>
                      </a:r>
                      <a:endParaRPr sz="1400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370786"/>
                  </a:ext>
                </a:extLst>
              </a:tr>
              <a:tr h="361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R**2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  <a:solidFill>
                      <a:schemeClr val="accent4">
                        <a:lumOff val="3425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lang="en-US"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0.4943</a:t>
                      </a:r>
                      <a:endParaRPr sz="1400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697205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BF89183F-766F-DCEB-ABB7-0E4FBC0DF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694299"/>
              </p:ext>
            </p:extLst>
          </p:nvPr>
        </p:nvGraphicFramePr>
        <p:xfrm>
          <a:off x="6772196" y="2838735"/>
          <a:ext cx="2725977" cy="1085610"/>
        </p:xfrm>
        <a:graphic>
          <a:graphicData uri="http://schemas.openxmlformats.org/drawingml/2006/table">
            <a:tbl>
              <a:tblPr firstCol="1">
                <a:tableStyleId>{4C3C2611-4C71-4FC5-86AE-919BDF0F9419}</a:tableStyleId>
              </a:tblPr>
              <a:tblGrid>
                <a:gridCol w="1295223">
                  <a:extLst>
                    <a:ext uri="{9D8B030D-6E8A-4147-A177-3AD203B41FA5}">
                      <a16:colId xmlns:a16="http://schemas.microsoft.com/office/drawing/2014/main" val="2637046877"/>
                    </a:ext>
                  </a:extLst>
                </a:gridCol>
                <a:gridCol w="1430754">
                  <a:extLst>
                    <a:ext uri="{9D8B030D-6E8A-4147-A177-3AD203B41FA5}">
                      <a16:colId xmlns:a16="http://schemas.microsoft.com/office/drawing/2014/main" val="1695341494"/>
                    </a:ext>
                  </a:extLst>
                </a:gridCol>
              </a:tblGrid>
              <a:tr h="361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 dirty="0" err="1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a_coef</a:t>
                      </a:r>
                      <a:endParaRPr sz="1400" dirty="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0" marR="0" marT="0" marB="0" horzOverflow="overflow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Off val="3425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lang="en-US"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</a:t>
                      </a:r>
                      <a:endParaRPr sz="1400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7F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651986"/>
                  </a:ext>
                </a:extLst>
              </a:tr>
              <a:tr h="361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b_coef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  <a:solidFill>
                      <a:schemeClr val="accent4">
                        <a:lumOff val="3425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370786"/>
                  </a:ext>
                </a:extLst>
              </a:tr>
              <a:tr h="361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R**2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  <a:solidFill>
                      <a:schemeClr val="accent4">
                        <a:lumOff val="3425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lang="en-US"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</a:t>
                      </a:r>
                      <a:endParaRPr sz="1400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697205"/>
                  </a:ext>
                </a:extLst>
              </a:tr>
            </a:tbl>
          </a:graphicData>
        </a:graphic>
      </p:graphicFrame>
      <p:graphicFrame>
        <p:nvGraphicFramePr>
          <p:cNvPr id="9" name="Таблица 3">
            <a:extLst>
              <a:ext uri="{FF2B5EF4-FFF2-40B4-BE49-F238E27FC236}">
                <a16:creationId xmlns:a16="http://schemas.microsoft.com/office/drawing/2014/main" id="{E44F9F6D-31BD-7A31-31E5-EE95000CA3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9104251"/>
              </p:ext>
            </p:extLst>
          </p:nvPr>
        </p:nvGraphicFramePr>
        <p:xfrm>
          <a:off x="1320242" y="3924345"/>
          <a:ext cx="2725977" cy="1085610"/>
        </p:xfrm>
        <a:graphic>
          <a:graphicData uri="http://schemas.openxmlformats.org/drawingml/2006/table">
            <a:tbl>
              <a:tblPr firstCol="1">
                <a:tableStyleId>{4C3C2611-4C71-4FC5-86AE-919BDF0F9419}</a:tableStyleId>
              </a:tblPr>
              <a:tblGrid>
                <a:gridCol w="1295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 dirty="0" err="1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a_coef</a:t>
                      </a:r>
                      <a:endParaRPr sz="1400" dirty="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0" marR="0" marT="0" marB="0" horzOverflow="overflow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Off val="3425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lang="ru-RU"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-1.396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7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b_coef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  <a:solidFill>
                      <a:schemeClr val="accent4">
                        <a:lumOff val="3425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lang="en-US"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143.95</a:t>
                      </a:r>
                      <a:endParaRPr sz="1400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 dirty="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R**2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  <a:solidFill>
                      <a:schemeClr val="accent4">
                        <a:lumOff val="3425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lang="en-US"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0.015</a:t>
                      </a:r>
                      <a:endParaRPr sz="1400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7F76764C-90DD-3170-4014-92C8D26F6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208930"/>
              </p:ext>
            </p:extLst>
          </p:nvPr>
        </p:nvGraphicFramePr>
        <p:xfrm>
          <a:off x="4046219" y="3924345"/>
          <a:ext cx="2725977" cy="1085610"/>
        </p:xfrm>
        <a:graphic>
          <a:graphicData uri="http://schemas.openxmlformats.org/drawingml/2006/table">
            <a:tbl>
              <a:tblPr firstCol="1">
                <a:tableStyleId>{4C3C2611-4C71-4FC5-86AE-919BDF0F9419}</a:tableStyleId>
              </a:tblPr>
              <a:tblGrid>
                <a:gridCol w="1300267">
                  <a:extLst>
                    <a:ext uri="{9D8B030D-6E8A-4147-A177-3AD203B41FA5}">
                      <a16:colId xmlns:a16="http://schemas.microsoft.com/office/drawing/2014/main" val="2637046877"/>
                    </a:ext>
                  </a:extLst>
                </a:gridCol>
                <a:gridCol w="1425710">
                  <a:extLst>
                    <a:ext uri="{9D8B030D-6E8A-4147-A177-3AD203B41FA5}">
                      <a16:colId xmlns:a16="http://schemas.microsoft.com/office/drawing/2014/main" val="1695341494"/>
                    </a:ext>
                  </a:extLst>
                </a:gridCol>
              </a:tblGrid>
              <a:tr h="361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 dirty="0" err="1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a_coef</a:t>
                      </a:r>
                      <a:endParaRPr sz="1400" dirty="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0" marR="0" marT="0" marB="0" horzOverflow="overflow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Off val="3425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lang="en-US"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0.017</a:t>
                      </a:r>
                      <a:endParaRPr sz="1400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651986"/>
                  </a:ext>
                </a:extLst>
              </a:tr>
              <a:tr h="361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b_coef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  <a:solidFill>
                      <a:schemeClr val="accent4">
                        <a:lumOff val="3425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lang="en-US"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19.97</a:t>
                      </a:r>
                      <a:endParaRPr sz="1400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370786"/>
                  </a:ext>
                </a:extLst>
              </a:tr>
              <a:tr h="361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R**2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  <a:solidFill>
                      <a:schemeClr val="accent4">
                        <a:lumOff val="3425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</a:t>
                      </a:r>
                      <a:r>
                        <a:rPr lang="en-US"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0027</a:t>
                      </a:r>
                      <a:endParaRPr sz="1400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697205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E8950F91-06A1-0523-9D9B-C79898E67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900633"/>
              </p:ext>
            </p:extLst>
          </p:nvPr>
        </p:nvGraphicFramePr>
        <p:xfrm>
          <a:off x="6772196" y="3924345"/>
          <a:ext cx="2725977" cy="1085610"/>
        </p:xfrm>
        <a:graphic>
          <a:graphicData uri="http://schemas.openxmlformats.org/drawingml/2006/table">
            <a:tbl>
              <a:tblPr firstCol="1">
                <a:tableStyleId>{4C3C2611-4C71-4FC5-86AE-919BDF0F9419}</a:tableStyleId>
              </a:tblPr>
              <a:tblGrid>
                <a:gridCol w="1295223">
                  <a:extLst>
                    <a:ext uri="{9D8B030D-6E8A-4147-A177-3AD203B41FA5}">
                      <a16:colId xmlns:a16="http://schemas.microsoft.com/office/drawing/2014/main" val="2637046877"/>
                    </a:ext>
                  </a:extLst>
                </a:gridCol>
                <a:gridCol w="1430754">
                  <a:extLst>
                    <a:ext uri="{9D8B030D-6E8A-4147-A177-3AD203B41FA5}">
                      <a16:colId xmlns:a16="http://schemas.microsoft.com/office/drawing/2014/main" val="1695341494"/>
                    </a:ext>
                  </a:extLst>
                </a:gridCol>
              </a:tblGrid>
              <a:tr h="361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 dirty="0" err="1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a_coef</a:t>
                      </a:r>
                      <a:endParaRPr sz="1400" dirty="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0" marR="0" marT="0" marB="0" horzOverflow="overflow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Off val="3425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lang="en-US"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0.125</a:t>
                      </a:r>
                      <a:endParaRPr sz="1400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651986"/>
                  </a:ext>
                </a:extLst>
              </a:tr>
              <a:tr h="361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b_coef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  <a:solidFill>
                      <a:schemeClr val="accent4">
                        <a:lumOff val="3425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lang="en-US"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18.368</a:t>
                      </a:r>
                      <a:endParaRPr sz="1400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370786"/>
                  </a:ext>
                </a:extLst>
              </a:tr>
              <a:tr h="361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R**2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  <a:solidFill>
                      <a:schemeClr val="accent4">
                        <a:lumOff val="3425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lang="en-US"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0.011</a:t>
                      </a:r>
                      <a:endParaRPr sz="1400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697205"/>
                  </a:ext>
                </a:extLst>
              </a:tr>
            </a:tbl>
          </a:graphicData>
        </a:graphic>
      </p:graphicFrame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14E73732-12D0-89D1-0A12-1E6E8E9A1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30557"/>
              </p:ext>
            </p:extLst>
          </p:nvPr>
        </p:nvGraphicFramePr>
        <p:xfrm>
          <a:off x="503161" y="1370237"/>
          <a:ext cx="89950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2508">
                  <a:extLst>
                    <a:ext uri="{9D8B030D-6E8A-4147-A177-3AD203B41FA5}">
                      <a16:colId xmlns:a16="http://schemas.microsoft.com/office/drawing/2014/main" val="1977748443"/>
                    </a:ext>
                  </a:extLst>
                </a:gridCol>
                <a:gridCol w="2734408">
                  <a:extLst>
                    <a:ext uri="{9D8B030D-6E8A-4147-A177-3AD203B41FA5}">
                      <a16:colId xmlns:a16="http://schemas.microsoft.com/office/drawing/2014/main" val="3576143841"/>
                    </a:ext>
                  </a:extLst>
                </a:gridCol>
                <a:gridCol w="2728095">
                  <a:extLst>
                    <a:ext uri="{9D8B030D-6E8A-4147-A177-3AD203B41FA5}">
                      <a16:colId xmlns:a16="http://schemas.microsoft.com/office/drawing/2014/main" val="3627584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size_small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size_medium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size_big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37121"/>
                  </a:ext>
                </a:extLst>
              </a:tr>
            </a:tbl>
          </a:graphicData>
        </a:graphic>
      </p:graphicFrame>
      <p:graphicFrame>
        <p:nvGraphicFramePr>
          <p:cNvPr id="14" name="Таблица 14">
            <a:extLst>
              <a:ext uri="{FF2B5EF4-FFF2-40B4-BE49-F238E27FC236}">
                <a16:creationId xmlns:a16="http://schemas.microsoft.com/office/drawing/2014/main" id="{5BD28015-5709-98CB-AE58-226B9EB28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283267"/>
              </p:ext>
            </p:extLst>
          </p:nvPr>
        </p:nvGraphicFramePr>
        <p:xfrm>
          <a:off x="503160" y="1360703"/>
          <a:ext cx="817081" cy="3649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7081">
                  <a:extLst>
                    <a:ext uri="{9D8B030D-6E8A-4147-A177-3AD203B41FA5}">
                      <a16:colId xmlns:a16="http://schemas.microsoft.com/office/drawing/2014/main" val="74262981"/>
                    </a:ext>
                  </a:extLst>
                </a:gridCol>
              </a:tblGrid>
              <a:tr h="1452921">
                <a:tc>
                  <a:txBody>
                    <a:bodyPr/>
                    <a:lstStyle/>
                    <a:p>
                      <a:endParaRPr lang="en-US" sz="1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US" sz="1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value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243885"/>
                  </a:ext>
                </a:extLst>
              </a:tr>
              <a:tr h="1070171">
                <a:tc>
                  <a:txBody>
                    <a:bodyPr/>
                    <a:lstStyle/>
                    <a:p>
                      <a:r>
                        <a:rPr lang="en-US" sz="1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blend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30061"/>
                  </a:ext>
                </a:extLst>
              </a:tr>
              <a:tr h="112616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growth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86024"/>
                  </a:ext>
                </a:extLst>
              </a:tr>
            </a:tbl>
          </a:graphicData>
        </a:graphic>
      </p:graphicFrame>
      <p:sp>
        <p:nvSpPr>
          <p:cNvPr id="15" name="Text Box 23">
            <a:extLst>
              <a:ext uri="{FF2B5EF4-FFF2-40B4-BE49-F238E27FC236}">
                <a16:creationId xmlns:a16="http://schemas.microsoft.com/office/drawing/2014/main" id="{E171561B-8182-30FE-9862-7914315F2421}"/>
              </a:ext>
            </a:extLst>
          </p:cNvPr>
          <p:cNvSpPr txBox="1"/>
          <p:nvPr/>
        </p:nvSpPr>
        <p:spPr>
          <a:xfrm>
            <a:off x="684889" y="5218314"/>
            <a:ext cx="8051754" cy="98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>
              <a:spcBef>
                <a:spcPts val="1200"/>
              </a:spcBef>
              <a:defRPr sz="20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lang="ru-RU" sz="1600" dirty="0"/>
              <a:t>Вычисления для матрицы </a:t>
            </a:r>
            <a:r>
              <a:rPr lang="en-US" sz="1600" dirty="0"/>
              <a:t>Morningstar</a:t>
            </a:r>
            <a:r>
              <a:rPr lang="ru-RU" sz="1600" dirty="0"/>
              <a:t> между доходностью и изменчивостью</a:t>
            </a:r>
          </a:p>
          <a:p>
            <a:r>
              <a:rPr lang="ru-RU" sz="1600" dirty="0"/>
              <a:t>Также были определены основные компоненты нелинейности</a:t>
            </a:r>
            <a:r>
              <a:rPr lang="en-US" sz="1600" dirty="0"/>
              <a:t>, </a:t>
            </a:r>
            <a:r>
              <a:rPr lang="ru-RU" sz="1600" dirty="0"/>
              <a:t>которые приходятся на ПФИЫ </a:t>
            </a:r>
            <a:r>
              <a:rPr lang="en-US" sz="1600" b="0" i="0" u="none" strike="noStrike" cap="none" spc="0" baseline="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blend</a:t>
            </a:r>
            <a:r>
              <a:rPr lang="ru-RU" sz="1600" b="0" i="0" u="none" strike="noStrike" cap="none" spc="0" baseline="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и </a:t>
            </a:r>
            <a:r>
              <a:rPr lang="en-US" sz="1600" b="0" i="0" u="none" strike="noStrike" cap="none" spc="0" baseline="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growth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86421716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Прямоугольник 12"/>
          <p:cNvSpPr/>
          <p:nvPr/>
        </p:nvSpPr>
        <p:spPr>
          <a:xfrm>
            <a:off x="-1" y="463136"/>
            <a:ext cx="581894" cy="843151"/>
          </a:xfrm>
          <a:prstGeom prst="rect">
            <a:avLst/>
          </a:prstGeom>
          <a:gradFill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</a:gradFill>
          <a:ln w="12700">
            <a:miter lim="400000"/>
          </a:ln>
        </p:spPr>
        <p:txBody>
          <a:bodyPr lIns="45718" tIns="45718" rIns="45718" bIns="45718"/>
          <a:lstStyle/>
          <a:p>
            <a:pPr defTabSz="1042987">
              <a:defRPr sz="21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2" name="Line 30"/>
          <p:cNvSpPr/>
          <p:nvPr/>
        </p:nvSpPr>
        <p:spPr>
          <a:xfrm flipV="1">
            <a:off x="895350" y="1307912"/>
            <a:ext cx="8486156" cy="9525"/>
          </a:xfrm>
          <a:prstGeom prst="line">
            <a:avLst/>
          </a:prstGeom>
          <a:ln w="19050" cap="sq">
            <a:solidFill>
              <a:srgbClr val="595959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83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20" y="431425"/>
            <a:ext cx="1164169" cy="36251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Номер слайда 2"/>
          <p:cNvSpPr txBox="1">
            <a:spLocks noGrp="1"/>
          </p:cNvSpPr>
          <p:nvPr>
            <p:ph type="sldNum" sz="quarter" idx="4294967295"/>
          </p:nvPr>
        </p:nvSpPr>
        <p:spPr>
          <a:xfrm>
            <a:off x="8861145" y="62484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86" name="TextBox 21"/>
          <p:cNvSpPr txBox="1"/>
          <p:nvPr/>
        </p:nvSpPr>
        <p:spPr>
          <a:xfrm>
            <a:off x="895346" y="506211"/>
            <a:ext cx="860878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>
              <a:spcBef>
                <a:spcPts val="300"/>
              </a:spcBef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lang="ru-RU" dirty="0"/>
              <a:t> </a:t>
            </a:r>
            <a:endParaRPr dirty="0"/>
          </a:p>
        </p:txBody>
      </p:sp>
      <p:pic>
        <p:nvPicPr>
          <p:cNvPr id="188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612" y="425437"/>
            <a:ext cx="1328894" cy="52836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AutoShape 4" descr="{\displaystyle HHI=S_{1}^{2}+S_{2}^{2}+...+S_{n}^{2}}">
            <a:extLst>
              <a:ext uri="{FF2B5EF4-FFF2-40B4-BE49-F238E27FC236}">
                <a16:creationId xmlns:a16="http://schemas.microsoft.com/office/drawing/2014/main" id="{A05BF425-2448-BE1A-672E-93843286CA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{\displaystyle HHI=S_{1}^{2}+S_{2}^{2}+...+S_{n}^{2}}">
            <a:extLst>
              <a:ext uri="{FF2B5EF4-FFF2-40B4-BE49-F238E27FC236}">
                <a16:creationId xmlns:a16="http://schemas.microsoft.com/office/drawing/2014/main" id="{8DA25910-8AF8-9FD6-13A6-CC9BFF0923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53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Text Box 23">
            <a:extLst>
              <a:ext uri="{FF2B5EF4-FFF2-40B4-BE49-F238E27FC236}">
                <a16:creationId xmlns:a16="http://schemas.microsoft.com/office/drawing/2014/main" id="{F05AD96B-2A4B-8FB8-B4F1-C3A67C0CE2DB}"/>
              </a:ext>
            </a:extLst>
          </p:cNvPr>
          <p:cNvSpPr txBox="1"/>
          <p:nvPr/>
        </p:nvSpPr>
        <p:spPr>
          <a:xfrm>
            <a:off x="895346" y="868722"/>
            <a:ext cx="7263294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l">
              <a:spcBef>
                <a:spcPts val="1200"/>
              </a:spcBef>
              <a:defRPr sz="20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dirty="0" err="1"/>
              <a:t>Шаг</a:t>
            </a:r>
            <a:r>
              <a:rPr dirty="0"/>
              <a:t> 2: </a:t>
            </a:r>
            <a:r>
              <a:rPr lang="ru-RU" dirty="0"/>
              <a:t>Индекс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Linux Libertine"/>
              </a:rPr>
              <a:t>Херфиндаля</a:t>
            </a:r>
            <a:endParaRPr lang="ru-RU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E26FFE4-2257-FA76-B2E9-FECD5355C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554" y="1622938"/>
            <a:ext cx="3414314" cy="287589"/>
          </a:xfrm>
          <a:prstGeom prst="rect">
            <a:avLst/>
          </a:prstGeom>
        </p:spPr>
      </p:pic>
      <p:sp>
        <p:nvSpPr>
          <p:cNvPr id="14" name="Text Box 23">
            <a:extLst>
              <a:ext uri="{FF2B5EF4-FFF2-40B4-BE49-F238E27FC236}">
                <a16:creationId xmlns:a16="http://schemas.microsoft.com/office/drawing/2014/main" id="{55C879A7-B23C-5D11-C21D-3614D0D0B983}"/>
              </a:ext>
            </a:extLst>
          </p:cNvPr>
          <p:cNvSpPr txBox="1"/>
          <p:nvPr/>
        </p:nvSpPr>
        <p:spPr>
          <a:xfrm>
            <a:off x="3763108" y="2016298"/>
            <a:ext cx="4977234" cy="5262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>
              <a:spcBef>
                <a:spcPts val="1200"/>
              </a:spcBef>
              <a:defRPr sz="20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lang="ru-RU" dirty="0">
                <a:solidFill>
                  <a:srgbClr val="000000"/>
                </a:solidFill>
              </a:rPr>
              <a:t>Согласно вычислениям Индекс </a:t>
            </a:r>
            <a:r>
              <a:rPr lang="ru-RU" dirty="0" err="1">
                <a:solidFill>
                  <a:srgbClr val="000000"/>
                </a:solidFill>
              </a:rPr>
              <a:t>Херфиндаля</a:t>
            </a:r>
            <a:r>
              <a:rPr lang="ru-RU" dirty="0">
                <a:solidFill>
                  <a:srgbClr val="000000"/>
                </a:solidFill>
              </a:rPr>
              <a:t> составил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ru-RU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.0311</a:t>
            </a:r>
            <a:endParaRPr lang="ru-RU" dirty="0">
              <a:solidFill>
                <a:srgbClr val="000000"/>
              </a:solidFill>
            </a:endParaRPr>
          </a:p>
          <a:p>
            <a:r>
              <a:rPr lang="ru-RU" sz="2000" dirty="0">
                <a:solidFill>
                  <a:srgbClr val="000000"/>
                </a:solidFill>
                <a:sym typeface="Helvetica"/>
              </a:rPr>
              <a:t>Всего было 831 позиции</a:t>
            </a:r>
            <a:r>
              <a:rPr lang="en-US" sz="2000" dirty="0">
                <a:solidFill>
                  <a:srgbClr val="000000"/>
                </a:solidFill>
                <a:sym typeface="Helvetica"/>
              </a:rPr>
              <a:t>, </a:t>
            </a:r>
            <a:r>
              <a:rPr lang="ru-RU" sz="2000" dirty="0">
                <a:solidFill>
                  <a:srgbClr val="000000"/>
                </a:solidFill>
                <a:sym typeface="Helvetica"/>
              </a:rPr>
              <a:t>учитываемых в исследовании</a:t>
            </a:r>
            <a:r>
              <a:rPr lang="en-US" sz="2000" dirty="0">
                <a:solidFill>
                  <a:srgbClr val="000000"/>
                </a:solidFill>
                <a:sym typeface="Helvetica"/>
              </a:rPr>
              <a:t>, </a:t>
            </a:r>
            <a:r>
              <a:rPr lang="ru-RU" dirty="0">
                <a:solidFill>
                  <a:srgbClr val="000000"/>
                </a:solidFill>
                <a:sym typeface="Helvetica"/>
              </a:rPr>
              <a:t>на 30 позиций с наибольшими долями пришлось 74</a:t>
            </a:r>
            <a:r>
              <a:rPr lang="en-US" dirty="0">
                <a:solidFill>
                  <a:srgbClr val="000000"/>
                </a:solidFill>
                <a:sym typeface="Helvetica"/>
              </a:rPr>
              <a:t>,46% </a:t>
            </a:r>
            <a:r>
              <a:rPr lang="ru-RU" dirty="0">
                <a:solidFill>
                  <a:srgbClr val="000000"/>
                </a:solidFill>
                <a:sym typeface="Helvetica"/>
              </a:rPr>
              <a:t>рынка</a:t>
            </a:r>
            <a:endParaRPr lang="ru-RU" sz="2000" dirty="0">
              <a:solidFill>
                <a:srgbClr val="000000"/>
              </a:solidFill>
              <a:sym typeface="Helvetica"/>
            </a:endParaRPr>
          </a:p>
          <a:p>
            <a:r>
              <a:rPr lang="ru-RU" dirty="0">
                <a:solidFill>
                  <a:srgbClr val="000000"/>
                </a:solidFill>
                <a:sym typeface="Helvetica"/>
              </a:rPr>
              <a:t>Из этого можно сделать вывод</a:t>
            </a:r>
            <a:r>
              <a:rPr lang="en-US" dirty="0">
                <a:solidFill>
                  <a:srgbClr val="000000"/>
                </a:solidFill>
                <a:sym typeface="Helvetica"/>
              </a:rPr>
              <a:t>, </a:t>
            </a:r>
            <a:r>
              <a:rPr lang="ru-RU" dirty="0">
                <a:solidFill>
                  <a:srgbClr val="000000"/>
                </a:solidFill>
                <a:sym typeface="Helvetica"/>
              </a:rPr>
              <a:t>что достаточно вычислять динамику стоимости отдельных акций </a:t>
            </a:r>
            <a:r>
              <a:rPr lang="en-US" dirty="0">
                <a:solidFill>
                  <a:srgbClr val="000000"/>
                </a:solidFill>
                <a:sym typeface="Helvetica"/>
              </a:rPr>
              <a:t>(</a:t>
            </a:r>
            <a:r>
              <a:rPr lang="ru-RU" dirty="0">
                <a:solidFill>
                  <a:srgbClr val="000000"/>
                </a:solidFill>
                <a:sym typeface="Helvetica"/>
              </a:rPr>
              <a:t>и</a:t>
            </a:r>
            <a:r>
              <a:rPr lang="en-US" dirty="0">
                <a:solidFill>
                  <a:srgbClr val="000000"/>
                </a:solidFill>
                <a:sym typeface="Helvetica"/>
              </a:rPr>
              <a:t>/</a:t>
            </a:r>
            <a:r>
              <a:rPr lang="ru-RU" dirty="0">
                <a:solidFill>
                  <a:srgbClr val="000000"/>
                </a:solidFill>
                <a:sym typeface="Helvetica"/>
              </a:rPr>
              <a:t>или сделать отдельный индекс)</a:t>
            </a:r>
            <a:endParaRPr lang="en-US" sz="2000" dirty="0">
              <a:solidFill>
                <a:srgbClr val="000000"/>
              </a:solidFill>
              <a:sym typeface="Helvetica"/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ru-RU" sz="1800" dirty="0">
              <a:solidFill>
                <a:srgbClr val="000000"/>
              </a:solidFill>
              <a:sym typeface="Helvetica"/>
            </a:endParaRPr>
          </a:p>
          <a:p>
            <a:r>
              <a:rPr lang="ru-RU" sz="1800" dirty="0">
                <a:solidFill>
                  <a:srgbClr val="000000"/>
                </a:solidFill>
                <a:sym typeface="Helvetica"/>
              </a:rPr>
              <a:t>				</a:t>
            </a:r>
            <a:endParaRPr lang="en-US" sz="1600" dirty="0">
              <a:solidFill>
                <a:srgbClr val="000000"/>
              </a:solidFill>
              <a:sym typeface="Helvetica"/>
            </a:endParaRPr>
          </a:p>
          <a:p>
            <a:endParaRPr lang="en-US" dirty="0"/>
          </a:p>
        </p:txBody>
      </p:sp>
      <p:graphicFrame>
        <p:nvGraphicFramePr>
          <p:cNvPr id="18" name="Таблица 18">
            <a:extLst>
              <a:ext uri="{FF2B5EF4-FFF2-40B4-BE49-F238E27FC236}">
                <a16:creationId xmlns:a16="http://schemas.microsoft.com/office/drawing/2014/main" id="{8184E366-BDBB-21B5-CD9B-4518A2F4E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172667"/>
              </p:ext>
            </p:extLst>
          </p:nvPr>
        </p:nvGraphicFramePr>
        <p:xfrm>
          <a:off x="1205554" y="2064908"/>
          <a:ext cx="2461270" cy="3337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0635">
                  <a:extLst>
                    <a:ext uri="{9D8B030D-6E8A-4147-A177-3AD203B41FA5}">
                      <a16:colId xmlns:a16="http://schemas.microsoft.com/office/drawing/2014/main" val="445563171"/>
                    </a:ext>
                  </a:extLst>
                </a:gridCol>
                <a:gridCol w="1230635">
                  <a:extLst>
                    <a:ext uri="{9D8B030D-6E8A-4147-A177-3AD203B41FA5}">
                      <a16:colId xmlns:a16="http://schemas.microsoft.com/office/drawing/2014/main" val="3968696176"/>
                    </a:ext>
                  </a:extLst>
                </a:gridCol>
              </a:tblGrid>
              <a:tr h="32922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sym typeface="Helvetica"/>
                        </a:rPr>
                        <a:t>Суммарная доля 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575367"/>
                  </a:ext>
                </a:extLst>
              </a:tr>
              <a:tr h="460014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0000"/>
                          </a:solidFill>
                          <a:sym typeface="Helvetica"/>
                        </a:rPr>
                        <a:t>Топ-1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sym typeface="Helvetica"/>
                        </a:rPr>
                        <a:t>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sym typeface="Helvetica"/>
                        </a:rPr>
                        <a:t>0.0856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860824"/>
                  </a:ext>
                </a:extLst>
              </a:tr>
              <a:tr h="471356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0000"/>
                          </a:solidFill>
                          <a:sym typeface="Helvetica"/>
                        </a:rPr>
                        <a:t> Топ-3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sym typeface="Helvetica"/>
                        </a:rPr>
                        <a:t>:</a:t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sym typeface="Helvetica"/>
                        </a:rPr>
                      </a:b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sym typeface="Helvetica"/>
                        </a:rPr>
                        <a:t>0.2295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6347"/>
                  </a:ext>
                </a:extLst>
              </a:tr>
              <a:tr h="649432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0000"/>
                          </a:solidFill>
                          <a:sym typeface="Helvetica"/>
                        </a:rPr>
                        <a:t>Топ-5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sym typeface="Helvetica"/>
                        </a:rPr>
                        <a:t>:</a:t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sym typeface="Helvetica"/>
                        </a:rPr>
                      </a:b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sym typeface="Helvetica"/>
                        </a:rPr>
                        <a:t>0.3209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177620"/>
                  </a:ext>
                </a:extLst>
              </a:tr>
              <a:tr h="649432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0000"/>
                          </a:solidFill>
                          <a:sym typeface="Helvetica"/>
                        </a:rPr>
                        <a:t>Топ-10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sym typeface="Helvetica"/>
                        </a:rPr>
                        <a:t>:</a:t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sym typeface="Helvetica"/>
                        </a:rPr>
                      </a:b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sym typeface="Helvetica"/>
                        </a:rPr>
                        <a:t>0.4599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00951"/>
                  </a:ext>
                </a:extLst>
              </a:tr>
              <a:tr h="32922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sym typeface="Helvetica"/>
                        </a:rPr>
                        <a:t>Топ-30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sym typeface="Helvetica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sym typeface="Helvetica"/>
                        </a:rPr>
                        <a:t>0.7446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768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15575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Прямоугольник 12"/>
          <p:cNvSpPr/>
          <p:nvPr/>
        </p:nvSpPr>
        <p:spPr>
          <a:xfrm>
            <a:off x="40255" y="139800"/>
            <a:ext cx="581893" cy="926695"/>
          </a:xfrm>
          <a:prstGeom prst="rect">
            <a:avLst/>
          </a:prstGeom>
          <a:gradFill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</a:gradFill>
          <a:ln w="12700">
            <a:miter lim="400000"/>
          </a:ln>
        </p:spPr>
        <p:txBody>
          <a:bodyPr lIns="45718" tIns="45718" rIns="45718" bIns="45718"/>
          <a:lstStyle/>
          <a:p>
            <a:pPr defTabSz="1042987">
              <a:defRPr sz="21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3" name="Line 30"/>
          <p:cNvSpPr/>
          <p:nvPr/>
        </p:nvSpPr>
        <p:spPr>
          <a:xfrm flipV="1">
            <a:off x="895350" y="973998"/>
            <a:ext cx="8486156" cy="9525"/>
          </a:xfrm>
          <a:prstGeom prst="line">
            <a:avLst/>
          </a:prstGeom>
          <a:ln w="19050" cap="sq">
            <a:solidFill>
              <a:srgbClr val="595959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94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16" y="165558"/>
            <a:ext cx="1164169" cy="36251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Номер слайда 1"/>
          <p:cNvSpPr txBox="1">
            <a:spLocks noGrp="1"/>
          </p:cNvSpPr>
          <p:nvPr>
            <p:ph type="sldNum" sz="quarter" idx="4294967295"/>
          </p:nvPr>
        </p:nvSpPr>
        <p:spPr>
          <a:xfrm>
            <a:off x="9314356" y="6332794"/>
            <a:ext cx="288710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96" name="Text Box 23"/>
          <p:cNvSpPr txBox="1"/>
          <p:nvPr/>
        </p:nvSpPr>
        <p:spPr>
          <a:xfrm>
            <a:off x="915905" y="628240"/>
            <a:ext cx="8256890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l">
              <a:spcBef>
                <a:spcPts val="1200"/>
              </a:spcBef>
              <a:defRPr sz="20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Шаг 2: Показатель корреляции между выбранными данными</a:t>
            </a:r>
          </a:p>
        </p:txBody>
      </p:sp>
      <p:pic>
        <p:nvPicPr>
          <p:cNvPr id="19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613" y="160123"/>
            <a:ext cx="1328894" cy="528362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ext Box 23"/>
          <p:cNvSpPr txBox="1"/>
          <p:nvPr/>
        </p:nvSpPr>
        <p:spPr>
          <a:xfrm>
            <a:off x="903025" y="4952235"/>
            <a:ext cx="8256890" cy="1297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just">
              <a:spcBef>
                <a:spcPts val="9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rPr dirty="0" err="1"/>
              <a:t>Гипотеза</a:t>
            </a:r>
            <a:r>
              <a:rPr dirty="0"/>
              <a:t> H1 </a:t>
            </a:r>
            <a:r>
              <a:rPr dirty="0" err="1">
                <a:latin typeface="Tahoma Bold"/>
                <a:ea typeface="Tahoma Bold"/>
                <a:cs typeface="Tahoma Bold"/>
                <a:sym typeface="Tahoma Bold"/>
              </a:rPr>
              <a:t>принимается</a:t>
            </a:r>
            <a:r>
              <a:rPr dirty="0"/>
              <a:t>, </a:t>
            </a:r>
            <a:r>
              <a:rPr dirty="0" err="1"/>
              <a:t>выявлена</a:t>
            </a:r>
            <a:r>
              <a:rPr dirty="0"/>
              <a:t> </a:t>
            </a:r>
            <a:r>
              <a:rPr dirty="0" err="1"/>
              <a:t>зависимость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эффективностью</a:t>
            </a:r>
            <a:r>
              <a:rPr dirty="0"/>
              <a:t> и </a:t>
            </a:r>
            <a:r>
              <a:rPr dirty="0" err="1"/>
              <a:t>стилем</a:t>
            </a:r>
            <a:r>
              <a:rPr dirty="0"/>
              <a:t> </a:t>
            </a:r>
            <a:r>
              <a:rPr dirty="0" err="1"/>
              <a:t>управления</a:t>
            </a:r>
            <a:r>
              <a:rPr dirty="0"/>
              <a:t>, </a:t>
            </a:r>
            <a:r>
              <a:rPr dirty="0" err="1"/>
              <a:t>так</a:t>
            </a:r>
            <a:r>
              <a:rPr dirty="0"/>
              <a:t>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показатель</a:t>
            </a:r>
            <a:r>
              <a:rPr dirty="0"/>
              <a:t> </a:t>
            </a:r>
            <a:r>
              <a:rPr dirty="0" err="1"/>
              <a:t>корреляции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коэффициентом</a:t>
            </a:r>
            <a:r>
              <a:rPr dirty="0"/>
              <a:t> </a:t>
            </a:r>
            <a:r>
              <a:rPr dirty="0" err="1"/>
              <a:t>Шарпа</a:t>
            </a:r>
            <a:r>
              <a:rPr dirty="0"/>
              <a:t> и </a:t>
            </a:r>
            <a:r>
              <a:rPr dirty="0" err="1"/>
              <a:t>MAP_first</a:t>
            </a:r>
            <a:r>
              <a:rPr dirty="0"/>
              <a:t> &gt; 0.9, а </a:t>
            </a:r>
            <a:r>
              <a:rPr dirty="0" err="1"/>
              <a:t>также</a:t>
            </a:r>
            <a:r>
              <a:rPr dirty="0"/>
              <a:t> </a:t>
            </a:r>
            <a:r>
              <a:rPr dirty="0" err="1"/>
              <a:t>становится</a:t>
            </a:r>
            <a:r>
              <a:rPr dirty="0"/>
              <a:t> </a:t>
            </a:r>
            <a:r>
              <a:rPr dirty="0" err="1"/>
              <a:t>отрицательным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MAP_second</a:t>
            </a:r>
            <a:r>
              <a:rPr dirty="0"/>
              <a:t>, </a:t>
            </a:r>
            <a:r>
              <a:rPr dirty="0" err="1"/>
              <a:t>также</a:t>
            </a:r>
            <a:r>
              <a:rPr dirty="0"/>
              <a:t> </a:t>
            </a:r>
            <a:r>
              <a:rPr dirty="0" err="1"/>
              <a:t>стоит</a:t>
            </a:r>
            <a:r>
              <a:rPr dirty="0"/>
              <a:t> </a:t>
            </a:r>
            <a:r>
              <a:rPr dirty="0" err="1"/>
              <a:t>отметить</a:t>
            </a:r>
            <a:r>
              <a:rPr dirty="0"/>
              <a:t> </a:t>
            </a:r>
            <a:r>
              <a:rPr dirty="0" err="1"/>
              <a:t>противоположность</a:t>
            </a:r>
            <a:r>
              <a:rPr dirty="0"/>
              <a:t> </a:t>
            </a:r>
            <a:r>
              <a:rPr dirty="0" err="1"/>
              <a:t>корреляционных</a:t>
            </a:r>
            <a:r>
              <a:rPr dirty="0"/>
              <a:t> </a:t>
            </a:r>
            <a:r>
              <a:rPr dirty="0" err="1"/>
              <a:t>значений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доходности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выбранными</a:t>
            </a:r>
            <a:r>
              <a:rPr dirty="0"/>
              <a:t> </a:t>
            </a:r>
            <a:r>
              <a:rPr dirty="0" err="1"/>
              <a:t>отрезками</a:t>
            </a:r>
            <a:r>
              <a:rPr dirty="0"/>
              <a:t> MAP</a:t>
            </a:r>
          </a:p>
        </p:txBody>
      </p:sp>
      <p:graphicFrame>
        <p:nvGraphicFramePr>
          <p:cNvPr id="199" name="Таблица 3"/>
          <p:cNvGraphicFramePr/>
          <p:nvPr>
            <p:extLst>
              <p:ext uri="{D42A27DB-BD31-4B8C-83A1-F6EECF244321}">
                <p14:modId xmlns:p14="http://schemas.microsoft.com/office/powerpoint/2010/main" val="1672029129"/>
              </p:ext>
            </p:extLst>
          </p:nvPr>
        </p:nvGraphicFramePr>
        <p:xfrm>
          <a:off x="998596" y="1802652"/>
          <a:ext cx="8065747" cy="1964629"/>
        </p:xfrm>
        <a:graphic>
          <a:graphicData uri="http://schemas.openxmlformats.org/drawingml/2006/table">
            <a:tbl>
              <a:tblPr firstCol="1">
                <a:tableStyleId>{4C3C2611-4C71-4FC5-86AE-919BDF0F9419}</a:tableStyleId>
              </a:tblPr>
              <a:tblGrid>
                <a:gridCol w="2730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 b="0"/>
                      </a:pPr>
                      <a:r>
                        <a:rPr sz="1400" dirty="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Target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Коэффициент Шарпа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Доходность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b="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 dirty="0"/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b="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r>
                        <a:rPr dirty="0"/>
                        <a:t>Scatter plot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 dirty="0"/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 dirty="0"/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blipFill rotWithShape="1">
                      <a:blip r:embed="rId4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 dirty="0"/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 dirty="0"/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blipFill rotWithShape="1">
                      <a:blip r:embed="rId5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MAP_first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0.9466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lang="ru-RU"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0.5515</a:t>
                      </a:r>
                      <a:endParaRPr sz="1400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7F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MAP_second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-0.5780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-0.4384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MAP_all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0.6149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7FE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-0.2492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Прямоугольник 12"/>
          <p:cNvSpPr/>
          <p:nvPr/>
        </p:nvSpPr>
        <p:spPr>
          <a:xfrm>
            <a:off x="40255" y="139800"/>
            <a:ext cx="581893" cy="926695"/>
          </a:xfrm>
          <a:prstGeom prst="rect">
            <a:avLst/>
          </a:prstGeom>
          <a:gradFill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</a:gradFill>
          <a:ln w="12700">
            <a:miter lim="400000"/>
          </a:ln>
        </p:spPr>
        <p:txBody>
          <a:bodyPr lIns="45718" tIns="45718" rIns="45718" bIns="45718"/>
          <a:lstStyle/>
          <a:p>
            <a:pPr defTabSz="1042987">
              <a:defRPr sz="21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2" name="Line 30"/>
          <p:cNvSpPr/>
          <p:nvPr/>
        </p:nvSpPr>
        <p:spPr>
          <a:xfrm flipV="1">
            <a:off x="895350" y="973998"/>
            <a:ext cx="8486156" cy="9525"/>
          </a:xfrm>
          <a:prstGeom prst="line">
            <a:avLst/>
          </a:prstGeom>
          <a:ln w="19050" cap="sq">
            <a:solidFill>
              <a:srgbClr val="595959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03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16" y="165558"/>
            <a:ext cx="1164169" cy="36251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Номер слайда 1"/>
          <p:cNvSpPr txBox="1">
            <a:spLocks noGrp="1"/>
          </p:cNvSpPr>
          <p:nvPr>
            <p:ph type="sldNum" sz="quarter" idx="4294967295"/>
          </p:nvPr>
        </p:nvSpPr>
        <p:spPr>
          <a:xfrm>
            <a:off x="9301157" y="6332794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05" name="Text Box 23"/>
          <p:cNvSpPr txBox="1"/>
          <p:nvPr/>
        </p:nvSpPr>
        <p:spPr>
          <a:xfrm>
            <a:off x="857335" y="596818"/>
            <a:ext cx="726329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l">
              <a:spcBef>
                <a:spcPts val="1200"/>
              </a:spcBef>
              <a:defRPr sz="20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Шаг 2: Поиск коэффициентов линейной регрессии </a:t>
            </a:r>
          </a:p>
        </p:txBody>
      </p:sp>
      <p:sp>
        <p:nvSpPr>
          <p:cNvPr id="206" name="TextBox 19"/>
          <p:cNvSpPr txBox="1"/>
          <p:nvPr/>
        </p:nvSpPr>
        <p:spPr>
          <a:xfrm>
            <a:off x="2050614" y="1135945"/>
            <a:ext cx="6779260" cy="68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>
              <a:spcBef>
                <a:spcPts val="9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Значения коэффициентов линейной регрессии при:</a:t>
            </a:r>
          </a:p>
          <a:p>
            <a:pPr algn="l">
              <a:spcBef>
                <a:spcPts val="9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x = MAP, y (target)= коэффициент Шарпа / Доходность</a:t>
            </a:r>
          </a:p>
        </p:txBody>
      </p:sp>
      <p:pic>
        <p:nvPicPr>
          <p:cNvPr id="20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613" y="160123"/>
            <a:ext cx="1328894" cy="52836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08" name="Таблица 3"/>
          <p:cNvGraphicFramePr/>
          <p:nvPr>
            <p:extLst>
              <p:ext uri="{D42A27DB-BD31-4B8C-83A1-F6EECF244321}">
                <p14:modId xmlns:p14="http://schemas.microsoft.com/office/powerpoint/2010/main" val="3787630595"/>
              </p:ext>
            </p:extLst>
          </p:nvPr>
        </p:nvGraphicFramePr>
        <p:xfrm>
          <a:off x="216916" y="1801753"/>
          <a:ext cx="9472162" cy="4366563"/>
        </p:xfrm>
        <a:graphic>
          <a:graphicData uri="http://schemas.openxmlformats.org/drawingml/2006/table">
            <a:tbl>
              <a:tblPr firstCol="1">
                <a:tableStyleId>{4C3C2611-4C71-4FC5-86AE-919BDF0F9419}</a:tableStyleId>
              </a:tblPr>
              <a:tblGrid>
                <a:gridCol w="2730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3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9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7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 b="0"/>
                      </a:pPr>
                      <a:r>
                        <a:rPr sz="1400" dirty="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Target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Коэффициент Шарпа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Доходность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ctr">
                        <a:defRPr sz="1800" b="0"/>
                      </a:pPr>
                      <a:r>
                        <a:rPr b="1" dirty="0">
                          <a:sym typeface="Helvetica"/>
                        </a:rPr>
                        <a:t>Plots</a:t>
                      </a:r>
                    </a:p>
                  </a:txBody>
                  <a:tcPr marL="0" marR="0" marT="0" marB="0" anchor="ctr" horzOverflow="overflow"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 dirty="0"/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 dirty="0"/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blipFill rotWithShape="1">
                      <a:blip r:embed="rId4"/>
                      <a:srcRect/>
                      <a:stretch>
                        <a:fillRect/>
                      </a:stretch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blipFill rotWithShape="1">
                      <a:blip r:embed="rId5"/>
                      <a:srcRect/>
                      <a:stretch>
                        <a:fillRect/>
                      </a:stretch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a_coef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  <a:solidFill>
                      <a:schemeClr val="accent4">
                        <a:lumOff val="34256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0.4981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7FE5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-0.7792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87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b_coef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  <a:solidFill>
                      <a:schemeClr val="accent4">
                        <a:lumOff val="34256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-2.477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120.113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R**2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  <a:solidFill>
                      <a:schemeClr val="accent4">
                        <a:lumOff val="34256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0.3781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0.0621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271">
                <a:tc>
                  <a:txBody>
                    <a:bodyPr/>
                    <a:lstStyle/>
                    <a:p>
                      <a:pPr algn="ctr">
                        <a:defRPr sz="1800" b="0"/>
                      </a:pPr>
                      <a:r>
                        <a:rPr b="1">
                          <a:sym typeface="Helvetica"/>
                        </a:rPr>
                        <a:t>MAP</a:t>
                      </a:r>
                    </a:p>
                  </a:txBody>
                  <a:tcPr marL="0" marR="0" marT="0" marB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ym typeface="Helvetica"/>
                        </a:rPr>
                        <a:t>MAP&lt;35</a:t>
                      </a:r>
                    </a:p>
                  </a:txBody>
                  <a:tcPr marL="0" marR="0" marT="0" marB="0" horzOverflow="overflow"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sym typeface="Helvetica"/>
                        </a:rPr>
                        <a:t>MAP&gt;35</a:t>
                      </a:r>
                    </a:p>
                  </a:txBody>
                  <a:tcPr marL="0" marR="0" marT="0" marB="0" horzOverflow="overflow"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sym typeface="Helvetica"/>
                        </a:rPr>
                        <a:t>MAP&lt;35</a:t>
                      </a:r>
                    </a:p>
                  </a:txBody>
                  <a:tcPr marL="0" marR="0" marT="0" marB="0" horzOverflow="overflow"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ym typeface="Helvetica"/>
                        </a:rPr>
                        <a:t>MAP&gt;35</a:t>
                      </a:r>
                    </a:p>
                  </a:txBody>
                  <a:tcPr marL="0" marR="0" marT="0" marB="0" horzOverflow="overflow"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9145">
                <a:tc>
                  <a:txBody>
                    <a:bodyPr/>
                    <a:lstStyle/>
                    <a:p>
                      <a:pPr algn="ctr">
                        <a:defRPr sz="1800" b="0"/>
                      </a:pPr>
                      <a:r>
                        <a:rPr b="1">
                          <a:sym typeface="Helvetica"/>
                        </a:rPr>
                        <a:t>Plots</a:t>
                      </a:r>
                    </a:p>
                  </a:txBody>
                  <a:tcPr marL="0" marR="0" marT="0" marB="0" anchor="ctr" horzOverflow="overflow">
                    <a:lnR>
                      <a:solidFill>
                        <a:srgbClr val="000000"/>
                      </a:solidFill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>
                          <a:latin typeface="Cambria Math"/>
                          <a:ea typeface="Cambria Math"/>
                          <a:cs typeface="Cambria Math"/>
                          <a:sym typeface="Cambria Math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blipFill rotWithShape="1">
                      <a:blip r:embed="rId6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>
                          <a:latin typeface="Cambria Math"/>
                          <a:ea typeface="Cambria Math"/>
                          <a:cs typeface="Cambria Math"/>
                          <a:sym typeface="Cambria Math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blipFill rotWithShape="1">
                      <a:blip r:embed="rId7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>
                          <a:latin typeface="Cambria Math"/>
                          <a:ea typeface="Cambria Math"/>
                          <a:cs typeface="Cambria Math"/>
                          <a:sym typeface="Cambria Math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blipFill rotWithShape="1">
                      <a:blip r:embed="rId8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>
                          <a:latin typeface="Cambria Math"/>
                          <a:ea typeface="Cambria Math"/>
                          <a:cs typeface="Cambria Math"/>
                          <a:sym typeface="Cambria Math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blipFill rotWithShape="1">
                      <a:blip r:embed="rId9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a_coef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1.238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chemeClr val="accent1">
                        <a:satOff val="-33333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-0.905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877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2.2469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-3.4437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4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b_coef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-14.24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59.5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74.8664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228.36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R**2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0.6149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0.334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0.3041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0.1922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Прямоугольник 12"/>
          <p:cNvSpPr/>
          <p:nvPr/>
        </p:nvSpPr>
        <p:spPr>
          <a:xfrm>
            <a:off x="40255" y="139800"/>
            <a:ext cx="581893" cy="926695"/>
          </a:xfrm>
          <a:prstGeom prst="rect">
            <a:avLst/>
          </a:prstGeom>
          <a:gradFill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</a:gradFill>
          <a:ln w="12700">
            <a:miter lim="400000"/>
          </a:ln>
        </p:spPr>
        <p:txBody>
          <a:bodyPr lIns="45718" tIns="45718" rIns="45718" bIns="45718"/>
          <a:lstStyle/>
          <a:p>
            <a:pPr defTabSz="1042987">
              <a:defRPr sz="21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1" name="Line 30"/>
          <p:cNvSpPr/>
          <p:nvPr/>
        </p:nvSpPr>
        <p:spPr>
          <a:xfrm flipV="1">
            <a:off x="895350" y="973998"/>
            <a:ext cx="8486156" cy="9525"/>
          </a:xfrm>
          <a:prstGeom prst="line">
            <a:avLst/>
          </a:prstGeom>
          <a:ln w="19050" cap="sq">
            <a:solidFill>
              <a:srgbClr val="595959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12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16" y="165558"/>
            <a:ext cx="1164169" cy="362510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Номер слайда 1"/>
          <p:cNvSpPr txBox="1">
            <a:spLocks noGrp="1"/>
          </p:cNvSpPr>
          <p:nvPr>
            <p:ph type="sldNum" sz="quarter" idx="4294967295"/>
          </p:nvPr>
        </p:nvSpPr>
        <p:spPr>
          <a:xfrm>
            <a:off x="9301159" y="6332794"/>
            <a:ext cx="301907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14" name="Text Box 23"/>
          <p:cNvSpPr txBox="1"/>
          <p:nvPr/>
        </p:nvSpPr>
        <p:spPr>
          <a:xfrm>
            <a:off x="1321353" y="598405"/>
            <a:ext cx="726329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l">
              <a:spcBef>
                <a:spcPts val="1200"/>
              </a:spcBef>
              <a:defRPr sz="20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Шаг 2: Разбиение портфелей по преобладающим активам</a:t>
            </a:r>
          </a:p>
        </p:txBody>
      </p:sp>
      <p:pic>
        <p:nvPicPr>
          <p:cNvPr id="215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613" y="160123"/>
            <a:ext cx="1328894" cy="52836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16" name="Таблица 3"/>
          <p:cNvGraphicFramePr/>
          <p:nvPr/>
        </p:nvGraphicFramePr>
        <p:xfrm>
          <a:off x="216916" y="1372414"/>
          <a:ext cx="9472162" cy="4828175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2730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3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9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7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Target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Коэффициент Шарпа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Доходность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271">
                <a:tc>
                  <a:txBody>
                    <a:bodyPr/>
                    <a:lstStyle/>
                    <a:p>
                      <a:pPr algn="ctr">
                        <a:defRPr sz="1800" b="0"/>
                      </a:pPr>
                      <a:r>
                        <a:rPr b="1">
                          <a:sym typeface="Helvetica"/>
                        </a:rPr>
                        <a:t>MAP</a:t>
                      </a:r>
                    </a:p>
                  </a:txBody>
                  <a:tcPr marL="0" marR="0" marT="0" marB="0" horzOverflow="overflow"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sym typeface="Helvetica"/>
                        </a:rPr>
                        <a:t>MAP&lt;35</a:t>
                      </a:r>
                    </a:p>
                  </a:txBody>
                  <a:tcPr marL="0" marR="0" marT="0" marB="0" horzOverflow="overflow"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ym typeface="Helvetica"/>
                        </a:rPr>
                        <a:t>MAP&gt;35</a:t>
                      </a:r>
                    </a:p>
                  </a:txBody>
                  <a:tcPr marL="0" marR="0" marT="0" marB="0" horzOverflow="overflow"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ym typeface="Helvetica"/>
                        </a:rPr>
                        <a:t>MAP&lt;35</a:t>
                      </a:r>
                    </a:p>
                  </a:txBody>
                  <a:tcPr marL="0" marR="0" marT="0" marB="0" horzOverflow="overflow"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ym typeface="Helvetica"/>
                        </a:rPr>
                        <a:t>MAP&gt;35</a:t>
                      </a:r>
                    </a:p>
                  </a:txBody>
                  <a:tcPr marL="0" marR="0" marT="0" marB="0" horzOverflow="overflow"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 b="0"/>
                      </a:pPr>
                      <a:r>
                        <a:rPr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structer №1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gradFill flip="none" rotWithShape="1">
                      <a:gsLst>
                        <a:gs pos="0">
                          <a:srgbClr val="FFFFFF"/>
                        </a:gs>
                        <a:gs pos="3500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16200000" scaled="0"/>
                    </a:gra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BOND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gradFill flip="none" rotWithShape="1">
                      <a:gsLst>
                        <a:gs pos="0">
                          <a:srgbClr val="FFFFFF"/>
                        </a:gs>
                        <a:gs pos="3500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162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a_coef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2.1396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chemeClr val="accent1">
                        <a:lumOff val="-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0.4931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7FE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b_coef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-20.457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79.3504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R**2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0.1084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0.0025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 b="0"/>
                      </a:pPr>
                      <a:r>
                        <a:rPr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structer №2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STOCK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a_coef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1.003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chemeClr val="accent1">
                        <a:satOff val="-33333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0.4223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7FE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-1.1449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776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-3.965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48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b_coef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-7.9494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-5.7049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161.965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213.866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R**2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0.0407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0.2451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0.003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0.1718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 b="0"/>
                      </a:pPr>
                      <a:r>
                        <a:rPr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structer №3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ETF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a_coef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0.5506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7FE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1.1219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chemeClr val="accent1">
                        <a:satOff val="-33333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b_coef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-5.9281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37.453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R**2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0.373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0.0372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 b="0"/>
                      </a:pPr>
                      <a:r>
                        <a:rPr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structer №4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  <a:gradFill flip="none" rotWithShape="1">
                      <a:gsLst>
                        <a:gs pos="0">
                          <a:srgbClr val="FFFFFF"/>
                        </a:gs>
                        <a:gs pos="3500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16200000" scaled="0"/>
                    </a:gra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MIX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gradFill flip="none" rotWithShape="1">
                      <a:gsLst>
                        <a:gs pos="0">
                          <a:srgbClr val="FFFFFF"/>
                        </a:gs>
                        <a:gs pos="3500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162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5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a_coef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1.238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chemeClr val="accent1">
                        <a:satOff val="-33333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-4.1429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E473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2.3888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chemeClr val="accent1">
                        <a:lumOff val="-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2.4645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chemeClr val="accent1">
                        <a:lumOff val="-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5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b_coef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-14.24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179.123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82.7448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-89.785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5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R**2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0.6149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0.953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0.014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0.9945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12"/>
          <p:cNvSpPr/>
          <p:nvPr/>
        </p:nvSpPr>
        <p:spPr>
          <a:xfrm>
            <a:off x="-2" y="268643"/>
            <a:ext cx="581894" cy="926695"/>
          </a:xfrm>
          <a:prstGeom prst="rect">
            <a:avLst/>
          </a:prstGeom>
          <a:gradFill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</a:gradFill>
          <a:ln w="12700">
            <a:miter lim="400000"/>
          </a:ln>
        </p:spPr>
        <p:txBody>
          <a:bodyPr lIns="45718" tIns="45718" rIns="45718" bIns="45718"/>
          <a:lstStyle/>
          <a:p>
            <a:pPr defTabSz="1042987">
              <a:defRPr sz="21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9" name="Line 30"/>
          <p:cNvSpPr/>
          <p:nvPr/>
        </p:nvSpPr>
        <p:spPr>
          <a:xfrm flipV="1">
            <a:off x="895350" y="1151873"/>
            <a:ext cx="8486156" cy="9525"/>
          </a:xfrm>
          <a:prstGeom prst="line">
            <a:avLst/>
          </a:prstGeom>
          <a:ln w="19050" cap="sq">
            <a:solidFill>
              <a:srgbClr val="595959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20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369484"/>
            <a:ext cx="1164169" cy="362510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Номер слайда 1"/>
          <p:cNvSpPr txBox="1">
            <a:spLocks noGrp="1"/>
          </p:cNvSpPr>
          <p:nvPr>
            <p:ph type="sldNum" sz="quarter" idx="4294967295"/>
          </p:nvPr>
        </p:nvSpPr>
        <p:spPr>
          <a:xfrm>
            <a:off x="8861142" y="62484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22" name="Text Box 23"/>
          <p:cNvSpPr txBox="1"/>
          <p:nvPr/>
        </p:nvSpPr>
        <p:spPr>
          <a:xfrm>
            <a:off x="927721" y="754696"/>
            <a:ext cx="726329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l">
              <a:spcBef>
                <a:spcPts val="1200"/>
              </a:spcBef>
              <a:defRPr sz="20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Шаг 2:</a:t>
            </a:r>
          </a:p>
        </p:txBody>
      </p:sp>
      <p:graphicFrame>
        <p:nvGraphicFramePr>
          <p:cNvPr id="223" name="Таблица 3"/>
          <p:cNvGraphicFramePr/>
          <p:nvPr/>
        </p:nvGraphicFramePr>
        <p:xfrm>
          <a:off x="865094" y="2157278"/>
          <a:ext cx="8065747" cy="2302040"/>
        </p:xfrm>
        <a:graphic>
          <a:graphicData uri="http://schemas.openxmlformats.org/drawingml/2006/table">
            <a:tbl>
              <a:tblPr firstCol="1">
                <a:tableStyleId>{4C3C2611-4C71-4FC5-86AE-919BDF0F9419}</a:tableStyleId>
              </a:tblPr>
              <a:tblGrid>
                <a:gridCol w="2730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b="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Зависимость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b="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Коэффициент Шарпа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Доходность</a:t>
                      </a:r>
                    </a:p>
                  </a:txBody>
                  <a:tcPr marL="0" marR="0" marT="0" marB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"/>
                          <a:ea typeface="Tahoma"/>
                          <a:cs typeface="Tahoma"/>
                          <a:sym typeface="Tahoma"/>
                        </a:rPr>
                        <a:t>MAP_first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Положительная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Положительная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400">
                          <a:latin typeface="Tahoma"/>
                          <a:ea typeface="Tahoma"/>
                          <a:cs typeface="Tahoma"/>
                          <a:sym typeface="Tahoma"/>
                        </a:rPr>
                        <a:t>MAP_second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Отрицательная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Отрицательная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46">
                <a:tc>
                  <a:txBody>
                    <a:bodyPr/>
                    <a:lstStyle/>
                    <a:p>
                      <a:pPr algn="l">
                        <a:defRPr sz="1800" b="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Для структурных значений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46">
                <a:tc>
                  <a:txBody>
                    <a:bodyPr/>
                    <a:lstStyle/>
                    <a:p>
                      <a:pPr algn="ctr">
                        <a:defRPr sz="1800" b="0"/>
                      </a:pPr>
                      <a:r>
                        <a:rPr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BOND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Положительная (MAP_first)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Положительная (MAP_first)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946">
                <a:tc>
                  <a:txBody>
                    <a:bodyPr/>
                    <a:lstStyle/>
                    <a:p>
                      <a:pPr algn="ctr">
                        <a:defRPr sz="1800" b="0"/>
                      </a:pPr>
                      <a:r>
                        <a:rPr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STOCK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Есть, знак зависит от MAP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Есть, знак зависит от MAP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 b="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ETF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Положительная (MAP_first)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Положительная (MAP_first)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 b="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MIX</a:t>
                      </a:r>
                    </a:p>
                  </a:txBody>
                  <a:tcPr marL="0" marR="0" marT="0" marB="0" horzOverflow="overflow">
                    <a:lnR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Есть, знак зависит от MAP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Положительная</a:t>
                      </a:r>
                      <a:r>
                        <a:rPr sz="14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4" name="TextBox 13"/>
          <p:cNvSpPr txBox="1"/>
          <p:nvPr/>
        </p:nvSpPr>
        <p:spPr>
          <a:xfrm>
            <a:off x="1979851" y="767396"/>
            <a:ext cx="672372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l">
              <a:spcBef>
                <a:spcPts val="1000"/>
              </a:spcBef>
              <a:defRPr sz="18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Принятие гипотезы</a:t>
            </a:r>
          </a:p>
        </p:txBody>
      </p:sp>
      <p:pic>
        <p:nvPicPr>
          <p:cNvPr id="225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613" y="365556"/>
            <a:ext cx="1328894" cy="528365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Text Box 23"/>
          <p:cNvSpPr txBox="1"/>
          <p:nvPr/>
        </p:nvSpPr>
        <p:spPr>
          <a:xfrm>
            <a:off x="769524" y="4650621"/>
            <a:ext cx="8256890" cy="81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just">
              <a:spcBef>
                <a:spcPts val="9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rPr dirty="0" err="1"/>
              <a:t>Гипотеза</a:t>
            </a:r>
            <a:r>
              <a:rPr dirty="0"/>
              <a:t> H2 </a:t>
            </a:r>
            <a:r>
              <a:rPr dirty="0" err="1">
                <a:latin typeface="Tahoma Bold"/>
                <a:ea typeface="Tahoma Bold"/>
                <a:cs typeface="Tahoma Bold"/>
                <a:sym typeface="Tahoma Bold"/>
              </a:rPr>
              <a:t>принимается</a:t>
            </a:r>
            <a:r>
              <a:rPr dirty="0"/>
              <a:t>, </a:t>
            </a:r>
            <a:r>
              <a:rPr dirty="0" err="1"/>
              <a:t>так</a:t>
            </a:r>
            <a:r>
              <a:rPr dirty="0"/>
              <a:t>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выявлено</a:t>
            </a:r>
            <a:r>
              <a:rPr dirty="0"/>
              <a:t> </a:t>
            </a:r>
            <a:r>
              <a:rPr dirty="0" err="1"/>
              <a:t>влияние</a:t>
            </a:r>
            <a:r>
              <a:rPr dirty="0"/>
              <a:t> MAP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значения</a:t>
            </a:r>
            <a:r>
              <a:rPr dirty="0"/>
              <a:t> </a:t>
            </a:r>
            <a:r>
              <a:rPr dirty="0" err="1"/>
              <a:t>коэффициента</a:t>
            </a:r>
            <a:r>
              <a:rPr dirty="0"/>
              <a:t> </a:t>
            </a:r>
            <a:r>
              <a:rPr dirty="0" err="1"/>
              <a:t>Шарпа</a:t>
            </a:r>
            <a:r>
              <a:rPr dirty="0"/>
              <a:t> и </a:t>
            </a:r>
            <a:r>
              <a:rPr dirty="0" err="1"/>
              <a:t>Доходности</a:t>
            </a:r>
            <a:r>
              <a:rPr dirty="0"/>
              <a:t>, </a:t>
            </a:r>
            <a:r>
              <a:rPr dirty="0" err="1"/>
              <a:t>также</a:t>
            </a:r>
            <a:r>
              <a:rPr dirty="0"/>
              <a:t>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подтверждается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фондов</a:t>
            </a:r>
            <a:r>
              <a:rPr dirty="0"/>
              <a:t> с </a:t>
            </a:r>
            <a:r>
              <a:rPr dirty="0" err="1"/>
              <a:t>опресненными</a:t>
            </a:r>
            <a:r>
              <a:rPr dirty="0"/>
              <a:t> </a:t>
            </a:r>
            <a:r>
              <a:rPr dirty="0" err="1"/>
              <a:t>структурами</a:t>
            </a:r>
            <a:r>
              <a:rPr dirty="0"/>
              <a:t> </a:t>
            </a:r>
            <a:r>
              <a:rPr dirty="0" err="1"/>
              <a:t>активов</a:t>
            </a:r>
            <a:r>
              <a:rPr dirty="0"/>
              <a:t> (</a:t>
            </a:r>
            <a:r>
              <a:rPr sz="1200" dirty="0"/>
              <a:t>STOCK, MIX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Прямоугольник 12"/>
          <p:cNvSpPr/>
          <p:nvPr/>
        </p:nvSpPr>
        <p:spPr>
          <a:xfrm>
            <a:off x="-1" y="463136"/>
            <a:ext cx="581894" cy="843151"/>
          </a:xfrm>
          <a:prstGeom prst="rect">
            <a:avLst/>
          </a:prstGeom>
          <a:gradFill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</a:gradFill>
          <a:ln w="12700">
            <a:miter lim="400000"/>
          </a:ln>
        </p:spPr>
        <p:txBody>
          <a:bodyPr lIns="45718" tIns="45718" rIns="45718" bIns="45718"/>
          <a:lstStyle/>
          <a:p>
            <a:pPr defTabSz="1042987">
              <a:defRPr sz="21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2" name="Text Box 23"/>
          <p:cNvSpPr txBox="1"/>
          <p:nvPr/>
        </p:nvSpPr>
        <p:spPr>
          <a:xfrm>
            <a:off x="941069" y="889858"/>
            <a:ext cx="839471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l">
              <a:spcBef>
                <a:spcPts val="1400"/>
              </a:spcBef>
              <a:defRPr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АКТУАЛЬНОСТЬ ИССЛЕДОВАНИЯ</a:t>
            </a:r>
          </a:p>
        </p:txBody>
      </p:sp>
      <p:sp>
        <p:nvSpPr>
          <p:cNvPr id="103" name="Text Box 23"/>
          <p:cNvSpPr txBox="1"/>
          <p:nvPr/>
        </p:nvSpPr>
        <p:spPr>
          <a:xfrm>
            <a:off x="941068" y="1831414"/>
            <a:ext cx="8023864" cy="227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79387" indent="-179387" algn="l">
              <a:spcBef>
                <a:spcPts val="900"/>
              </a:spcBef>
              <a:buClr>
                <a:srgbClr val="C00000"/>
              </a:buClr>
              <a:buSzPct val="100000"/>
              <a:buChar char="▪"/>
              <a:defRPr sz="18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 err="1"/>
              <a:t>Поиск</a:t>
            </a:r>
            <a:r>
              <a:rPr dirty="0"/>
              <a:t> </a:t>
            </a:r>
            <a:r>
              <a:rPr dirty="0" err="1"/>
              <a:t>путей</a:t>
            </a:r>
            <a:r>
              <a:rPr dirty="0"/>
              <a:t> </a:t>
            </a:r>
            <a:r>
              <a:rPr dirty="0" err="1"/>
              <a:t>наиболее</a:t>
            </a:r>
            <a:r>
              <a:rPr dirty="0"/>
              <a:t> </a:t>
            </a:r>
            <a:r>
              <a:rPr dirty="0" err="1"/>
              <a:t>эффективного</a:t>
            </a:r>
            <a:r>
              <a:rPr dirty="0"/>
              <a:t> </a:t>
            </a:r>
            <a:r>
              <a:rPr dirty="0" err="1"/>
              <a:t>инвестирования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являлся</a:t>
            </a:r>
            <a:r>
              <a:rPr dirty="0"/>
              <a:t> </a:t>
            </a:r>
            <a:r>
              <a:rPr dirty="0" err="1"/>
              <a:t>актуальным</a:t>
            </a:r>
            <a:r>
              <a:rPr dirty="0"/>
              <a:t> </a:t>
            </a:r>
            <a:r>
              <a:rPr dirty="0" err="1"/>
              <a:t>вопросом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исследователей</a:t>
            </a:r>
            <a:r>
              <a:rPr dirty="0"/>
              <a:t> </a:t>
            </a:r>
          </a:p>
          <a:p>
            <a:pPr marL="179387" indent="-179387" algn="l">
              <a:spcBef>
                <a:spcPts val="900"/>
              </a:spcBef>
              <a:buClr>
                <a:srgbClr val="C00000"/>
              </a:buClr>
              <a:buSzPct val="100000"/>
              <a:buChar char="▪"/>
              <a:defRPr sz="18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 err="1"/>
              <a:t>Инвесторы</a:t>
            </a:r>
            <a:r>
              <a:rPr dirty="0"/>
              <a:t> </a:t>
            </a:r>
            <a:r>
              <a:rPr dirty="0" err="1"/>
              <a:t>все</a:t>
            </a:r>
            <a:r>
              <a:rPr dirty="0"/>
              <a:t> </a:t>
            </a:r>
            <a:r>
              <a:rPr dirty="0" err="1"/>
              <a:t>больше</a:t>
            </a:r>
            <a:r>
              <a:rPr dirty="0"/>
              <a:t> </a:t>
            </a:r>
            <a:r>
              <a:rPr dirty="0" err="1"/>
              <a:t>обращают</a:t>
            </a:r>
            <a:r>
              <a:rPr dirty="0"/>
              <a:t> </a:t>
            </a:r>
            <a:r>
              <a:rPr dirty="0" err="1"/>
              <a:t>внимание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страны</a:t>
            </a:r>
            <a:r>
              <a:rPr dirty="0"/>
              <a:t> с </a:t>
            </a:r>
            <a:r>
              <a:rPr dirty="0" err="1"/>
              <a:t>развивающейся</a:t>
            </a:r>
            <a:r>
              <a:rPr dirty="0"/>
              <a:t> </a:t>
            </a:r>
            <a:r>
              <a:rPr dirty="0" err="1"/>
              <a:t>экономикой</a:t>
            </a:r>
            <a:r>
              <a:rPr dirty="0"/>
              <a:t>, к </a:t>
            </a:r>
            <a:r>
              <a:rPr dirty="0" err="1"/>
              <a:t>котором</a:t>
            </a:r>
            <a:r>
              <a:rPr dirty="0"/>
              <a:t> </a:t>
            </a:r>
            <a:r>
              <a:rPr dirty="0" err="1"/>
              <a:t>относится</a:t>
            </a:r>
            <a:r>
              <a:rPr dirty="0"/>
              <a:t> </a:t>
            </a:r>
            <a:r>
              <a:rPr dirty="0" err="1"/>
              <a:t>Россия</a:t>
            </a:r>
            <a:endParaRPr dirty="0"/>
          </a:p>
          <a:p>
            <a:pPr marL="179387" indent="-179387" algn="l">
              <a:spcBef>
                <a:spcPts val="900"/>
              </a:spcBef>
              <a:buClr>
                <a:srgbClr val="C00000"/>
              </a:buClr>
              <a:buSzPct val="100000"/>
              <a:buChar char="▪"/>
              <a:defRPr sz="18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 err="1"/>
              <a:t>Будущее</a:t>
            </a:r>
            <a:r>
              <a:rPr dirty="0"/>
              <a:t> </a:t>
            </a:r>
            <a:r>
              <a:rPr dirty="0" err="1"/>
              <a:t>российского</a:t>
            </a:r>
            <a:r>
              <a:rPr dirty="0"/>
              <a:t> </a:t>
            </a:r>
            <a:r>
              <a:rPr dirty="0" err="1"/>
              <a:t>рынка</a:t>
            </a:r>
            <a:r>
              <a:rPr dirty="0"/>
              <a:t> </a:t>
            </a:r>
            <a:r>
              <a:rPr dirty="0" err="1"/>
              <a:t>ПИФов</a:t>
            </a:r>
            <a:r>
              <a:rPr dirty="0"/>
              <a:t> </a:t>
            </a:r>
            <a:r>
              <a:rPr dirty="0" err="1"/>
              <a:t>определяется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возможностью</a:t>
            </a:r>
            <a:r>
              <a:rPr dirty="0"/>
              <a:t> </a:t>
            </a:r>
            <a:r>
              <a:rPr dirty="0" err="1"/>
              <a:t>выбора</a:t>
            </a:r>
            <a:r>
              <a:rPr dirty="0"/>
              <a:t> </a:t>
            </a:r>
            <a:r>
              <a:rPr dirty="0" err="1"/>
              <a:t>оптимального</a:t>
            </a:r>
            <a:r>
              <a:rPr dirty="0"/>
              <a:t> </a:t>
            </a:r>
            <a:r>
              <a:rPr dirty="0" err="1"/>
              <a:t>стиля</a:t>
            </a:r>
            <a:r>
              <a:rPr dirty="0"/>
              <a:t> </a:t>
            </a:r>
            <a:r>
              <a:rPr dirty="0" err="1"/>
              <a:t>распределения</a:t>
            </a:r>
            <a:r>
              <a:rPr dirty="0"/>
              <a:t> </a:t>
            </a:r>
            <a:r>
              <a:rPr dirty="0" err="1"/>
              <a:t>активов</a:t>
            </a:r>
            <a:r>
              <a:rPr dirty="0"/>
              <a:t> в </a:t>
            </a:r>
            <a:r>
              <a:rPr dirty="0" err="1"/>
              <a:t>текущей</a:t>
            </a:r>
            <a:r>
              <a:rPr dirty="0"/>
              <a:t> </a:t>
            </a:r>
            <a:r>
              <a:rPr dirty="0" err="1"/>
              <a:t>экономической</a:t>
            </a:r>
            <a:r>
              <a:rPr dirty="0"/>
              <a:t> </a:t>
            </a:r>
            <a:r>
              <a:rPr dirty="0" err="1"/>
              <a:t>ситуацией</a:t>
            </a:r>
            <a:endParaRPr dirty="0"/>
          </a:p>
        </p:txBody>
      </p:sp>
      <p:sp>
        <p:nvSpPr>
          <p:cNvPr id="104" name="Line 30"/>
          <p:cNvSpPr/>
          <p:nvPr/>
        </p:nvSpPr>
        <p:spPr>
          <a:xfrm flipV="1">
            <a:off x="895350" y="1307912"/>
            <a:ext cx="8486156" cy="9525"/>
          </a:xfrm>
          <a:prstGeom prst="line">
            <a:avLst/>
          </a:prstGeom>
          <a:ln w="19050" cap="sq">
            <a:solidFill>
              <a:srgbClr val="595959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05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20" y="431425"/>
            <a:ext cx="1164169" cy="362511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Номер слайда 1"/>
          <p:cNvSpPr txBox="1">
            <a:spLocks noGrp="1"/>
          </p:cNvSpPr>
          <p:nvPr>
            <p:ph type="sldNum" sz="quarter" idx="4294967295"/>
          </p:nvPr>
        </p:nvSpPr>
        <p:spPr>
          <a:xfrm>
            <a:off x="9511558" y="6364511"/>
            <a:ext cx="203023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0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616" y="431425"/>
            <a:ext cx="1328894" cy="528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Прямоугольник 12"/>
          <p:cNvSpPr/>
          <p:nvPr/>
        </p:nvSpPr>
        <p:spPr>
          <a:xfrm>
            <a:off x="40255" y="139800"/>
            <a:ext cx="581893" cy="926695"/>
          </a:xfrm>
          <a:prstGeom prst="rect">
            <a:avLst/>
          </a:prstGeom>
          <a:gradFill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</a:gradFill>
          <a:ln w="12700">
            <a:miter lim="400000"/>
          </a:ln>
        </p:spPr>
        <p:txBody>
          <a:bodyPr lIns="45718" tIns="45718" rIns="45718" bIns="45718"/>
          <a:lstStyle/>
          <a:p>
            <a:pPr defTabSz="1042987">
              <a:defRPr sz="21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9" name="Line 30"/>
          <p:cNvSpPr/>
          <p:nvPr/>
        </p:nvSpPr>
        <p:spPr>
          <a:xfrm flipV="1">
            <a:off x="895350" y="973998"/>
            <a:ext cx="8486156" cy="9525"/>
          </a:xfrm>
          <a:prstGeom prst="line">
            <a:avLst/>
          </a:prstGeom>
          <a:ln w="19050" cap="sq">
            <a:solidFill>
              <a:srgbClr val="595959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30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16" y="165558"/>
            <a:ext cx="1164169" cy="36251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Номер слайда 1"/>
          <p:cNvSpPr txBox="1">
            <a:spLocks noGrp="1"/>
          </p:cNvSpPr>
          <p:nvPr>
            <p:ph type="sldNum" sz="quarter" idx="4294967295"/>
          </p:nvPr>
        </p:nvSpPr>
        <p:spPr>
          <a:xfrm>
            <a:off x="9301157" y="6332794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32" name="Text Box 23"/>
          <p:cNvSpPr txBox="1"/>
          <p:nvPr/>
        </p:nvSpPr>
        <p:spPr>
          <a:xfrm>
            <a:off x="915905" y="628240"/>
            <a:ext cx="8256890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l">
              <a:spcBef>
                <a:spcPts val="1200"/>
              </a:spcBef>
              <a:defRPr sz="20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Шаг 3: Определение пороговых значений</a:t>
            </a:r>
          </a:p>
        </p:txBody>
      </p:sp>
      <p:pic>
        <p:nvPicPr>
          <p:cNvPr id="233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613" y="160123"/>
            <a:ext cx="1328894" cy="528362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Text Box 23"/>
          <p:cNvSpPr txBox="1"/>
          <p:nvPr/>
        </p:nvSpPr>
        <p:spPr>
          <a:xfrm>
            <a:off x="1009983" y="5222498"/>
            <a:ext cx="8256890" cy="81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just">
              <a:spcBef>
                <a:spcPts val="9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rPr dirty="0" err="1"/>
              <a:t>Гипотеза</a:t>
            </a:r>
            <a:r>
              <a:rPr dirty="0"/>
              <a:t> H3 </a:t>
            </a:r>
            <a:r>
              <a:rPr dirty="0" err="1">
                <a:latin typeface="Tahoma Bold"/>
                <a:ea typeface="Tahoma Bold"/>
                <a:cs typeface="Tahoma Bold"/>
                <a:sym typeface="Tahoma Bold"/>
              </a:rPr>
              <a:t>принимается</a:t>
            </a:r>
            <a:r>
              <a:rPr dirty="0"/>
              <a:t>,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основе</a:t>
            </a:r>
            <a:r>
              <a:rPr dirty="0"/>
              <a:t> </a:t>
            </a:r>
            <a:r>
              <a:rPr dirty="0" err="1"/>
              <a:t>сопоставления</a:t>
            </a:r>
            <a:r>
              <a:rPr dirty="0"/>
              <a:t> </a:t>
            </a:r>
            <a:r>
              <a:rPr dirty="0" err="1"/>
              <a:t>средних</a:t>
            </a:r>
            <a:r>
              <a:rPr dirty="0"/>
              <a:t> </a:t>
            </a:r>
            <a:r>
              <a:rPr dirty="0" err="1"/>
              <a:t>значений</a:t>
            </a:r>
            <a:r>
              <a:rPr dirty="0"/>
              <a:t> MAP и </a:t>
            </a:r>
            <a:r>
              <a:rPr dirty="0" err="1"/>
              <a:t>коэффициента</a:t>
            </a:r>
            <a:r>
              <a:rPr dirty="0"/>
              <a:t> </a:t>
            </a:r>
            <a:r>
              <a:rPr dirty="0" err="1"/>
              <a:t>Шарпа</a:t>
            </a:r>
            <a:r>
              <a:rPr dirty="0"/>
              <a:t>. </a:t>
            </a:r>
            <a:r>
              <a:rPr dirty="0" err="1"/>
              <a:t>Также</a:t>
            </a:r>
            <a:r>
              <a:rPr dirty="0"/>
              <a:t> </a:t>
            </a:r>
            <a:r>
              <a:rPr dirty="0" err="1"/>
              <a:t>стоит</a:t>
            </a:r>
            <a:r>
              <a:rPr dirty="0"/>
              <a:t> </a:t>
            </a:r>
            <a:r>
              <a:rPr dirty="0" err="1"/>
              <a:t>отметить</a:t>
            </a:r>
            <a:r>
              <a:rPr dirty="0"/>
              <a:t> о </a:t>
            </a:r>
            <a:r>
              <a:rPr dirty="0" err="1"/>
              <a:t>близости</a:t>
            </a:r>
            <a:r>
              <a:rPr dirty="0"/>
              <a:t> </a:t>
            </a:r>
            <a:r>
              <a:rPr dirty="0" err="1"/>
              <a:t>средних</a:t>
            </a:r>
            <a:r>
              <a:rPr dirty="0"/>
              <a:t> </a:t>
            </a:r>
            <a:r>
              <a:rPr dirty="0" err="1"/>
              <a:t>значений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рынку</a:t>
            </a:r>
            <a:r>
              <a:rPr dirty="0"/>
              <a:t> </a:t>
            </a:r>
            <a:r>
              <a:rPr dirty="0" err="1"/>
              <a:t>ПИФов</a:t>
            </a:r>
            <a:r>
              <a:rPr dirty="0"/>
              <a:t> к </a:t>
            </a:r>
            <a:r>
              <a:rPr dirty="0" err="1"/>
              <a:t>оптимально</a:t>
            </a:r>
            <a:r>
              <a:rPr dirty="0"/>
              <a:t> </a:t>
            </a:r>
            <a:r>
              <a:rPr dirty="0" err="1"/>
              <a:t>определенном</a:t>
            </a:r>
            <a:r>
              <a:rPr dirty="0"/>
              <a:t> </a:t>
            </a:r>
            <a:r>
              <a:rPr dirty="0" err="1"/>
              <a:t>значениям</a:t>
            </a:r>
            <a:r>
              <a:rPr dirty="0"/>
              <a:t>.</a:t>
            </a:r>
          </a:p>
        </p:txBody>
      </p:sp>
      <p:graphicFrame>
        <p:nvGraphicFramePr>
          <p:cNvPr id="235" name="Таблица 3"/>
          <p:cNvGraphicFramePr/>
          <p:nvPr>
            <p:extLst>
              <p:ext uri="{D42A27DB-BD31-4B8C-83A1-F6EECF244321}">
                <p14:modId xmlns:p14="http://schemas.microsoft.com/office/powerpoint/2010/main" val="694531867"/>
              </p:ext>
            </p:extLst>
          </p:nvPr>
        </p:nvGraphicFramePr>
        <p:xfrm>
          <a:off x="906624" y="1520724"/>
          <a:ext cx="5412828" cy="1509759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53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0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2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Значение MAP</a:t>
                      </a:r>
                    </a:p>
                  </a:txBody>
                  <a:tcPr marL="0" marR="0" marT="0" marB="0" horzOverflow="overflow"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2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Следствие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2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MAP  ∈ [0, </a:t>
                      </a:r>
                      <a:r>
                        <a:rPr lang="en-US" sz="12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30</a:t>
                      </a:r>
                      <a:r>
                        <a:rPr sz="12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200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Требуется</a:t>
                      </a:r>
                      <a:r>
                        <a:rPr sz="1200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200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увеличение</a:t>
                      </a:r>
                      <a:r>
                        <a:rPr sz="1200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200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показателя</a:t>
                      </a:r>
                      <a:r>
                        <a:rPr sz="1200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200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активной</a:t>
                      </a:r>
                      <a:r>
                        <a:rPr sz="1200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200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части</a:t>
                      </a:r>
                      <a:r>
                        <a:rPr sz="1200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200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капитала</a:t>
                      </a:r>
                      <a:endParaRPr sz="1200" dirty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2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MAP  ∈ [</a:t>
                      </a:r>
                      <a:r>
                        <a:rPr lang="en-US" sz="12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30</a:t>
                      </a:r>
                      <a:r>
                        <a:rPr sz="12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, 40]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Приемлемое значение, исходя из вычислений 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2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MAP  ∈ [40, 100]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200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Требуется</a:t>
                      </a:r>
                      <a:r>
                        <a:rPr sz="1200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200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уменьшение</a:t>
                      </a:r>
                      <a:r>
                        <a:rPr sz="1200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200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показателя</a:t>
                      </a:r>
                      <a:r>
                        <a:rPr sz="1200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200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активной</a:t>
                      </a:r>
                      <a:r>
                        <a:rPr sz="1200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200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части</a:t>
                      </a:r>
                      <a:r>
                        <a:rPr sz="1200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200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капитала</a:t>
                      </a:r>
                      <a:endParaRPr sz="1200" dirty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6" name="Таблица 3"/>
          <p:cNvGraphicFramePr/>
          <p:nvPr>
            <p:extLst>
              <p:ext uri="{D42A27DB-BD31-4B8C-83A1-F6EECF244321}">
                <p14:modId xmlns:p14="http://schemas.microsoft.com/office/powerpoint/2010/main" val="1090412402"/>
              </p:ext>
            </p:extLst>
          </p:nvPr>
        </p:nvGraphicFramePr>
        <p:xfrm>
          <a:off x="918397" y="3422648"/>
          <a:ext cx="5389283" cy="166730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68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200" dirty="0" err="1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Структура</a:t>
                      </a:r>
                      <a:r>
                        <a:rPr sz="1200" dirty="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 </a:t>
                      </a:r>
                      <a:r>
                        <a:rPr sz="1200" dirty="0" err="1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фонда</a:t>
                      </a:r>
                      <a:endParaRPr sz="1200" dirty="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0" marR="0" marT="0" marB="0" horzOverflow="overflow"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2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MAP</a:t>
                      </a:r>
                    </a:p>
                  </a:txBody>
                  <a:tcPr marL="0" marR="0" marT="0" marB="0" horzOverflow="overflow"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 b="0"/>
                      </a:pPr>
                      <a:r>
                        <a:rPr sz="12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Коэффициент Шарпа</a:t>
                      </a:r>
                    </a:p>
                  </a:txBody>
                  <a:tcPr marL="0" marR="0" marT="0" marB="0" horzOverflow="overflow">
                    <a:lnB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 defTabSz="457200">
                        <a:defRPr sz="12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rPr dirty="0" err="1"/>
                        <a:t>super_mix</a:t>
                      </a:r>
                      <a:endParaRPr dirty="0"/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 dirty="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18.30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10.73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 dirty="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bond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2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18.54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18.23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 dirty="0" err="1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etf</a:t>
                      </a:r>
                      <a:endParaRPr sz="1200" dirty="0">
                        <a:latin typeface="Menlo Regular"/>
                        <a:ea typeface="Menlo Regular"/>
                        <a:cs typeface="Menlo Regular"/>
                        <a:sym typeface="Menlo Regular"/>
                      </a:endParaRP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2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17.38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2.692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296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stock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 dirty="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18.98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10.39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024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 dirty="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ALL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 dirty="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18.73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11.98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7" name="Выявленные отрезки значений:"/>
          <p:cNvSpPr txBox="1"/>
          <p:nvPr/>
        </p:nvSpPr>
        <p:spPr>
          <a:xfrm>
            <a:off x="889115" y="1035181"/>
            <a:ext cx="4559309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Выявленные отрезки значений:</a:t>
            </a:r>
          </a:p>
        </p:txBody>
      </p:sp>
      <p:graphicFrame>
        <p:nvGraphicFramePr>
          <p:cNvPr id="238" name="Таблица"/>
          <p:cNvGraphicFramePr/>
          <p:nvPr>
            <p:extLst>
              <p:ext uri="{D42A27DB-BD31-4B8C-83A1-F6EECF244321}">
                <p14:modId xmlns:p14="http://schemas.microsoft.com/office/powerpoint/2010/main" val="2560243718"/>
              </p:ext>
            </p:extLst>
          </p:nvPr>
        </p:nvGraphicFramePr>
        <p:xfrm>
          <a:off x="6523737" y="1368771"/>
          <a:ext cx="2928373" cy="179732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28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73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 dirty="0"/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 dirty="0"/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blipFill rotWithShape="1">
                      <a:blip r:embed="rId4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9" name="Таблица"/>
          <p:cNvGraphicFramePr/>
          <p:nvPr>
            <p:extLst>
              <p:ext uri="{D42A27DB-BD31-4B8C-83A1-F6EECF244321}">
                <p14:modId xmlns:p14="http://schemas.microsoft.com/office/powerpoint/2010/main" val="2055988784"/>
              </p:ext>
            </p:extLst>
          </p:nvPr>
        </p:nvGraphicFramePr>
        <p:xfrm>
          <a:off x="4349832" y="6858000"/>
          <a:ext cx="2667757" cy="154876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667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87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 dirty="0"/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 dirty="0"/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defRPr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>
                      <a:solidFill>
                        <a:srgbClr val="000000"/>
                      </a:solidFill>
                    </a:lnL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blipFill rotWithShape="1">
                      <a:blip r:embed="rId5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0" name="Средние значения для структуры фондов:"/>
          <p:cNvSpPr txBox="1"/>
          <p:nvPr/>
        </p:nvSpPr>
        <p:spPr>
          <a:xfrm>
            <a:off x="3893902" y="2955994"/>
            <a:ext cx="9239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Прямоугольник 12"/>
          <p:cNvSpPr/>
          <p:nvPr/>
        </p:nvSpPr>
        <p:spPr>
          <a:xfrm>
            <a:off x="-1" y="463136"/>
            <a:ext cx="581894" cy="843151"/>
          </a:xfrm>
          <a:prstGeom prst="rect">
            <a:avLst/>
          </a:prstGeom>
          <a:gradFill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</a:gradFill>
          <a:ln w="12700">
            <a:miter lim="400000"/>
          </a:ln>
        </p:spPr>
        <p:txBody>
          <a:bodyPr lIns="45718" tIns="45718" rIns="45718" bIns="45718"/>
          <a:lstStyle/>
          <a:p>
            <a:pPr defTabSz="1042987">
              <a:defRPr sz="21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3" name="Text Box 23"/>
          <p:cNvSpPr txBox="1"/>
          <p:nvPr/>
        </p:nvSpPr>
        <p:spPr>
          <a:xfrm>
            <a:off x="941065" y="889858"/>
            <a:ext cx="8394721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l">
              <a:spcBef>
                <a:spcPts val="1400"/>
              </a:spcBef>
              <a:defRPr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РЕЗУЛЬТАТ ИССЛЕДОВАНИЯ</a:t>
            </a:r>
          </a:p>
        </p:txBody>
      </p:sp>
      <p:sp>
        <p:nvSpPr>
          <p:cNvPr id="244" name="Line 30"/>
          <p:cNvSpPr/>
          <p:nvPr/>
        </p:nvSpPr>
        <p:spPr>
          <a:xfrm flipV="1">
            <a:off x="895350" y="1307912"/>
            <a:ext cx="8486156" cy="9525"/>
          </a:xfrm>
          <a:prstGeom prst="line">
            <a:avLst/>
          </a:prstGeom>
          <a:ln w="19050" cap="sq">
            <a:solidFill>
              <a:srgbClr val="595959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45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20" y="431425"/>
            <a:ext cx="1164169" cy="362511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Text Box 23"/>
          <p:cNvSpPr txBox="1"/>
          <p:nvPr/>
        </p:nvSpPr>
        <p:spPr>
          <a:xfrm>
            <a:off x="924089" y="1454291"/>
            <a:ext cx="8057820" cy="313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>
              <a:spcBef>
                <a:spcPts val="1000"/>
              </a:spcBef>
              <a:defRPr sz="1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РЕЗУЛЬТАТ:  </a:t>
            </a:r>
          </a:p>
          <a:p>
            <a:pPr marL="285750" indent="-285750" algn="l">
              <a:spcBef>
                <a:spcPts val="1000"/>
              </a:spcBef>
              <a:buSzPct val="100000"/>
              <a:buFont typeface="Arial"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 err="1"/>
              <a:t>Было</a:t>
            </a:r>
            <a:r>
              <a:rPr dirty="0"/>
              <a:t> </a:t>
            </a:r>
            <a:r>
              <a:rPr dirty="0" err="1"/>
              <a:t>определено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стиль</a:t>
            </a:r>
            <a:r>
              <a:rPr dirty="0"/>
              <a:t> </a:t>
            </a:r>
            <a:r>
              <a:rPr dirty="0" err="1"/>
              <a:t>управления</a:t>
            </a:r>
            <a:r>
              <a:rPr dirty="0"/>
              <a:t>, </a:t>
            </a:r>
            <a:r>
              <a:rPr dirty="0" err="1"/>
              <a:t>имеет</a:t>
            </a:r>
            <a:r>
              <a:rPr dirty="0"/>
              <a:t> </a:t>
            </a:r>
            <a:r>
              <a:rPr dirty="0" err="1"/>
              <a:t>определенную</a:t>
            </a:r>
            <a:r>
              <a:rPr dirty="0"/>
              <a:t> </a:t>
            </a:r>
            <a:r>
              <a:rPr dirty="0" err="1"/>
              <a:t>связь</a:t>
            </a:r>
            <a:r>
              <a:rPr dirty="0"/>
              <a:t> с  </a:t>
            </a:r>
            <a:r>
              <a:rPr dirty="0" err="1"/>
              <a:t>показателями</a:t>
            </a:r>
            <a:r>
              <a:rPr dirty="0"/>
              <a:t> </a:t>
            </a:r>
            <a:r>
              <a:rPr dirty="0" err="1"/>
              <a:t>эффективности</a:t>
            </a:r>
            <a:r>
              <a:rPr dirty="0"/>
              <a:t> </a:t>
            </a:r>
            <a:r>
              <a:rPr dirty="0" err="1"/>
              <a:t>фондов</a:t>
            </a:r>
            <a:r>
              <a:rPr dirty="0"/>
              <a:t>, </a:t>
            </a:r>
            <a:r>
              <a:rPr dirty="0" err="1"/>
              <a:t>которая</a:t>
            </a:r>
            <a:r>
              <a:rPr dirty="0"/>
              <a:t> </a:t>
            </a:r>
            <a:r>
              <a:rPr dirty="0" err="1"/>
              <a:t>заключается</a:t>
            </a:r>
            <a:r>
              <a:rPr dirty="0"/>
              <a:t> в </a:t>
            </a:r>
            <a:r>
              <a:rPr dirty="0" err="1"/>
              <a:t>том</a:t>
            </a:r>
            <a:r>
              <a:rPr dirty="0"/>
              <a:t> </a:t>
            </a:r>
            <a:r>
              <a:rPr dirty="0" err="1"/>
              <a:t>что</a:t>
            </a:r>
            <a:r>
              <a:rPr dirty="0"/>
              <a:t>  </a:t>
            </a:r>
            <a:r>
              <a:rPr dirty="0" err="1"/>
              <a:t>приверженность</a:t>
            </a:r>
            <a:r>
              <a:rPr dirty="0"/>
              <a:t> к </a:t>
            </a:r>
            <a:r>
              <a:rPr dirty="0" err="1"/>
              <a:t>определенному</a:t>
            </a:r>
            <a:r>
              <a:rPr dirty="0"/>
              <a:t> </a:t>
            </a:r>
            <a:r>
              <a:rPr dirty="0" err="1"/>
              <a:t>стилю</a:t>
            </a:r>
            <a:r>
              <a:rPr dirty="0"/>
              <a:t> </a:t>
            </a:r>
            <a:r>
              <a:rPr dirty="0" err="1"/>
              <a:t>инвестирования</a:t>
            </a:r>
            <a:r>
              <a:rPr dirty="0"/>
              <a:t> </a:t>
            </a:r>
            <a:r>
              <a:rPr dirty="0" err="1"/>
              <a:t>может</a:t>
            </a:r>
            <a:r>
              <a:rPr dirty="0"/>
              <a:t>  </a:t>
            </a:r>
            <a:r>
              <a:rPr dirty="0" err="1"/>
              <a:t>предполагать</a:t>
            </a:r>
            <a:r>
              <a:rPr dirty="0"/>
              <a:t> </a:t>
            </a:r>
            <a:r>
              <a:rPr dirty="0" err="1"/>
              <a:t>определенный</a:t>
            </a:r>
            <a:r>
              <a:rPr dirty="0"/>
              <a:t> </a:t>
            </a:r>
            <a:r>
              <a:rPr dirty="0" err="1"/>
              <a:t>уровень</a:t>
            </a:r>
            <a:r>
              <a:rPr dirty="0"/>
              <a:t> </a:t>
            </a:r>
            <a:r>
              <a:rPr dirty="0" err="1"/>
              <a:t>дохода</a:t>
            </a:r>
            <a:r>
              <a:rPr dirty="0"/>
              <a:t>  </a:t>
            </a:r>
          </a:p>
          <a:p>
            <a:pPr marL="285750" indent="-285750" algn="l">
              <a:spcBef>
                <a:spcPts val="1000"/>
              </a:spcBef>
              <a:buSzPct val="100000"/>
              <a:buFont typeface="Arial"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 err="1"/>
              <a:t>Проводимая</a:t>
            </a:r>
            <a:r>
              <a:rPr dirty="0"/>
              <a:t> </a:t>
            </a:r>
            <a:r>
              <a:rPr dirty="0" err="1"/>
              <a:t>управляющей</a:t>
            </a:r>
            <a:r>
              <a:rPr dirty="0"/>
              <a:t> </a:t>
            </a:r>
            <a:r>
              <a:rPr dirty="0" err="1"/>
              <a:t>компанией</a:t>
            </a:r>
            <a:r>
              <a:rPr dirty="0"/>
              <a:t> </a:t>
            </a:r>
            <a:r>
              <a:rPr dirty="0" err="1"/>
              <a:t>политика</a:t>
            </a:r>
            <a:r>
              <a:rPr dirty="0"/>
              <a:t> </a:t>
            </a:r>
            <a:r>
              <a:rPr dirty="0" err="1"/>
              <a:t>инвестирования</a:t>
            </a:r>
            <a:r>
              <a:rPr dirty="0"/>
              <a:t>, </a:t>
            </a:r>
            <a:r>
              <a:rPr dirty="0" err="1"/>
              <a:t>приверженная</a:t>
            </a:r>
            <a:r>
              <a:rPr dirty="0"/>
              <a:t> к </a:t>
            </a:r>
            <a:r>
              <a:rPr dirty="0" err="1"/>
              <a:t>определенному</a:t>
            </a:r>
            <a:r>
              <a:rPr dirty="0"/>
              <a:t> </a:t>
            </a:r>
            <a:r>
              <a:rPr dirty="0" err="1"/>
              <a:t>стилю</a:t>
            </a:r>
            <a:r>
              <a:rPr dirty="0"/>
              <a:t>,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положительно</a:t>
            </a:r>
            <a:r>
              <a:rPr dirty="0"/>
              <a:t> </a:t>
            </a:r>
            <a:r>
              <a:rPr dirty="0" err="1"/>
              <a:t>повлиять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показатель</a:t>
            </a:r>
            <a:r>
              <a:rPr dirty="0"/>
              <a:t> </a:t>
            </a:r>
            <a:r>
              <a:rPr dirty="0" err="1"/>
              <a:t>эффективности</a:t>
            </a:r>
            <a:r>
              <a:rPr dirty="0"/>
              <a:t> </a:t>
            </a:r>
            <a:r>
              <a:rPr dirty="0" err="1"/>
              <a:t>фонда</a:t>
            </a:r>
            <a:r>
              <a:rPr dirty="0"/>
              <a:t>. </a:t>
            </a:r>
            <a:r>
              <a:rPr dirty="0" err="1"/>
              <a:t>Существуют</a:t>
            </a:r>
            <a:r>
              <a:rPr dirty="0"/>
              <a:t> </a:t>
            </a:r>
            <a:r>
              <a:rPr dirty="0" err="1"/>
              <a:t>определенные</a:t>
            </a:r>
            <a:r>
              <a:rPr dirty="0"/>
              <a:t> </a:t>
            </a:r>
            <a:r>
              <a:rPr dirty="0" err="1"/>
              <a:t>оптимальные</a:t>
            </a:r>
            <a:r>
              <a:rPr dirty="0"/>
              <a:t> </a:t>
            </a:r>
            <a:r>
              <a:rPr dirty="0" err="1"/>
              <a:t>значения</a:t>
            </a:r>
            <a:r>
              <a:rPr dirty="0"/>
              <a:t> </a:t>
            </a:r>
            <a:r>
              <a:rPr dirty="0" err="1"/>
              <a:t>показателей</a:t>
            </a:r>
            <a:r>
              <a:rPr dirty="0"/>
              <a:t> </a:t>
            </a:r>
            <a:r>
              <a:rPr dirty="0" err="1"/>
              <a:t>инвестиционного</a:t>
            </a:r>
            <a:r>
              <a:rPr dirty="0"/>
              <a:t> </a:t>
            </a:r>
            <a:r>
              <a:rPr dirty="0" err="1"/>
              <a:t>планирования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которых</a:t>
            </a:r>
            <a:r>
              <a:rPr dirty="0"/>
              <a:t> </a:t>
            </a:r>
            <a:r>
              <a:rPr dirty="0" err="1"/>
              <a:t>характерен</a:t>
            </a:r>
            <a:r>
              <a:rPr dirty="0"/>
              <a:t> </a:t>
            </a:r>
            <a:r>
              <a:rPr dirty="0" err="1"/>
              <a:t>соответственный</a:t>
            </a:r>
            <a:r>
              <a:rPr dirty="0"/>
              <a:t> </a:t>
            </a:r>
            <a:r>
              <a:rPr dirty="0" err="1"/>
              <a:t>уровень</a:t>
            </a:r>
            <a:r>
              <a:rPr dirty="0"/>
              <a:t> </a:t>
            </a:r>
            <a:r>
              <a:rPr dirty="0" err="1"/>
              <a:t>доходности</a:t>
            </a:r>
            <a:endParaRPr dirty="0"/>
          </a:p>
        </p:txBody>
      </p:sp>
      <p:sp>
        <p:nvSpPr>
          <p:cNvPr id="247" name="Line 30"/>
          <p:cNvSpPr/>
          <p:nvPr/>
        </p:nvSpPr>
        <p:spPr>
          <a:xfrm>
            <a:off x="950590" y="4730572"/>
            <a:ext cx="8375671" cy="1"/>
          </a:xfrm>
          <a:prstGeom prst="line">
            <a:avLst/>
          </a:prstGeom>
          <a:ln w="19050" cap="sq">
            <a:solidFill>
              <a:srgbClr val="595959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8" name="Text Box 23"/>
          <p:cNvSpPr txBox="1"/>
          <p:nvPr/>
        </p:nvSpPr>
        <p:spPr>
          <a:xfrm>
            <a:off x="1092536" y="6778085"/>
            <a:ext cx="805782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>
              <a:spcBef>
                <a:spcPts val="1000"/>
              </a:spcBef>
              <a:defRPr sz="1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defRPr>
            </a:pPr>
            <a:endParaRPr dirty="0"/>
          </a:p>
        </p:txBody>
      </p:sp>
      <p:sp>
        <p:nvSpPr>
          <p:cNvPr id="249" name="Номер слайда 1"/>
          <p:cNvSpPr txBox="1">
            <a:spLocks noGrp="1"/>
          </p:cNvSpPr>
          <p:nvPr>
            <p:ph type="sldNum" sz="quarter" idx="4294967295"/>
          </p:nvPr>
        </p:nvSpPr>
        <p:spPr>
          <a:xfrm>
            <a:off x="8861142" y="62484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250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631" y="431425"/>
            <a:ext cx="1328895" cy="528364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Text Box 23"/>
          <p:cNvSpPr txBox="1"/>
          <p:nvPr/>
        </p:nvSpPr>
        <p:spPr>
          <a:xfrm>
            <a:off x="924090" y="4730572"/>
            <a:ext cx="8057820" cy="133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>
              <a:spcBef>
                <a:spcPts val="1000"/>
              </a:spcBef>
              <a:defRPr sz="1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 err="1"/>
              <a:t>Вывод</a:t>
            </a:r>
            <a:r>
              <a:rPr dirty="0"/>
              <a:t>:  </a:t>
            </a:r>
          </a:p>
          <a:p>
            <a:pPr marL="285750" indent="-285750" algn="l">
              <a:spcBef>
                <a:spcPts val="1000"/>
              </a:spcBef>
              <a:buSzPct val="100000"/>
              <a:buFont typeface="Arial"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 err="1"/>
              <a:t>Параметры</a:t>
            </a:r>
            <a:r>
              <a:rPr dirty="0"/>
              <a:t> </a:t>
            </a:r>
            <a:r>
              <a:rPr dirty="0" err="1"/>
              <a:t>структуры</a:t>
            </a:r>
            <a:r>
              <a:rPr dirty="0"/>
              <a:t> </a:t>
            </a:r>
            <a:r>
              <a:rPr dirty="0" err="1"/>
              <a:t>фонда</a:t>
            </a:r>
            <a:r>
              <a:rPr dirty="0"/>
              <a:t> и </a:t>
            </a:r>
            <a:r>
              <a:rPr dirty="0" err="1"/>
              <a:t>активная</a:t>
            </a:r>
            <a:r>
              <a:rPr dirty="0"/>
              <a:t> </a:t>
            </a:r>
            <a:r>
              <a:rPr dirty="0" err="1"/>
              <a:t>часть</a:t>
            </a:r>
            <a:r>
              <a:rPr dirty="0"/>
              <a:t> </a:t>
            </a:r>
            <a:r>
              <a:rPr dirty="0" err="1"/>
              <a:t>капитала</a:t>
            </a:r>
            <a:r>
              <a:rPr dirty="0"/>
              <a:t> </a:t>
            </a:r>
            <a:r>
              <a:rPr dirty="0" err="1"/>
              <a:t>должны</a:t>
            </a:r>
            <a:r>
              <a:rPr dirty="0"/>
              <a:t> </a:t>
            </a:r>
            <a:r>
              <a:rPr dirty="0" err="1"/>
              <a:t>учитываться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составлении</a:t>
            </a:r>
            <a:r>
              <a:rPr dirty="0"/>
              <a:t> </a:t>
            </a:r>
            <a:r>
              <a:rPr dirty="0" err="1"/>
              <a:t>многофакторный</a:t>
            </a:r>
            <a:r>
              <a:rPr dirty="0"/>
              <a:t> </a:t>
            </a:r>
            <a:r>
              <a:rPr dirty="0" err="1"/>
              <a:t>модели</a:t>
            </a:r>
            <a:r>
              <a:rPr dirty="0"/>
              <a:t> </a:t>
            </a:r>
            <a:r>
              <a:rPr dirty="0" err="1"/>
              <a:t>эффективности</a:t>
            </a:r>
            <a:r>
              <a:rPr dirty="0"/>
              <a:t> </a:t>
            </a:r>
            <a:r>
              <a:rPr dirty="0" err="1"/>
              <a:t>рынка</a:t>
            </a:r>
            <a:r>
              <a:rPr dirty="0"/>
              <a:t> </a:t>
            </a:r>
            <a:r>
              <a:rPr dirty="0" err="1"/>
              <a:t>ПИФов</a:t>
            </a:r>
            <a:endParaRPr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97" y="2386890"/>
            <a:ext cx="2827684" cy="880508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Прямоугольник 5"/>
          <p:cNvSpPr/>
          <p:nvPr/>
        </p:nvSpPr>
        <p:spPr>
          <a:xfrm>
            <a:off x="4678876" y="0"/>
            <a:ext cx="5227124" cy="6858000"/>
          </a:xfrm>
          <a:prstGeom prst="rect">
            <a:avLst/>
          </a:prstGeom>
          <a:gradFill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</a:gradFill>
          <a:ln w="12700">
            <a:miter lim="400000"/>
          </a:ln>
        </p:spPr>
        <p:txBody>
          <a:bodyPr lIns="45718" tIns="45718" rIns="45718" bIns="45718"/>
          <a:lstStyle/>
          <a:p>
            <a:pPr defTabSz="1042987">
              <a:defRPr sz="21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55" name="Text Box 2052"/>
          <p:cNvSpPr txBox="1"/>
          <p:nvPr/>
        </p:nvSpPr>
        <p:spPr>
          <a:xfrm>
            <a:off x="4724597" y="3165800"/>
            <a:ext cx="5135684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600"/>
              </a:spcBef>
              <a:defRPr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Спасибо за внимание!</a:t>
            </a:r>
          </a:p>
        </p:txBody>
      </p:sp>
      <p:pic>
        <p:nvPicPr>
          <p:cNvPr id="256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96" y="3689020"/>
            <a:ext cx="2827685" cy="11242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Прямоугольник 12"/>
          <p:cNvSpPr/>
          <p:nvPr/>
        </p:nvSpPr>
        <p:spPr>
          <a:xfrm>
            <a:off x="-1" y="463136"/>
            <a:ext cx="581894" cy="843151"/>
          </a:xfrm>
          <a:prstGeom prst="rect">
            <a:avLst/>
          </a:prstGeom>
          <a:gradFill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</a:gradFill>
          <a:ln w="12700">
            <a:miter lim="400000"/>
          </a:ln>
        </p:spPr>
        <p:txBody>
          <a:bodyPr lIns="45718" tIns="45718" rIns="45718" bIns="45718"/>
          <a:lstStyle/>
          <a:p>
            <a:pPr defTabSz="1042987">
              <a:defRPr sz="21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3" name="Text Box 23"/>
          <p:cNvSpPr txBox="1"/>
          <p:nvPr/>
        </p:nvSpPr>
        <p:spPr>
          <a:xfrm>
            <a:off x="941065" y="889858"/>
            <a:ext cx="8394721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l">
              <a:spcBef>
                <a:spcPts val="1400"/>
              </a:spcBef>
              <a:defRPr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lang="ru-RU" dirty="0"/>
              <a:t>Приложение</a:t>
            </a:r>
            <a:endParaRPr dirty="0"/>
          </a:p>
        </p:txBody>
      </p:sp>
      <p:sp>
        <p:nvSpPr>
          <p:cNvPr id="244" name="Line 30"/>
          <p:cNvSpPr/>
          <p:nvPr/>
        </p:nvSpPr>
        <p:spPr>
          <a:xfrm flipV="1">
            <a:off x="895350" y="1307912"/>
            <a:ext cx="8486156" cy="9525"/>
          </a:xfrm>
          <a:prstGeom prst="line">
            <a:avLst/>
          </a:prstGeom>
          <a:ln w="19050" cap="sq">
            <a:solidFill>
              <a:srgbClr val="595959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45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20" y="431425"/>
            <a:ext cx="1164169" cy="362511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Text Box 23"/>
          <p:cNvSpPr txBox="1"/>
          <p:nvPr/>
        </p:nvSpPr>
        <p:spPr>
          <a:xfrm>
            <a:off x="924089" y="1454291"/>
            <a:ext cx="8057820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>
              <a:spcBef>
                <a:spcPts val="1000"/>
              </a:spcBef>
              <a:defRPr sz="1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defRPr>
            </a:pPr>
            <a:endParaRPr dirty="0"/>
          </a:p>
        </p:txBody>
      </p:sp>
      <p:sp>
        <p:nvSpPr>
          <p:cNvPr id="248" name="Text Box 23"/>
          <p:cNvSpPr txBox="1"/>
          <p:nvPr/>
        </p:nvSpPr>
        <p:spPr>
          <a:xfrm>
            <a:off x="1092536" y="6778085"/>
            <a:ext cx="805782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>
              <a:spcBef>
                <a:spcPts val="1000"/>
              </a:spcBef>
              <a:defRPr sz="1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defRPr>
            </a:pPr>
            <a:endParaRPr dirty="0"/>
          </a:p>
        </p:txBody>
      </p:sp>
      <p:sp>
        <p:nvSpPr>
          <p:cNvPr id="249" name="Номер слайда 1"/>
          <p:cNvSpPr txBox="1">
            <a:spLocks noGrp="1"/>
          </p:cNvSpPr>
          <p:nvPr>
            <p:ph type="sldNum" sz="quarter" idx="4294967295"/>
          </p:nvPr>
        </p:nvSpPr>
        <p:spPr>
          <a:xfrm>
            <a:off x="8861142" y="62484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250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631" y="431425"/>
            <a:ext cx="1328895" cy="528364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Text Box 23"/>
          <p:cNvSpPr txBox="1"/>
          <p:nvPr/>
        </p:nvSpPr>
        <p:spPr>
          <a:xfrm>
            <a:off x="895350" y="5160789"/>
            <a:ext cx="8057820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>
              <a:spcBef>
                <a:spcPts val="1000"/>
              </a:spcBef>
              <a:defRPr sz="1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defRPr>
            </a:pPr>
            <a:endParaRPr dirty="0"/>
          </a:p>
        </p:txBody>
      </p:sp>
      <p:pic>
        <p:nvPicPr>
          <p:cNvPr id="15" name="newplot-6.png" descr="newplot-6.png">
            <a:extLst>
              <a:ext uri="{FF2B5EF4-FFF2-40B4-BE49-F238E27FC236}">
                <a16:creationId xmlns:a16="http://schemas.microsoft.com/office/drawing/2014/main" id="{F09FC83D-1CC7-4477-B0AE-B6A4E5F59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298" y="1863573"/>
            <a:ext cx="6803069" cy="452699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5807756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Нажмите дважды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9" name="Нажмите дважды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0" name="Номер слайда"/>
          <p:cNvSpPr txBox="1">
            <a:spLocks noGrp="1"/>
          </p:cNvSpPr>
          <p:nvPr>
            <p:ph type="sldNum" sz="quarter" idx="4294967295"/>
          </p:nvPr>
        </p:nvSpPr>
        <p:spPr>
          <a:xfrm>
            <a:off x="8861142" y="62484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pic>
        <p:nvPicPr>
          <p:cNvPr id="8" name="newplot-7.png" descr="newplot-7.png">
            <a:extLst>
              <a:ext uri="{FF2B5EF4-FFF2-40B4-BE49-F238E27FC236}">
                <a16:creationId xmlns:a16="http://schemas.microsoft.com/office/drawing/2014/main" id="{D214CFD0-5B25-BCB0-57A6-88770E18A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0" y="2014403"/>
            <a:ext cx="4766950" cy="317209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newplot-8.png" descr="newplot-8.png">
            <a:extLst>
              <a:ext uri="{FF2B5EF4-FFF2-40B4-BE49-F238E27FC236}">
                <a16:creationId xmlns:a16="http://schemas.microsoft.com/office/drawing/2014/main" id="{59D3254B-0988-A0DD-5EDC-80CB87C94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990887"/>
            <a:ext cx="4837626" cy="32191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Нажмите дважды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6" name="Нажмите дважды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7" name="Номер слайда"/>
          <p:cNvSpPr txBox="1">
            <a:spLocks noGrp="1"/>
          </p:cNvSpPr>
          <p:nvPr>
            <p:ph type="sldNum" sz="quarter" idx="4294967295"/>
          </p:nvPr>
        </p:nvSpPr>
        <p:spPr>
          <a:xfrm>
            <a:off x="8861142" y="62484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pic>
        <p:nvPicPr>
          <p:cNvPr id="268" name="newplot-3.png" descr="newplot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49" y="-379255"/>
            <a:ext cx="6870701" cy="4572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newplot-4.png" descr="newplot-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13" y="3541664"/>
            <a:ext cx="4804927" cy="31973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newplot-5.png" descr="newplot-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061" y="3580639"/>
            <a:ext cx="4687788" cy="3119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Номер слайда"/>
          <p:cNvSpPr txBox="1">
            <a:spLocks noGrp="1"/>
          </p:cNvSpPr>
          <p:nvPr>
            <p:ph type="sldNum" sz="quarter" idx="4294967295"/>
          </p:nvPr>
        </p:nvSpPr>
        <p:spPr>
          <a:xfrm>
            <a:off x="8861142" y="62484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pic>
        <p:nvPicPr>
          <p:cNvPr id="273" name="Снимок экрана 2022-05-16 в 18.47.47.png" descr="Снимок экрана 2022-05-16 в 18.47.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463" y="101177"/>
            <a:ext cx="2356455" cy="6204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Снимок экрана 2022-05-16 в 18.48.24.png" descr="Снимок экрана 2022-05-16 в 18.48.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598189">
            <a:off x="342252" y="498203"/>
            <a:ext cx="6992123" cy="16095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Снимок экрана 2022-05-16 в 18.50.15.png" descr="Снимок экрана 2022-05-16 в 18.50.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71" y="2403008"/>
            <a:ext cx="7146168" cy="16005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Снимок экрана 2022-05-16 в 18.51.13.png" descr="Снимок экрана 2022-05-16 в 18.51.1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743" y="4040113"/>
            <a:ext cx="6992970" cy="18193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Прямоугольник 12"/>
          <p:cNvSpPr/>
          <p:nvPr/>
        </p:nvSpPr>
        <p:spPr>
          <a:xfrm>
            <a:off x="-1" y="463136"/>
            <a:ext cx="581894" cy="843151"/>
          </a:xfrm>
          <a:prstGeom prst="rect">
            <a:avLst/>
          </a:prstGeom>
          <a:gradFill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</a:gradFill>
          <a:ln w="12700">
            <a:miter lim="400000"/>
          </a:ln>
        </p:spPr>
        <p:txBody>
          <a:bodyPr lIns="45718" tIns="45718" rIns="45718" bIns="45718"/>
          <a:lstStyle/>
          <a:p>
            <a:pPr defTabSz="1042987">
              <a:defRPr sz="21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0" name="Text Box 23"/>
          <p:cNvSpPr txBox="1"/>
          <p:nvPr/>
        </p:nvSpPr>
        <p:spPr>
          <a:xfrm>
            <a:off x="941069" y="889858"/>
            <a:ext cx="839471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l">
              <a:spcBef>
                <a:spcPts val="1400"/>
              </a:spcBef>
              <a:defRPr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ЦЕЛИ И ЗАДАЧИ ИССЛЕДОВАНИЯ </a:t>
            </a:r>
          </a:p>
        </p:txBody>
      </p:sp>
      <p:sp>
        <p:nvSpPr>
          <p:cNvPr id="111" name="Line 30"/>
          <p:cNvSpPr/>
          <p:nvPr/>
        </p:nvSpPr>
        <p:spPr>
          <a:xfrm flipV="1">
            <a:off x="895350" y="1307912"/>
            <a:ext cx="8486156" cy="9525"/>
          </a:xfrm>
          <a:prstGeom prst="line">
            <a:avLst/>
          </a:prstGeom>
          <a:ln w="19050" cap="sq">
            <a:solidFill>
              <a:srgbClr val="595959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12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20" y="431425"/>
            <a:ext cx="1164169" cy="36251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Text Box 23"/>
          <p:cNvSpPr txBox="1"/>
          <p:nvPr/>
        </p:nvSpPr>
        <p:spPr>
          <a:xfrm>
            <a:off x="924090" y="1465373"/>
            <a:ext cx="8057820" cy="1120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>
              <a:spcBef>
                <a:spcPts val="1000"/>
              </a:spcBef>
              <a:defRPr sz="1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ЦЕЛЬ ИССЛЕДОВАНИЯ:</a:t>
            </a:r>
          </a:p>
          <a:p>
            <a:pPr marL="179388" indent="-179388" algn="l">
              <a:spcBef>
                <a:spcPts val="800"/>
              </a:spcBef>
              <a:buClr>
                <a:srgbClr val="C00000"/>
              </a:buClr>
              <a:buSzPct val="100000"/>
              <a:buChar char="▪"/>
              <a:defRPr sz="14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 err="1"/>
              <a:t>Определение</a:t>
            </a:r>
            <a:r>
              <a:rPr dirty="0"/>
              <a:t> </a:t>
            </a:r>
            <a:r>
              <a:rPr dirty="0" err="1"/>
              <a:t>влияния</a:t>
            </a:r>
            <a:r>
              <a:rPr dirty="0"/>
              <a:t> </a:t>
            </a:r>
            <a:r>
              <a:rPr dirty="0" err="1"/>
              <a:t>проводимой</a:t>
            </a:r>
            <a:r>
              <a:rPr dirty="0"/>
              <a:t> </a:t>
            </a:r>
            <a:r>
              <a:rPr dirty="0" err="1"/>
              <a:t>инвестиционной</a:t>
            </a:r>
            <a:r>
              <a:rPr dirty="0"/>
              <a:t> </a:t>
            </a:r>
            <a:r>
              <a:rPr dirty="0" err="1"/>
              <a:t>политики</a:t>
            </a:r>
            <a:r>
              <a:rPr dirty="0"/>
              <a:t> </a:t>
            </a:r>
            <a:r>
              <a:rPr dirty="0" err="1"/>
              <a:t>российских</a:t>
            </a:r>
            <a:r>
              <a:rPr dirty="0"/>
              <a:t> </a:t>
            </a:r>
            <a:r>
              <a:rPr dirty="0" err="1"/>
              <a:t>ПИФов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показатели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эффективности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определения</a:t>
            </a:r>
            <a:r>
              <a:rPr dirty="0"/>
              <a:t> </a:t>
            </a:r>
            <a:r>
              <a:rPr dirty="0" err="1"/>
              <a:t>наиболее</a:t>
            </a:r>
            <a:r>
              <a:rPr dirty="0"/>
              <a:t> </a:t>
            </a:r>
            <a:r>
              <a:rPr dirty="0" err="1"/>
              <a:t>оптимального</a:t>
            </a:r>
            <a:r>
              <a:rPr dirty="0"/>
              <a:t> </a:t>
            </a:r>
            <a:r>
              <a:rPr dirty="0" err="1"/>
              <a:t>распределения</a:t>
            </a:r>
            <a:r>
              <a:rPr dirty="0"/>
              <a:t> </a:t>
            </a:r>
            <a:r>
              <a:rPr dirty="0" err="1"/>
              <a:t>активов</a:t>
            </a:r>
            <a:r>
              <a:rPr dirty="0"/>
              <a:t> и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управления</a:t>
            </a:r>
            <a:endParaRPr dirty="0"/>
          </a:p>
        </p:txBody>
      </p:sp>
      <p:sp>
        <p:nvSpPr>
          <p:cNvPr id="114" name="Line 30"/>
          <p:cNvSpPr/>
          <p:nvPr/>
        </p:nvSpPr>
        <p:spPr>
          <a:xfrm flipV="1">
            <a:off x="878370" y="2715903"/>
            <a:ext cx="8486156" cy="9525"/>
          </a:xfrm>
          <a:prstGeom prst="line">
            <a:avLst/>
          </a:prstGeom>
          <a:ln w="19050" cap="sq">
            <a:solidFill>
              <a:srgbClr val="595959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5" name="Text Box 23"/>
          <p:cNvSpPr txBox="1"/>
          <p:nvPr/>
        </p:nvSpPr>
        <p:spPr>
          <a:xfrm>
            <a:off x="924089" y="2933309"/>
            <a:ext cx="8057820" cy="303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>
              <a:spcBef>
                <a:spcPts val="1000"/>
              </a:spcBef>
              <a:defRPr sz="1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ЗАДАЧИ ИССЛЕДОВАНИЯ:</a:t>
            </a:r>
            <a:endParaRPr dirty="0">
              <a:solidFill>
                <a:srgbClr val="BFBFBF"/>
              </a:solidFill>
            </a:endParaRPr>
          </a:p>
          <a:p>
            <a:pPr marL="179388" indent="-179388" algn="l">
              <a:spcBef>
                <a:spcPts val="800"/>
              </a:spcBef>
              <a:buClr>
                <a:srgbClr val="C00000"/>
              </a:buClr>
              <a:buSzPct val="100000"/>
              <a:buChar char="▪"/>
              <a:defRPr sz="14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 err="1"/>
              <a:t>Формулирование</a:t>
            </a:r>
            <a:r>
              <a:rPr dirty="0"/>
              <a:t> </a:t>
            </a:r>
            <a:r>
              <a:rPr dirty="0" err="1"/>
              <a:t>основных</a:t>
            </a:r>
            <a:r>
              <a:rPr dirty="0"/>
              <a:t> </a:t>
            </a:r>
            <a:r>
              <a:rPr dirty="0" err="1"/>
              <a:t>гипотез</a:t>
            </a:r>
            <a:r>
              <a:rPr dirty="0"/>
              <a:t> о </a:t>
            </a:r>
            <a:r>
              <a:rPr dirty="0" err="1"/>
              <a:t>влиянии</a:t>
            </a:r>
            <a:r>
              <a:rPr dirty="0"/>
              <a:t> </a:t>
            </a:r>
            <a:r>
              <a:rPr dirty="0" err="1"/>
              <a:t>стиля</a:t>
            </a:r>
            <a:r>
              <a:rPr dirty="0"/>
              <a:t> </a:t>
            </a:r>
            <a:r>
              <a:rPr dirty="0" err="1"/>
              <a:t>инвестирования</a:t>
            </a:r>
            <a:r>
              <a:rPr dirty="0"/>
              <a:t> </a:t>
            </a:r>
            <a:r>
              <a:rPr dirty="0" err="1"/>
              <a:t>фондов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показатели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эффективности</a:t>
            </a:r>
            <a:r>
              <a:rPr dirty="0"/>
              <a:t>, </a:t>
            </a:r>
            <a:r>
              <a:rPr dirty="0" err="1"/>
              <a:t>доходности</a:t>
            </a:r>
            <a:r>
              <a:rPr dirty="0"/>
              <a:t> </a:t>
            </a:r>
            <a:r>
              <a:rPr dirty="0" err="1"/>
              <a:t>паев</a:t>
            </a:r>
            <a:r>
              <a:rPr dirty="0"/>
              <a:t> и </a:t>
            </a:r>
            <a:r>
              <a:rPr dirty="0" err="1"/>
              <a:t>выбора</a:t>
            </a:r>
            <a:r>
              <a:rPr dirty="0"/>
              <a:t> </a:t>
            </a:r>
            <a:r>
              <a:rPr dirty="0" err="1"/>
              <a:t>альтернатив</a:t>
            </a:r>
            <a:r>
              <a:rPr dirty="0"/>
              <a:t> </a:t>
            </a:r>
            <a:r>
              <a:rPr dirty="0" err="1"/>
              <a:t>управления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основании</a:t>
            </a:r>
            <a:r>
              <a:rPr dirty="0"/>
              <a:t> </a:t>
            </a:r>
            <a:r>
              <a:rPr dirty="0" err="1"/>
              <a:t>существующих</a:t>
            </a:r>
            <a:r>
              <a:rPr dirty="0"/>
              <a:t> </a:t>
            </a:r>
            <a:r>
              <a:rPr dirty="0" err="1"/>
              <a:t>эмпирических</a:t>
            </a:r>
            <a:r>
              <a:rPr dirty="0"/>
              <a:t> </a:t>
            </a:r>
            <a:r>
              <a:rPr dirty="0" err="1"/>
              <a:t>работ</a:t>
            </a:r>
            <a:r>
              <a:rPr dirty="0"/>
              <a:t> </a:t>
            </a:r>
          </a:p>
          <a:p>
            <a:pPr marL="179388" indent="-179388" algn="l">
              <a:spcBef>
                <a:spcPts val="800"/>
              </a:spcBef>
              <a:buClr>
                <a:srgbClr val="C00000"/>
              </a:buClr>
              <a:buSzPct val="100000"/>
              <a:buChar char="▪"/>
              <a:defRPr sz="14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 err="1"/>
              <a:t>Разработка</a:t>
            </a:r>
            <a:r>
              <a:rPr dirty="0"/>
              <a:t> </a:t>
            </a:r>
            <a:r>
              <a:rPr dirty="0" err="1"/>
              <a:t>критериев</a:t>
            </a:r>
            <a:r>
              <a:rPr dirty="0"/>
              <a:t> </a:t>
            </a:r>
            <a:r>
              <a:rPr dirty="0" err="1"/>
              <a:t>эффективности</a:t>
            </a:r>
            <a:r>
              <a:rPr dirty="0"/>
              <a:t> </a:t>
            </a:r>
            <a:r>
              <a:rPr dirty="0" err="1"/>
              <a:t>ПИФов</a:t>
            </a:r>
            <a:r>
              <a:rPr dirty="0"/>
              <a:t>, а </a:t>
            </a:r>
            <a:r>
              <a:rPr dirty="0" err="1"/>
              <a:t>также</a:t>
            </a:r>
            <a:r>
              <a:rPr dirty="0"/>
              <a:t> </a:t>
            </a:r>
            <a:r>
              <a:rPr dirty="0" err="1"/>
              <a:t>показателей</a:t>
            </a:r>
            <a:r>
              <a:rPr dirty="0"/>
              <a:t>, </a:t>
            </a:r>
            <a:r>
              <a:rPr dirty="0" err="1"/>
              <a:t>характеризующих</a:t>
            </a:r>
            <a:r>
              <a:rPr dirty="0"/>
              <a:t> </a:t>
            </a:r>
            <a:r>
              <a:rPr dirty="0" err="1"/>
              <a:t>стиль</a:t>
            </a:r>
            <a:r>
              <a:rPr dirty="0"/>
              <a:t> </a:t>
            </a:r>
            <a:r>
              <a:rPr dirty="0" err="1"/>
              <a:t>инвестирования</a:t>
            </a:r>
            <a:endParaRPr dirty="0"/>
          </a:p>
          <a:p>
            <a:pPr marL="179388" indent="-179388" algn="l">
              <a:spcBef>
                <a:spcPts val="800"/>
              </a:spcBef>
              <a:buClr>
                <a:srgbClr val="C00000"/>
              </a:buClr>
              <a:buSzPct val="100000"/>
              <a:buChar char="▪"/>
              <a:defRPr sz="14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 err="1"/>
              <a:t>Проведение</a:t>
            </a:r>
            <a:r>
              <a:rPr dirty="0"/>
              <a:t> </a:t>
            </a:r>
            <a:r>
              <a:rPr dirty="0" err="1"/>
              <a:t>обработки</a:t>
            </a:r>
            <a:r>
              <a:rPr dirty="0"/>
              <a:t> и </a:t>
            </a:r>
            <a:r>
              <a:rPr dirty="0" err="1"/>
              <a:t>анализа</a:t>
            </a:r>
            <a:r>
              <a:rPr dirty="0"/>
              <a:t> </a:t>
            </a:r>
            <a:r>
              <a:rPr dirty="0" err="1"/>
              <a:t>данных</a:t>
            </a:r>
            <a:endParaRPr dirty="0"/>
          </a:p>
          <a:p>
            <a:pPr marL="179388" indent="-179388" algn="l">
              <a:spcBef>
                <a:spcPts val="800"/>
              </a:spcBef>
              <a:buClr>
                <a:srgbClr val="C00000"/>
              </a:buClr>
              <a:buSzPct val="100000"/>
              <a:buChar char="▪"/>
              <a:defRPr sz="14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 err="1"/>
              <a:t>Построение</a:t>
            </a:r>
            <a:r>
              <a:rPr dirty="0"/>
              <a:t> </a:t>
            </a:r>
            <a:r>
              <a:rPr dirty="0" err="1"/>
              <a:t>моделей</a:t>
            </a:r>
            <a:r>
              <a:rPr dirty="0"/>
              <a:t>,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соответственных</a:t>
            </a:r>
            <a:r>
              <a:rPr dirty="0"/>
              <a:t> </a:t>
            </a:r>
            <a:r>
              <a:rPr dirty="0" err="1"/>
              <a:t>стилей</a:t>
            </a:r>
            <a:r>
              <a:rPr dirty="0"/>
              <a:t> </a:t>
            </a:r>
            <a:r>
              <a:rPr dirty="0" err="1"/>
              <a:t>инвестирования</a:t>
            </a:r>
            <a:r>
              <a:rPr dirty="0"/>
              <a:t>, </a:t>
            </a:r>
            <a:r>
              <a:rPr dirty="0" err="1"/>
              <a:t>сравнение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доходностей</a:t>
            </a:r>
            <a:endParaRPr dirty="0"/>
          </a:p>
          <a:p>
            <a:pPr marL="179388" indent="-179388" algn="l">
              <a:spcBef>
                <a:spcPts val="800"/>
              </a:spcBef>
              <a:buClr>
                <a:srgbClr val="C00000"/>
              </a:buClr>
              <a:buSzPct val="100000"/>
              <a:buChar char="▪"/>
              <a:defRPr sz="14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 err="1"/>
              <a:t>Определение</a:t>
            </a:r>
            <a:r>
              <a:rPr dirty="0"/>
              <a:t> </a:t>
            </a:r>
            <a:r>
              <a:rPr dirty="0" err="1"/>
              <a:t>характера</a:t>
            </a:r>
            <a:r>
              <a:rPr dirty="0"/>
              <a:t> и </a:t>
            </a:r>
            <a:r>
              <a:rPr dirty="0" err="1"/>
              <a:t>степени</a:t>
            </a:r>
            <a:r>
              <a:rPr dirty="0"/>
              <a:t> </a:t>
            </a:r>
            <a:r>
              <a:rPr dirty="0" err="1"/>
              <a:t>зависимости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показателями</a:t>
            </a:r>
            <a:r>
              <a:rPr dirty="0"/>
              <a:t> </a:t>
            </a:r>
            <a:r>
              <a:rPr dirty="0" err="1"/>
              <a:t>эффективности</a:t>
            </a:r>
            <a:r>
              <a:rPr dirty="0"/>
              <a:t> и </a:t>
            </a:r>
            <a:r>
              <a:rPr dirty="0" err="1"/>
              <a:t>проводимой</a:t>
            </a:r>
            <a:r>
              <a:rPr dirty="0"/>
              <a:t> </a:t>
            </a:r>
            <a:r>
              <a:rPr dirty="0" err="1"/>
              <a:t>инвестиционной</a:t>
            </a:r>
            <a:r>
              <a:rPr dirty="0"/>
              <a:t> </a:t>
            </a:r>
            <a:r>
              <a:rPr dirty="0" err="1"/>
              <a:t>политики</a:t>
            </a:r>
            <a:endParaRPr dirty="0"/>
          </a:p>
        </p:txBody>
      </p:sp>
      <p:sp>
        <p:nvSpPr>
          <p:cNvPr id="116" name="Номер слайда 1"/>
          <p:cNvSpPr txBox="1">
            <a:spLocks noGrp="1"/>
          </p:cNvSpPr>
          <p:nvPr>
            <p:ph type="sldNum" sz="quarter" idx="4294967295"/>
          </p:nvPr>
        </p:nvSpPr>
        <p:spPr>
          <a:xfrm>
            <a:off x="8960025" y="6248400"/>
            <a:ext cx="203023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1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616" y="426056"/>
            <a:ext cx="1328894" cy="528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Прямоугольник 12"/>
          <p:cNvSpPr/>
          <p:nvPr/>
        </p:nvSpPr>
        <p:spPr>
          <a:xfrm>
            <a:off x="0" y="463136"/>
            <a:ext cx="581892" cy="843151"/>
          </a:xfrm>
          <a:prstGeom prst="rect">
            <a:avLst/>
          </a:prstGeom>
          <a:gradFill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 defTabSz="1042987">
              <a:defRPr sz="21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0" name="Text Box 23"/>
          <p:cNvSpPr txBox="1"/>
          <p:nvPr/>
        </p:nvSpPr>
        <p:spPr>
          <a:xfrm>
            <a:off x="941069" y="889857"/>
            <a:ext cx="839471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>
              <a:spcBef>
                <a:spcPts val="1400"/>
              </a:spcBef>
              <a:defRPr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АНАЛИЗ ПРЕДМЕТНОЙ ОБЛАСТИ</a:t>
            </a:r>
          </a:p>
        </p:txBody>
      </p:sp>
      <p:sp>
        <p:nvSpPr>
          <p:cNvPr id="121" name="Line 30"/>
          <p:cNvSpPr/>
          <p:nvPr/>
        </p:nvSpPr>
        <p:spPr>
          <a:xfrm flipV="1">
            <a:off x="895350" y="1307913"/>
            <a:ext cx="8486156" cy="9524"/>
          </a:xfrm>
          <a:prstGeom prst="line">
            <a:avLst/>
          </a:prstGeom>
          <a:ln w="19050" cap="sq">
            <a:solidFill>
              <a:srgbClr val="595959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22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20" y="431425"/>
            <a:ext cx="1164169" cy="36251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23" name="Table 6"/>
          <p:cNvGraphicFramePr/>
          <p:nvPr/>
        </p:nvGraphicFramePr>
        <p:xfrm>
          <a:off x="895348" y="1445520"/>
          <a:ext cx="8486159" cy="510203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569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1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8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8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Авторы</a:t>
                      </a:r>
                    </a:p>
                  </a:txBody>
                  <a:tcPr marL="45720" marR="45720" anchor="ctr" horzOverflow="overflow">
                    <a:solidFill>
                      <a:srgbClr val="921A1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Название работы, год</a:t>
                      </a:r>
                    </a:p>
                  </a:txBody>
                  <a:tcPr marL="45720" marR="45720" anchor="ctr" horzOverflow="overflow">
                    <a:solidFill>
                      <a:srgbClr val="921A1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Источник</a:t>
                      </a:r>
                    </a:p>
                  </a:txBody>
                  <a:tcPr marL="45720" marR="45720" anchor="ctr" horzOverflow="overflow">
                    <a:solidFill>
                      <a:srgbClr val="921A1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Результат</a:t>
                      </a:r>
                    </a:p>
                  </a:txBody>
                  <a:tcPr marL="45720" marR="45720" anchor="ctr" horzOverflow="overflow">
                    <a:solidFill>
                      <a:srgbClr val="921A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81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Aktam, Burkhanov, Tursunov Bobir</a:t>
                      </a:r>
                    </a:p>
                  </a:txBody>
                  <a:tcPr marL="45720" marR="45720" anchor="ctr" horzOverflow="overflow"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Features Of Investment In Mutual Fund: In Case Of Russia (2019)</a:t>
                      </a:r>
                    </a:p>
                  </a:txBody>
                  <a:tcPr marL="45720" marR="45720" anchor="ctr" horzOverflow="overflow"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Voice of Research</a:t>
                      </a:r>
                    </a:p>
                  </a:txBody>
                  <a:tcPr marL="45720" marR="45720" anchor="ctr" horzOverflow="overflow"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Tahoma"/>
                          <a:ea typeface="Tahoma"/>
                          <a:cs typeface="Tahoma"/>
                          <a:sym typeface="Tahoma"/>
                        </a:rPr>
                        <a:t>Выявление особенности рынка инвестиционных фондов в РФ</a:t>
                      </a:r>
                    </a:p>
                  </a:txBody>
                  <a:tcPr marL="45720" marR="45720" anchor="ctr" horzOverflow="overflow"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81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Tahoma"/>
                          <a:ea typeface="Tahoma"/>
                          <a:cs typeface="Tahoma"/>
                          <a:sym typeface="Tahoma"/>
                        </a:rPr>
                        <a:t>Абрамов А., Акшенцева К., Радыгин А.</a:t>
                      </a:r>
                    </a:p>
                  </a:txBody>
                  <a:tcPr marL="45720" marR="45720" anchor="ctr" horzOverflow="overflow"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t>Эффективность паевых инвестиционных фондов: </a:t>
                      </a:r>
                      <a:br/>
                      <a:r>
                        <a:t>теоретические подходы и опыт России (2015)</a:t>
                      </a:r>
                    </a:p>
                  </a:txBody>
                  <a:tcPr marL="45720" marR="45720" anchor="ctr" horzOverflow="overflow"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Tahoma"/>
                          <a:ea typeface="Tahoma"/>
                          <a:cs typeface="Tahoma"/>
                          <a:sym typeface="Tahoma"/>
                        </a:rPr>
                        <a:t>Экономическая политика</a:t>
                      </a:r>
                    </a:p>
                  </a:txBody>
                  <a:tcPr marL="45720" marR="45720" anchor="ctr" horzOverflow="overflow"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Tahoma"/>
                          <a:ea typeface="Tahoma"/>
                          <a:cs typeface="Tahoma"/>
                          <a:sym typeface="Tahoma"/>
                        </a:rPr>
                        <a:t>Определение Факторов влияющих на эффективность ПИФов</a:t>
                      </a:r>
                    </a:p>
                  </a:txBody>
                  <a:tcPr marL="45720" marR="45720" anchor="ctr" horzOverflow="overflow"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John A. Haslem Carl A. Scheraga</a:t>
                      </a:r>
                    </a:p>
                  </a:txBody>
                  <a:tcPr marL="45720" marR="45720" anchor="ctr" horzOverflow="overflow"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Morningstar classification of large-cap mutual funds (2001)</a:t>
                      </a:r>
                    </a:p>
                  </a:txBody>
                  <a:tcPr marL="45720" marR="45720" anchor="ctr" horzOverflow="overflow"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t>The Journal of </a:t>
                      </a:r>
                      <a:br/>
                      <a:r>
                        <a:t>Investing</a:t>
                      </a:r>
                    </a:p>
                  </a:txBody>
                  <a:tcPr marL="45720" marR="45720" anchor="ctr" horzOverflow="overflow"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Tahoma"/>
                          <a:ea typeface="Tahoma"/>
                          <a:cs typeface="Tahoma"/>
                          <a:sym typeface="Tahoma"/>
                        </a:rPr>
                        <a:t>Определение соответствие классификации Morningstar инвестиционном стилям</a:t>
                      </a:r>
                    </a:p>
                  </a:txBody>
                  <a:tcPr marL="45720" marR="45720" anchor="ctr" horzOverflow="overflow"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Sharpe W. F.</a:t>
                      </a:r>
                    </a:p>
                  </a:txBody>
                  <a:tcPr marL="45720" marR="45720" anchor="ctr" horzOverflow="overflow"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t>Asset allocation: Management style and performance measurement </a:t>
                      </a:r>
                      <a:r>
                        <a:rPr>
                          <a:latin typeface="Tahoma"/>
                          <a:ea typeface="Tahoma"/>
                          <a:cs typeface="Tahoma"/>
                          <a:sym typeface="Tahoma"/>
                        </a:rPr>
                        <a:t>(1992)</a:t>
                      </a:r>
                    </a:p>
                  </a:txBody>
                  <a:tcPr marL="45720" marR="45720" anchor="ctr" horzOverflow="overflow"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t>Journal of portfolio </a:t>
                      </a:r>
                      <a:br/>
                      <a:r>
                        <a:t>Management</a:t>
                      </a:r>
                    </a:p>
                  </a:txBody>
                  <a:tcPr marL="45720" marR="45720" anchor="ctr" horzOverflow="overflow"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Tahoma"/>
                          <a:ea typeface="Tahoma"/>
                          <a:cs typeface="Tahoma"/>
                          <a:sym typeface="Tahoma"/>
                        </a:rPr>
                        <a:t>Найдена зависимость между распределением активов в структуре фонда и эффективности инвестирования</a:t>
                      </a:r>
                    </a:p>
                  </a:txBody>
                  <a:tcPr marL="45720" marR="45720" anchor="ctr" horzOverflow="overflow"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773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Brown S. J., Goetzmann W. N.</a:t>
                      </a:r>
                    </a:p>
                  </a:txBody>
                  <a:tcPr marL="45720" marR="45720" anchor="ctr" horzOverflow="overflow"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t>Mutual fund styles  (1977)</a:t>
                      </a:r>
                    </a:p>
                  </a:txBody>
                  <a:tcPr marL="45720" marR="45720" anchor="ctr" horzOverflow="overflow"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Journal of financial Economics</a:t>
                      </a:r>
                    </a:p>
                  </a:txBody>
                  <a:tcPr marL="45720" marR="45720" anchor="ctr" horzOverflow="overflow"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Tahoma"/>
                          <a:ea typeface="Tahoma"/>
                          <a:cs typeface="Tahoma"/>
                          <a:sym typeface="Tahoma"/>
                        </a:rPr>
                        <a:t>Была отражена нелинейность зависимости стиля управления и доходности</a:t>
                      </a:r>
                    </a:p>
                  </a:txBody>
                  <a:tcPr marL="45720" marR="45720" anchor="ctr" horzOverflow="overflow"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4" name="Номер слайда 1"/>
          <p:cNvSpPr txBox="1">
            <a:spLocks noGrp="1"/>
          </p:cNvSpPr>
          <p:nvPr>
            <p:ph type="sldNum" sz="quarter" idx="4294967295"/>
          </p:nvPr>
        </p:nvSpPr>
        <p:spPr>
          <a:xfrm>
            <a:off x="9509025" y="6386286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25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616" y="473636"/>
            <a:ext cx="1328893" cy="5283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Прямоугольник 12"/>
          <p:cNvSpPr/>
          <p:nvPr/>
        </p:nvSpPr>
        <p:spPr>
          <a:xfrm>
            <a:off x="0" y="463136"/>
            <a:ext cx="581892" cy="843151"/>
          </a:xfrm>
          <a:prstGeom prst="rect">
            <a:avLst/>
          </a:prstGeom>
          <a:gradFill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 defTabSz="1042987">
              <a:defRPr sz="21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8" name="Text Box 23"/>
          <p:cNvSpPr txBox="1"/>
          <p:nvPr/>
        </p:nvSpPr>
        <p:spPr>
          <a:xfrm>
            <a:off x="941069" y="889857"/>
            <a:ext cx="839471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>
              <a:spcBef>
                <a:spcPts val="1400"/>
              </a:spcBef>
              <a:defRPr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АНАЛИЗ ЭМПИРИЧЕСКИХ РАБОТ</a:t>
            </a:r>
          </a:p>
        </p:txBody>
      </p:sp>
      <p:sp>
        <p:nvSpPr>
          <p:cNvPr id="129" name="Line 30"/>
          <p:cNvSpPr/>
          <p:nvPr/>
        </p:nvSpPr>
        <p:spPr>
          <a:xfrm flipV="1">
            <a:off x="895350" y="1307913"/>
            <a:ext cx="8486156" cy="9524"/>
          </a:xfrm>
          <a:prstGeom prst="line">
            <a:avLst/>
          </a:prstGeom>
          <a:ln w="19050" cap="sq">
            <a:solidFill>
              <a:srgbClr val="595959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30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20" y="431425"/>
            <a:ext cx="1164169" cy="36251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1" name="Table 6"/>
          <p:cNvGraphicFramePr/>
          <p:nvPr>
            <p:extLst>
              <p:ext uri="{D42A27DB-BD31-4B8C-83A1-F6EECF244321}">
                <p14:modId xmlns:p14="http://schemas.microsoft.com/office/powerpoint/2010/main" val="2494296380"/>
              </p:ext>
            </p:extLst>
          </p:nvPr>
        </p:nvGraphicFramePr>
        <p:xfrm>
          <a:off x="619952" y="1572520"/>
          <a:ext cx="9036950" cy="370803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71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1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4915">
                <a:tc>
                  <a:txBody>
                    <a:bodyPr/>
                    <a:lstStyle/>
                    <a:p>
                      <a:pPr algn="ctr">
                        <a:defRPr sz="1800" b="0"/>
                      </a:pPr>
                      <a:r>
                        <a:rPr sz="1400" dirty="0" err="1">
                          <a:solidFill>
                            <a:srgbClr val="FFFFFF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Авторы</a:t>
                      </a:r>
                      <a:endParaRPr sz="1400" dirty="0">
                        <a:solidFill>
                          <a:srgbClr val="FFFFFF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ctr" horzOverflow="overflow">
                    <a:lnB w="12700">
                      <a:solidFill>
                        <a:srgbClr val="000000"/>
                      </a:solidFill>
                    </a:lnB>
                    <a:solidFill>
                      <a:srgbClr val="921A1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Название работы, год</a:t>
                      </a:r>
                    </a:p>
                  </a:txBody>
                  <a:tcPr marL="45720" marR="45720" anchor="ctr" horzOverflow="overflow">
                    <a:lnB w="12700">
                      <a:solidFill>
                        <a:srgbClr val="000000"/>
                      </a:solidFill>
                    </a:lnB>
                    <a:solidFill>
                      <a:srgbClr val="921A1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Источник</a:t>
                      </a:r>
                    </a:p>
                  </a:txBody>
                  <a:tcPr marL="45720" marR="45720" anchor="ctr" horzOverflow="overflow">
                    <a:lnB w="12700">
                      <a:solidFill>
                        <a:srgbClr val="000000"/>
                      </a:solidFill>
                    </a:lnB>
                    <a:solidFill>
                      <a:srgbClr val="921A1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Результат</a:t>
                      </a:r>
                    </a:p>
                  </a:txBody>
                  <a:tcPr marL="45720" marR="45720" anchor="ctr" horzOverflow="overflow">
                    <a:lnB w="12700">
                      <a:solidFill>
                        <a:srgbClr val="000000"/>
                      </a:solidFill>
                    </a:lnB>
                    <a:solidFill>
                      <a:srgbClr val="921A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438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Tahoma"/>
                          <a:ea typeface="Tahoma"/>
                          <a:cs typeface="Tahoma"/>
                          <a:sym typeface="Tahoma"/>
                        </a:rPr>
                        <a:t>Абрамов А. Е., Радыгин А. Д., Чернова М. И.</a:t>
                      </a:r>
                    </a:p>
                  </a:txBody>
                  <a:tcPr marL="45720" marR="45720" anchor="ctr" horzOverflow="overflow">
                    <a:lnT w="12700">
                      <a:solidFill>
                        <a:srgbClr val="000000"/>
                      </a:solidFill>
                    </a:lnT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t>Эффективность управления портфелями паевых </a:t>
                      </a:r>
                      <a:br/>
                      <a:r>
                        <a:t>инвестиционных фондов акций и ее оценка (2019)</a:t>
                      </a:r>
                    </a:p>
                  </a:txBody>
                  <a:tcPr marL="45720" marR="45720" anchor="ctr" horzOverflow="overflow">
                    <a:lnT w="12700">
                      <a:solidFill>
                        <a:srgbClr val="000000"/>
                      </a:solidFill>
                    </a:lnT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t>Journal</a:t>
                      </a:r>
                    </a:p>
                    <a:p>
                      <a:pPr algn="l">
                        <a:defRPr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t>of Financial Economics</a:t>
                      </a:r>
                    </a:p>
                  </a:txBody>
                  <a:tcPr marL="45720" marR="45720" anchor="ctr" horzOverflow="overflow">
                    <a:lnT w="12700">
                      <a:solidFill>
                        <a:srgbClr val="000000"/>
                      </a:solidFill>
                    </a:lnT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Tahoma"/>
                          <a:ea typeface="Tahoma"/>
                          <a:cs typeface="Tahoma"/>
                          <a:sym typeface="Tahoma"/>
                        </a:rPr>
                        <a:t>Применение многофакторных моделей для оценки эффективностей ПИФов</a:t>
                      </a:r>
                    </a:p>
                  </a:txBody>
                  <a:tcPr marL="45720" marR="45720" anchor="ctr" horzOverflow="overflow">
                    <a:lnT w="12700">
                      <a:solidFill>
                        <a:srgbClr val="000000"/>
                      </a:solidFill>
                    </a:lnT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436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Nolan J. P., 
Ojeda-Revah D</a:t>
                      </a:r>
                    </a:p>
                  </a:txBody>
                  <a:tcPr marL="45720" marR="45720" anchor="ctr" horzOverflow="overflow"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latin typeface="Arial"/>
                          <a:ea typeface="Arial"/>
                          <a:cs typeface="Arial"/>
                        </a:rPr>
                        <a:t>Linear and nonlinear regression with stable errors (2013)</a:t>
                      </a:r>
                    </a:p>
                  </a:txBody>
                  <a:tcPr marL="45720" marR="45720" anchor="ctr" horzOverflow="overflow"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latin typeface="Arial"/>
                          <a:ea typeface="Arial"/>
                          <a:cs typeface="Arial"/>
                        </a:rPr>
                        <a:t>Journal of Econometrics.</a:t>
                      </a:r>
                    </a:p>
                  </a:txBody>
                  <a:tcPr marL="45720" marR="45720" anchor="ctr" horzOverflow="overflow"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Tahoma"/>
                          <a:ea typeface="Tahoma"/>
                          <a:cs typeface="Tahoma"/>
                          <a:sym typeface="Tahoma"/>
                        </a:rPr>
                        <a:t>Применение линейный регрессий в эконометрических моделях</a:t>
                      </a:r>
                    </a:p>
                  </a:txBody>
                  <a:tcPr marL="45720" marR="45720" anchor="ctr" horzOverflow="overflow"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436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latin typeface="Arial"/>
                          <a:ea typeface="Arial"/>
                          <a:cs typeface="Arial"/>
                        </a:rPr>
                        <a:t>Godfrey K. R</a:t>
                      </a:r>
                    </a:p>
                  </a:txBody>
                  <a:tcPr marL="45720" marR="45720" anchor="ctr" horzOverflow="overflow"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latin typeface="Arial"/>
                          <a:ea typeface="Arial"/>
                          <a:cs typeface="Arial"/>
                        </a:rPr>
                        <a:t>Correlation methods (1980)</a:t>
                      </a:r>
                    </a:p>
                  </a:txBody>
                  <a:tcPr marL="45720" marR="45720" anchor="ctr" horzOverflow="overflow"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 err="1">
                          <a:latin typeface="Arial"/>
                          <a:ea typeface="Arial"/>
                          <a:cs typeface="Arial"/>
                        </a:rPr>
                        <a:t>Automatica</a:t>
                      </a:r>
                      <a:endParaRPr sz="14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45720" marR="45720" anchor="ctr" horzOverflow="overflow"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Объяснение</a:t>
                      </a:r>
                      <a:r>
                        <a:rPr sz="1400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400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использования</a:t>
                      </a:r>
                      <a:r>
                        <a:rPr sz="1400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400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корреляционных</a:t>
                      </a:r>
                      <a:r>
                        <a:rPr sz="1400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400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методов</a:t>
                      </a:r>
                      <a:r>
                        <a:rPr sz="1400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400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для</a:t>
                      </a:r>
                      <a:r>
                        <a:rPr sz="1400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400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линейных</a:t>
                      </a:r>
                      <a:r>
                        <a:rPr sz="1400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400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систем</a:t>
                      </a:r>
                      <a:endParaRPr sz="1400" dirty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ctr" horzOverflow="overflow"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2" name="Номер слайда 1"/>
          <p:cNvSpPr txBox="1">
            <a:spLocks noGrp="1"/>
          </p:cNvSpPr>
          <p:nvPr>
            <p:ph type="sldNum" sz="quarter" idx="4294967295"/>
          </p:nvPr>
        </p:nvSpPr>
        <p:spPr>
          <a:xfrm>
            <a:off x="9509025" y="6386286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33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013" y="431425"/>
            <a:ext cx="1328893" cy="52836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6173950-D942-0568-E896-29E1938EA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066656"/>
              </p:ext>
            </p:extLst>
          </p:nvPr>
        </p:nvGraphicFramePr>
        <p:xfrm>
          <a:off x="619952" y="5280557"/>
          <a:ext cx="9036950" cy="11582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71427">
                  <a:extLst>
                    <a:ext uri="{9D8B030D-6E8A-4147-A177-3AD203B41FA5}">
                      <a16:colId xmlns:a16="http://schemas.microsoft.com/office/drawing/2014/main" val="4109875665"/>
                    </a:ext>
                  </a:extLst>
                </a:gridCol>
                <a:gridCol w="2301715">
                  <a:extLst>
                    <a:ext uri="{9D8B030D-6E8A-4147-A177-3AD203B41FA5}">
                      <a16:colId xmlns:a16="http://schemas.microsoft.com/office/drawing/2014/main" val="1495192408"/>
                    </a:ext>
                  </a:extLst>
                </a:gridCol>
                <a:gridCol w="1423933">
                  <a:extLst>
                    <a:ext uri="{9D8B030D-6E8A-4147-A177-3AD203B41FA5}">
                      <a16:colId xmlns:a16="http://schemas.microsoft.com/office/drawing/2014/main" val="1454869795"/>
                    </a:ext>
                  </a:extLst>
                </a:gridCol>
                <a:gridCol w="3639875">
                  <a:extLst>
                    <a:ext uri="{9D8B030D-6E8A-4147-A177-3AD203B41FA5}">
                      <a16:colId xmlns:a16="http://schemas.microsoft.com/office/drawing/2014/main" val="2197004104"/>
                    </a:ext>
                  </a:extLst>
                </a:gridCol>
              </a:tblGrid>
              <a:tr h="974368"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400" b="0" i="0" u="none" strike="noStrike" cap="none" spc="0" baseline="0" dirty="0" err="1">
                          <a:solidFill>
                            <a:srgbClr val="000000"/>
                          </a:solidFill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Lubos</a:t>
                      </a:r>
                      <a:r>
                        <a:rPr lang="en-US" sz="14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 Pastor</a:t>
                      </a:r>
                    </a:p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Robert F. Stambaugh</a:t>
                      </a:r>
                    </a:p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Lucian A. Taylor</a:t>
                      </a:r>
                    </a:p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sz="1400" b="0" i="0" u="none" strike="noStrike" cap="none" spc="0" baseline="0" dirty="0">
                        <a:solidFill>
                          <a:srgbClr val="000000"/>
                        </a:solidFill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Do funds make more when they trade more? (</a:t>
                      </a:r>
                      <a:r>
                        <a:rPr lang="ru-RU" sz="14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Arial"/>
                          <a:cs typeface="Arial"/>
                          <a:sym typeface="Arial"/>
                        </a:rPr>
                        <a:t>2014</a:t>
                      </a:r>
                      <a:r>
                        <a:rPr lang="en-US" sz="14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Arial"/>
                          <a:cs typeface="Arial"/>
                          <a:sym typeface="Arial"/>
                        </a:rPr>
                        <a:t>)</a:t>
                      </a:r>
                      <a:endParaRPr sz="1400" b="0" i="0" u="none" strike="noStrike" cap="none" spc="0" baseline="0" dirty="0">
                        <a:solidFill>
                          <a:srgbClr val="000000"/>
                        </a:solidFill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Arial"/>
                          <a:ea typeface="+mj-ea"/>
                          <a:cs typeface="Arial"/>
                          <a:sym typeface="Arial"/>
                        </a:rPr>
                        <a:t>National Bureau of Economic Research</a:t>
                      </a:r>
                    </a:p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sz="1400" b="0" i="0" u="none" strike="noStrike" cap="none" spc="0" baseline="0" dirty="0">
                        <a:solidFill>
                          <a:srgbClr val="000000"/>
                        </a:solidFill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4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Arial"/>
                          <a:ea typeface="Tahoma"/>
                          <a:cs typeface="Arial"/>
                          <a:sym typeface="Tahoma"/>
                        </a:rPr>
                        <a:t>Применение </a:t>
                      </a:r>
                      <a:r>
                        <a:rPr lang="ru-RU" sz="1400" b="0" i="0" u="none" strike="noStrike" cap="none" spc="0" baseline="0" dirty="0" err="1">
                          <a:solidFill>
                            <a:srgbClr val="000000"/>
                          </a:solidFill>
                          <a:uFillTx/>
                          <a:latin typeface="Arial"/>
                          <a:ea typeface="Tahoma"/>
                          <a:cs typeface="Arial"/>
                          <a:sym typeface="Tahoma"/>
                        </a:rPr>
                        <a:t>моделий</a:t>
                      </a:r>
                      <a:r>
                        <a:rPr lang="ru-RU" sz="14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Arial"/>
                          <a:ea typeface="Tahoma"/>
                          <a:cs typeface="Arial"/>
                          <a:sym typeface="Tahoma"/>
                        </a:rPr>
                        <a:t> для оценки взаимосвязи активной доли капитала в фонде и доходностью</a:t>
                      </a:r>
                      <a:endParaRPr sz="1400" b="0" i="0" u="none" strike="noStrike" cap="none" spc="0" baseline="0" dirty="0">
                        <a:solidFill>
                          <a:srgbClr val="000000"/>
                        </a:solidFill>
                        <a:uFillTx/>
                        <a:latin typeface="Arial"/>
                        <a:ea typeface="Tahoma"/>
                        <a:cs typeface="Arial"/>
                        <a:sym typeface="Tahoma"/>
                      </a:endParaRPr>
                    </a:p>
                  </a:txBody>
                  <a:tcPr marL="45720" marR="45720" anchor="ctr" horzOverflow="overflow"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5578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12"/>
          <p:cNvSpPr/>
          <p:nvPr/>
        </p:nvSpPr>
        <p:spPr>
          <a:xfrm>
            <a:off x="-1" y="463136"/>
            <a:ext cx="581894" cy="843151"/>
          </a:xfrm>
          <a:prstGeom prst="rect">
            <a:avLst/>
          </a:prstGeom>
          <a:gradFill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</a:gradFill>
          <a:ln w="12700">
            <a:miter lim="400000"/>
          </a:ln>
        </p:spPr>
        <p:txBody>
          <a:bodyPr lIns="45718" tIns="45718" rIns="45718" bIns="45718"/>
          <a:lstStyle/>
          <a:p>
            <a:pPr defTabSz="1042987">
              <a:defRPr sz="21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6" name="Text Box 23"/>
          <p:cNvSpPr txBox="1"/>
          <p:nvPr/>
        </p:nvSpPr>
        <p:spPr>
          <a:xfrm>
            <a:off x="941069" y="889858"/>
            <a:ext cx="8394718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l">
              <a:spcBef>
                <a:spcPts val="1200"/>
              </a:spcBef>
              <a:defRPr sz="20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Описание выборки</a:t>
            </a:r>
          </a:p>
        </p:txBody>
      </p:sp>
      <p:sp>
        <p:nvSpPr>
          <p:cNvPr id="137" name="Line 30"/>
          <p:cNvSpPr/>
          <p:nvPr/>
        </p:nvSpPr>
        <p:spPr>
          <a:xfrm flipV="1">
            <a:off x="895350" y="1307912"/>
            <a:ext cx="8486156" cy="9525"/>
          </a:xfrm>
          <a:prstGeom prst="line">
            <a:avLst/>
          </a:prstGeom>
          <a:ln w="19050" cap="sq">
            <a:solidFill>
              <a:srgbClr val="595959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8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20" y="431425"/>
            <a:ext cx="1164169" cy="36251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Номер слайда 2"/>
          <p:cNvSpPr txBox="1">
            <a:spLocks noGrp="1"/>
          </p:cNvSpPr>
          <p:nvPr>
            <p:ph type="sldNum" sz="quarter" idx="4294967295"/>
          </p:nvPr>
        </p:nvSpPr>
        <p:spPr>
          <a:xfrm>
            <a:off x="8960025" y="6248400"/>
            <a:ext cx="203023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40" name="Text Box 23"/>
          <p:cNvSpPr txBox="1"/>
          <p:nvPr/>
        </p:nvSpPr>
        <p:spPr>
          <a:xfrm>
            <a:off x="941069" y="4317428"/>
            <a:ext cx="8394718" cy="777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>
              <a:spcBef>
                <a:spcPts val="1000"/>
              </a:spcBef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 err="1"/>
              <a:t>Данные</a:t>
            </a:r>
            <a:r>
              <a:rPr dirty="0"/>
              <a:t> </a:t>
            </a:r>
            <a:r>
              <a:rPr dirty="0" err="1"/>
              <a:t>получены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сайтов</a:t>
            </a:r>
            <a:r>
              <a:rPr dirty="0"/>
              <a:t> investfunds.ru и cbr.ru</a:t>
            </a:r>
          </a:p>
          <a:p>
            <a:pPr algn="l">
              <a:spcBef>
                <a:spcPts val="1000"/>
              </a:spcBef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 err="1"/>
              <a:t>Период</a:t>
            </a:r>
            <a:r>
              <a:rPr dirty="0"/>
              <a:t> </a:t>
            </a:r>
            <a:r>
              <a:rPr dirty="0" err="1"/>
              <a:t>исследования</a:t>
            </a:r>
            <a:r>
              <a:rPr dirty="0"/>
              <a:t>: 2008-2021 </a:t>
            </a:r>
            <a:r>
              <a:rPr dirty="0" err="1"/>
              <a:t>гг</a:t>
            </a:r>
            <a:r>
              <a:rPr dirty="0"/>
              <a:t>.</a:t>
            </a:r>
          </a:p>
        </p:txBody>
      </p:sp>
      <p:pic>
        <p:nvPicPr>
          <p:cNvPr id="141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613" y="430547"/>
            <a:ext cx="1328894" cy="52836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Text Box 23"/>
          <p:cNvSpPr txBox="1"/>
          <p:nvPr/>
        </p:nvSpPr>
        <p:spPr>
          <a:xfrm>
            <a:off x="924090" y="1976562"/>
            <a:ext cx="8057820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79387" indent="-179387" algn="l">
              <a:spcBef>
                <a:spcPts val="900"/>
              </a:spcBef>
              <a:buClr>
                <a:srgbClr val="C00000"/>
              </a:buClr>
              <a:buSzPct val="100000"/>
              <a:buChar char="▪"/>
              <a:defRPr sz="18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 err="1"/>
              <a:t>Данные</a:t>
            </a:r>
            <a:r>
              <a:rPr dirty="0"/>
              <a:t> о </a:t>
            </a:r>
            <a:r>
              <a:rPr dirty="0" err="1"/>
              <a:t>структуре</a:t>
            </a:r>
            <a:r>
              <a:rPr dirty="0"/>
              <a:t> 419 </a:t>
            </a:r>
            <a:r>
              <a:rPr dirty="0" err="1"/>
              <a:t>российских</a:t>
            </a:r>
            <a:r>
              <a:rPr dirty="0"/>
              <a:t> </a:t>
            </a:r>
            <a:r>
              <a:rPr dirty="0" err="1"/>
              <a:t>ПИФов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рассматриваемый</a:t>
            </a:r>
            <a:r>
              <a:rPr dirty="0"/>
              <a:t> </a:t>
            </a:r>
            <a:r>
              <a:rPr dirty="0" err="1"/>
              <a:t>период</a:t>
            </a:r>
            <a:endParaRPr dirty="0"/>
          </a:p>
          <a:p>
            <a:pPr marL="179387" indent="-179387" algn="l">
              <a:spcBef>
                <a:spcPts val="900"/>
              </a:spcBef>
              <a:buClr>
                <a:srgbClr val="C00000"/>
              </a:buClr>
              <a:buSzPct val="100000"/>
              <a:buChar char="▪"/>
              <a:defRPr sz="18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 err="1"/>
              <a:t>Значения</a:t>
            </a:r>
            <a:r>
              <a:rPr dirty="0"/>
              <a:t> </a:t>
            </a:r>
            <a:r>
              <a:rPr dirty="0" err="1"/>
              <a:t>стоимости</a:t>
            </a:r>
            <a:r>
              <a:rPr dirty="0"/>
              <a:t> </a:t>
            </a:r>
            <a:r>
              <a:rPr dirty="0" err="1"/>
              <a:t>паев</a:t>
            </a:r>
            <a:r>
              <a:rPr dirty="0"/>
              <a:t> </a:t>
            </a:r>
            <a:r>
              <a:rPr dirty="0" err="1"/>
              <a:t>ПИФов</a:t>
            </a:r>
            <a:endParaRPr dirty="0"/>
          </a:p>
          <a:p>
            <a:pPr marL="179387" indent="-179387" algn="l">
              <a:spcBef>
                <a:spcPts val="900"/>
              </a:spcBef>
              <a:buClr>
                <a:srgbClr val="C00000"/>
              </a:buClr>
              <a:buSzPct val="100000"/>
              <a:buChar char="▪"/>
              <a:defRPr sz="18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 err="1"/>
              <a:t>Значения</a:t>
            </a:r>
            <a:r>
              <a:rPr dirty="0"/>
              <a:t> </a:t>
            </a:r>
            <a:r>
              <a:rPr dirty="0" err="1"/>
              <a:t>ключевой</a:t>
            </a:r>
            <a:r>
              <a:rPr dirty="0"/>
              <a:t> </a:t>
            </a:r>
            <a:r>
              <a:rPr dirty="0" err="1"/>
              <a:t>ставки</a:t>
            </a:r>
            <a:r>
              <a:rPr dirty="0"/>
              <a:t> </a:t>
            </a:r>
            <a:r>
              <a:rPr dirty="0" err="1"/>
              <a:t>Банка</a:t>
            </a:r>
            <a:r>
              <a:rPr dirty="0"/>
              <a:t> </a:t>
            </a:r>
            <a:r>
              <a:rPr dirty="0" err="1"/>
              <a:t>России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Прямоугольник 12"/>
          <p:cNvSpPr/>
          <p:nvPr/>
        </p:nvSpPr>
        <p:spPr>
          <a:xfrm>
            <a:off x="-1" y="463136"/>
            <a:ext cx="581894" cy="843151"/>
          </a:xfrm>
          <a:prstGeom prst="rect">
            <a:avLst/>
          </a:prstGeom>
          <a:gradFill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</a:gradFill>
          <a:ln w="12700">
            <a:miter lim="400000"/>
          </a:ln>
        </p:spPr>
        <p:txBody>
          <a:bodyPr lIns="45718" tIns="45718" rIns="45718" bIns="45718"/>
          <a:lstStyle/>
          <a:p>
            <a:pPr defTabSz="1042987">
              <a:defRPr sz="21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5" name="Text Box 23"/>
          <p:cNvSpPr txBox="1"/>
          <p:nvPr/>
        </p:nvSpPr>
        <p:spPr>
          <a:xfrm>
            <a:off x="974840" y="839722"/>
            <a:ext cx="839471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>
              <a:spcBef>
                <a:spcPts val="1400"/>
              </a:spcBef>
              <a:defRPr sz="20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Основные проверяемые гипотезы</a:t>
            </a:r>
            <a:r>
              <a:rPr sz="2400"/>
              <a:t> </a:t>
            </a:r>
          </a:p>
        </p:txBody>
      </p:sp>
      <p:sp>
        <p:nvSpPr>
          <p:cNvPr id="146" name="Line 30"/>
          <p:cNvSpPr/>
          <p:nvPr/>
        </p:nvSpPr>
        <p:spPr>
          <a:xfrm flipV="1">
            <a:off x="895350" y="1307912"/>
            <a:ext cx="8486156" cy="9525"/>
          </a:xfrm>
          <a:prstGeom prst="line">
            <a:avLst/>
          </a:prstGeom>
          <a:ln w="19050" cap="sq">
            <a:solidFill>
              <a:srgbClr val="595959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7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20" y="431425"/>
            <a:ext cx="1164169" cy="36251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Номер слайда 2"/>
          <p:cNvSpPr txBox="1">
            <a:spLocks noGrp="1"/>
          </p:cNvSpPr>
          <p:nvPr>
            <p:ph type="sldNum" sz="quarter" idx="4294967295"/>
          </p:nvPr>
        </p:nvSpPr>
        <p:spPr>
          <a:xfrm>
            <a:off x="8960025" y="6248400"/>
            <a:ext cx="203023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49" name="TextBox 13"/>
          <p:cNvSpPr txBox="1"/>
          <p:nvPr/>
        </p:nvSpPr>
        <p:spPr>
          <a:xfrm>
            <a:off x="582026" y="1815369"/>
            <a:ext cx="8741948" cy="3811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>
              <a:lnSpc>
                <a:spcPct val="115000"/>
              </a:lnSpc>
              <a:spcBef>
                <a:spcPts val="1800"/>
              </a:spcBef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ℍ𝟙: </a:t>
            </a:r>
            <a:r>
              <a:rPr dirty="0" err="1"/>
              <a:t>Стиль</a:t>
            </a:r>
            <a:r>
              <a:rPr dirty="0"/>
              <a:t> </a:t>
            </a:r>
            <a:r>
              <a:rPr dirty="0" err="1"/>
              <a:t>управления</a:t>
            </a:r>
            <a:r>
              <a:rPr dirty="0"/>
              <a:t>, в </a:t>
            </a:r>
            <a:r>
              <a:rPr dirty="0" err="1"/>
              <a:t>том</a:t>
            </a:r>
            <a:r>
              <a:rPr dirty="0"/>
              <a:t> </a:t>
            </a:r>
            <a:r>
              <a:rPr dirty="0" err="1"/>
              <a:t>числе</a:t>
            </a:r>
            <a:r>
              <a:rPr dirty="0"/>
              <a:t> </a:t>
            </a:r>
            <a:r>
              <a:rPr dirty="0" err="1"/>
              <a:t>структура</a:t>
            </a:r>
            <a:r>
              <a:rPr dirty="0"/>
              <a:t> </a:t>
            </a:r>
            <a:r>
              <a:rPr dirty="0" err="1"/>
              <a:t>ПИФов</a:t>
            </a:r>
            <a:r>
              <a:rPr dirty="0"/>
              <a:t>, </a:t>
            </a:r>
            <a:r>
              <a:rPr dirty="0" err="1"/>
              <a:t>имеет</a:t>
            </a:r>
            <a:r>
              <a:rPr dirty="0"/>
              <a:t> </a:t>
            </a:r>
            <a:r>
              <a:rPr dirty="0" err="1"/>
              <a:t>определенную</a:t>
            </a:r>
            <a:r>
              <a:rPr dirty="0"/>
              <a:t> </a:t>
            </a:r>
            <a:r>
              <a:rPr dirty="0" err="1"/>
              <a:t>связь</a:t>
            </a:r>
            <a:r>
              <a:rPr dirty="0"/>
              <a:t> с </a:t>
            </a:r>
            <a:r>
              <a:rPr dirty="0" err="1"/>
              <a:t>показателями</a:t>
            </a:r>
            <a:r>
              <a:rPr dirty="0"/>
              <a:t> </a:t>
            </a:r>
            <a:r>
              <a:rPr dirty="0" err="1"/>
              <a:t>эффективности</a:t>
            </a:r>
            <a:r>
              <a:rPr dirty="0"/>
              <a:t> </a:t>
            </a:r>
            <a:r>
              <a:rPr dirty="0" err="1"/>
              <a:t>фондов</a:t>
            </a:r>
            <a:r>
              <a:rPr dirty="0"/>
              <a:t>, </a:t>
            </a:r>
            <a:r>
              <a:rPr dirty="0" err="1"/>
              <a:t>поэтому</a:t>
            </a:r>
            <a:r>
              <a:rPr dirty="0"/>
              <a:t> </a:t>
            </a:r>
            <a:r>
              <a:rPr dirty="0" err="1"/>
              <a:t>приверженность</a:t>
            </a:r>
            <a:r>
              <a:rPr dirty="0"/>
              <a:t> к </a:t>
            </a:r>
            <a:r>
              <a:rPr dirty="0" err="1"/>
              <a:t>определенному</a:t>
            </a:r>
            <a:r>
              <a:rPr dirty="0"/>
              <a:t> </a:t>
            </a:r>
            <a:r>
              <a:rPr dirty="0" err="1"/>
              <a:t>стилю</a:t>
            </a:r>
            <a:r>
              <a:rPr dirty="0"/>
              <a:t> </a:t>
            </a:r>
            <a:r>
              <a:rPr dirty="0" err="1"/>
              <a:t>инвестирования</a:t>
            </a:r>
            <a:r>
              <a:rPr dirty="0"/>
              <a:t> </a:t>
            </a:r>
            <a:r>
              <a:rPr dirty="0" err="1"/>
              <a:t>предполагает</a:t>
            </a:r>
            <a:r>
              <a:rPr dirty="0"/>
              <a:t> </a:t>
            </a:r>
            <a:r>
              <a:rPr dirty="0" err="1"/>
              <a:t>соответствующий</a:t>
            </a:r>
            <a:r>
              <a:rPr dirty="0"/>
              <a:t> </a:t>
            </a:r>
            <a:r>
              <a:rPr dirty="0" err="1"/>
              <a:t>уровень</a:t>
            </a:r>
            <a:r>
              <a:rPr dirty="0"/>
              <a:t> </a:t>
            </a:r>
            <a:r>
              <a:rPr dirty="0" err="1"/>
              <a:t>доходности</a:t>
            </a:r>
            <a:r>
              <a:rPr dirty="0"/>
              <a:t> и </a:t>
            </a:r>
            <a:r>
              <a:rPr dirty="0" err="1"/>
              <a:t>риска</a:t>
            </a:r>
            <a:r>
              <a:rPr dirty="0"/>
              <a:t>.</a:t>
            </a:r>
          </a:p>
          <a:p>
            <a:pPr algn="just">
              <a:lnSpc>
                <a:spcPct val="115000"/>
              </a:lnSpc>
              <a:spcBef>
                <a:spcPts val="1800"/>
              </a:spcBef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ℍ𝟚: </a:t>
            </a:r>
            <a:r>
              <a:rPr dirty="0" err="1"/>
              <a:t>Проводимая</a:t>
            </a:r>
            <a:r>
              <a:rPr dirty="0"/>
              <a:t> </a:t>
            </a:r>
            <a:r>
              <a:rPr dirty="0" err="1"/>
              <a:t>управляющей</a:t>
            </a:r>
            <a:r>
              <a:rPr dirty="0"/>
              <a:t> </a:t>
            </a:r>
            <a:r>
              <a:rPr dirty="0" err="1"/>
              <a:t>компанией</a:t>
            </a:r>
            <a:r>
              <a:rPr dirty="0"/>
              <a:t> </a:t>
            </a:r>
            <a:r>
              <a:rPr dirty="0" err="1"/>
              <a:t>политика</a:t>
            </a:r>
            <a:r>
              <a:rPr dirty="0"/>
              <a:t> </a:t>
            </a:r>
            <a:r>
              <a:rPr dirty="0" err="1"/>
              <a:t>инвестирования</a:t>
            </a:r>
            <a:r>
              <a:rPr dirty="0"/>
              <a:t>, </a:t>
            </a:r>
            <a:r>
              <a:rPr dirty="0" err="1"/>
              <a:t>приверженная</a:t>
            </a:r>
            <a:r>
              <a:rPr dirty="0"/>
              <a:t> к </a:t>
            </a:r>
            <a:r>
              <a:rPr dirty="0" err="1"/>
              <a:t>определенному</a:t>
            </a:r>
            <a:r>
              <a:rPr dirty="0"/>
              <a:t> </a:t>
            </a:r>
            <a:r>
              <a:rPr dirty="0" err="1"/>
              <a:t>стилю</a:t>
            </a:r>
            <a:r>
              <a:rPr dirty="0"/>
              <a:t>,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положительно</a:t>
            </a:r>
            <a:r>
              <a:rPr dirty="0"/>
              <a:t> </a:t>
            </a:r>
            <a:r>
              <a:rPr dirty="0" err="1"/>
              <a:t>повлиять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показатель</a:t>
            </a:r>
            <a:r>
              <a:rPr dirty="0"/>
              <a:t> </a:t>
            </a:r>
            <a:r>
              <a:rPr dirty="0" err="1"/>
              <a:t>эффективности</a:t>
            </a:r>
            <a:r>
              <a:rPr dirty="0"/>
              <a:t> </a:t>
            </a:r>
            <a:r>
              <a:rPr dirty="0" err="1"/>
              <a:t>фонда</a:t>
            </a:r>
            <a:r>
              <a:rPr dirty="0"/>
              <a:t>.</a:t>
            </a:r>
          </a:p>
          <a:p>
            <a:pPr algn="just">
              <a:lnSpc>
                <a:spcPct val="115000"/>
              </a:lnSpc>
              <a:spcBef>
                <a:spcPts val="800"/>
              </a:spcBef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ℍ𝟛: </a:t>
            </a:r>
            <a:r>
              <a:rPr dirty="0" err="1"/>
              <a:t>Существую</a:t>
            </a:r>
            <a:r>
              <a:rPr dirty="0"/>
              <a:t> </a:t>
            </a:r>
            <a:r>
              <a:rPr dirty="0" err="1"/>
              <a:t>определенные</a:t>
            </a:r>
            <a:r>
              <a:rPr dirty="0"/>
              <a:t> </a:t>
            </a:r>
            <a:r>
              <a:rPr dirty="0" err="1"/>
              <a:t>оптимальные</a:t>
            </a:r>
            <a:r>
              <a:rPr dirty="0"/>
              <a:t> </a:t>
            </a:r>
            <a:r>
              <a:rPr dirty="0" err="1"/>
              <a:t>значения</a:t>
            </a:r>
            <a:r>
              <a:rPr dirty="0"/>
              <a:t> </a:t>
            </a:r>
            <a:r>
              <a:rPr dirty="0" err="1"/>
              <a:t>показателей</a:t>
            </a:r>
            <a:r>
              <a:rPr dirty="0"/>
              <a:t> </a:t>
            </a:r>
            <a:r>
              <a:rPr dirty="0" err="1"/>
              <a:t>инвестиционного</a:t>
            </a:r>
            <a:r>
              <a:rPr dirty="0"/>
              <a:t> </a:t>
            </a:r>
            <a:r>
              <a:rPr dirty="0" err="1"/>
              <a:t>планирования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которых</a:t>
            </a:r>
            <a:r>
              <a:rPr dirty="0"/>
              <a:t> </a:t>
            </a:r>
            <a:r>
              <a:rPr dirty="0" err="1"/>
              <a:t>характерна</a:t>
            </a:r>
            <a:r>
              <a:rPr dirty="0"/>
              <a:t> </a:t>
            </a:r>
            <a:r>
              <a:rPr dirty="0" err="1"/>
              <a:t>наибольшая</a:t>
            </a:r>
            <a:r>
              <a:rPr dirty="0"/>
              <a:t> </a:t>
            </a:r>
            <a:r>
              <a:rPr dirty="0" err="1"/>
              <a:t>доходность</a:t>
            </a:r>
            <a:r>
              <a:rPr dirty="0"/>
              <a:t>.</a:t>
            </a:r>
          </a:p>
        </p:txBody>
      </p:sp>
      <p:pic>
        <p:nvPicPr>
          <p:cNvPr id="150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799" y="427193"/>
            <a:ext cx="1328894" cy="528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Прямоугольник 12"/>
          <p:cNvSpPr/>
          <p:nvPr/>
        </p:nvSpPr>
        <p:spPr>
          <a:xfrm>
            <a:off x="-1" y="463136"/>
            <a:ext cx="581894" cy="843151"/>
          </a:xfrm>
          <a:prstGeom prst="rect">
            <a:avLst/>
          </a:prstGeom>
          <a:gradFill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</a:gradFill>
          <a:ln w="12700">
            <a:miter lim="400000"/>
          </a:ln>
        </p:spPr>
        <p:txBody>
          <a:bodyPr lIns="45718" tIns="45718" rIns="45718" bIns="45718"/>
          <a:lstStyle/>
          <a:p>
            <a:pPr defTabSz="1042987">
              <a:defRPr sz="21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3" name="Text Box 23"/>
          <p:cNvSpPr txBox="1"/>
          <p:nvPr/>
        </p:nvSpPr>
        <p:spPr>
          <a:xfrm>
            <a:off x="974840" y="839722"/>
            <a:ext cx="839471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>
              <a:spcBef>
                <a:spcPts val="1400"/>
              </a:spcBef>
              <a:defRPr sz="20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Методология исследования:</a:t>
            </a:r>
            <a:r>
              <a:rPr sz="2400"/>
              <a:t> </a:t>
            </a:r>
          </a:p>
        </p:txBody>
      </p:sp>
      <p:sp>
        <p:nvSpPr>
          <p:cNvPr id="154" name="Line 30"/>
          <p:cNvSpPr/>
          <p:nvPr/>
        </p:nvSpPr>
        <p:spPr>
          <a:xfrm flipV="1">
            <a:off x="895350" y="1307912"/>
            <a:ext cx="8486156" cy="9525"/>
          </a:xfrm>
          <a:prstGeom prst="line">
            <a:avLst/>
          </a:prstGeom>
          <a:ln w="19050" cap="sq">
            <a:solidFill>
              <a:srgbClr val="595959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55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20" y="431425"/>
            <a:ext cx="1164169" cy="36251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Номер слайда 2"/>
          <p:cNvSpPr txBox="1">
            <a:spLocks noGrp="1"/>
          </p:cNvSpPr>
          <p:nvPr>
            <p:ph type="sldNum" sz="quarter" idx="4294967295"/>
          </p:nvPr>
        </p:nvSpPr>
        <p:spPr>
          <a:xfrm>
            <a:off x="8960025" y="6248400"/>
            <a:ext cx="203023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pSp>
        <p:nvGrpSpPr>
          <p:cNvPr id="159" name="Прямоугольник: скругленные углы 1"/>
          <p:cNvGrpSpPr/>
          <p:nvPr/>
        </p:nvGrpSpPr>
        <p:grpSpPr>
          <a:xfrm>
            <a:off x="581890" y="1644099"/>
            <a:ext cx="7962901" cy="1000947"/>
            <a:chOff x="0" y="0"/>
            <a:chExt cx="7962900" cy="1000946"/>
          </a:xfrm>
        </p:grpSpPr>
        <p:sp>
          <p:nvSpPr>
            <p:cNvPr id="157" name="Сквиркл"/>
            <p:cNvSpPr/>
            <p:nvPr/>
          </p:nvSpPr>
          <p:spPr>
            <a:xfrm>
              <a:off x="0" y="0"/>
              <a:ext cx="7962901" cy="993776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>
                <a:defRPr sz="18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Шаг 1:  Исследование доходности ПИФов, относительно показателей стиля инвестирования.…"/>
                <p:cNvSpPr txBox="1"/>
                <p:nvPr/>
              </p:nvSpPr>
              <p:spPr>
                <a:xfrm>
                  <a:off x="106932" y="61212"/>
                  <a:ext cx="7749035" cy="93973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/>
                <a:p>
                  <a:pPr algn="l">
                    <a:spcBef>
                      <a:spcPts val="300"/>
                    </a:spcBef>
                    <a:defRPr sz="1800">
                      <a:latin typeface="Tahoma Bold"/>
                      <a:ea typeface="Tahoma Bold"/>
                      <a:cs typeface="Tahoma Bold"/>
                      <a:sym typeface="Tahoma Bold"/>
                    </a:defRPr>
                  </a:pPr>
                  <a:r>
                    <a:rPr dirty="0" err="1"/>
                    <a:t>Шаг</a:t>
                  </a:r>
                  <a:r>
                    <a:rPr dirty="0"/>
                    <a:t> 1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:  </a:t>
                  </a:r>
                  <a:r>
                    <a:rPr dirty="0" err="1">
                      <a:latin typeface="Tahoma"/>
                      <a:ea typeface="Tahoma"/>
                      <a:cs typeface="Tahoma"/>
                      <a:sym typeface="Tahoma"/>
                    </a:rPr>
                    <a:t>Исследование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 </a:t>
                  </a:r>
                  <a:r>
                    <a:rPr dirty="0" err="1">
                      <a:latin typeface="Tahoma"/>
                      <a:ea typeface="Tahoma"/>
                      <a:cs typeface="Tahoma"/>
                      <a:sym typeface="Tahoma"/>
                    </a:rPr>
                    <a:t>доходности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 </a:t>
                  </a:r>
                  <a:r>
                    <a:rPr dirty="0" err="1">
                      <a:latin typeface="Tahoma"/>
                      <a:ea typeface="Tahoma"/>
                      <a:cs typeface="Tahoma"/>
                      <a:sym typeface="Tahoma"/>
                    </a:rPr>
                    <a:t>ПИФов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, </a:t>
                  </a:r>
                  <a:r>
                    <a:rPr dirty="0" err="1">
                      <a:latin typeface="Tahoma"/>
                      <a:ea typeface="Tahoma"/>
                      <a:cs typeface="Tahoma"/>
                      <a:sym typeface="Tahoma"/>
                    </a:rPr>
                    <a:t>относительно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 </a:t>
                  </a:r>
                  <a:r>
                    <a:rPr dirty="0" err="1">
                      <a:latin typeface="Tahoma"/>
                      <a:ea typeface="Tahoma"/>
                      <a:cs typeface="Tahoma"/>
                      <a:sym typeface="Tahoma"/>
                    </a:rPr>
                    <a:t>показателей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 </a:t>
                  </a:r>
                  <a:r>
                    <a:rPr dirty="0" err="1">
                      <a:latin typeface="Tahoma"/>
                      <a:ea typeface="Tahoma"/>
                      <a:cs typeface="Tahoma"/>
                      <a:sym typeface="Tahoma"/>
                    </a:rPr>
                    <a:t>стиля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 </a:t>
                  </a:r>
                  <a:r>
                    <a:rPr dirty="0" err="1">
                      <a:latin typeface="Tahoma"/>
                      <a:ea typeface="Tahoma"/>
                      <a:cs typeface="Tahoma"/>
                      <a:sym typeface="Tahoma"/>
                    </a:rPr>
                    <a:t>инвестирования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. </a:t>
                  </a:r>
                </a:p>
                <a:p>
                  <a:pPr algn="l"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r>
                    <a:rPr dirty="0" err="1"/>
                    <a:t>Цель</a:t>
                  </a:r>
                  <a:r>
                    <a:rPr dirty="0"/>
                    <a:t>: </a:t>
                  </a:r>
                  <a:r>
                    <a:rPr dirty="0" err="1"/>
                    <a:t>проверка</a:t>
                  </a:r>
                  <a:r>
                    <a:rPr dirty="0"/>
                    <a:t> </a:t>
                  </a:r>
                  <a:r>
                    <a:rPr dirty="0" err="1"/>
                    <a:t>справедливости</a:t>
                  </a:r>
                  <a:r>
                    <a:rPr dirty="0"/>
                    <a:t> </a:t>
                  </a:r>
                  <a:r>
                    <a:rPr dirty="0" err="1"/>
                    <a:t>гипотезы</a:t>
                  </a:r>
                  <a:r>
                    <a:rPr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sz="1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sz="1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dirty="0"/>
                </a:p>
              </p:txBody>
            </p:sp>
          </mc:Choice>
          <mc:Fallback xmlns="">
            <p:sp>
              <p:nvSpPr>
                <p:cNvPr id="158" name="Шаг 1:  Исследование доходности ПИФов, относительно показателей стиля инвестирования.…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32" y="61212"/>
                  <a:ext cx="7749035" cy="939735"/>
                </a:xfrm>
                <a:prstGeom prst="rect">
                  <a:avLst/>
                </a:prstGeom>
                <a:blipFill>
                  <a:blip r:embed="rId3"/>
                  <a:stretch>
                    <a:fillRect l="-1259" t="-3896" b="-9740"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Прямоугольник: скругленные углы 17"/>
          <p:cNvGrpSpPr/>
          <p:nvPr/>
        </p:nvGrpSpPr>
        <p:grpSpPr>
          <a:xfrm>
            <a:off x="581890" y="3128360"/>
            <a:ext cx="8001001" cy="1309119"/>
            <a:chOff x="0" y="0"/>
            <a:chExt cx="8001000" cy="1309118"/>
          </a:xfrm>
        </p:grpSpPr>
        <p:sp>
          <p:nvSpPr>
            <p:cNvPr id="160" name="Сквиркл"/>
            <p:cNvSpPr/>
            <p:nvPr/>
          </p:nvSpPr>
          <p:spPr>
            <a:xfrm>
              <a:off x="0" y="0"/>
              <a:ext cx="8001001" cy="130911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>
                <a:defRPr sz="18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Шаг 2:  Поиск зависимостей между эффективностью и структурой инвестирования для агрегированных данных фондов за несколько лет.…"/>
                <p:cNvSpPr/>
                <p:nvPr/>
              </p:nvSpPr>
              <p:spPr>
                <a:xfrm>
                  <a:off x="122325" y="76605"/>
                  <a:ext cx="775635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/>
                <a:p>
                  <a:pPr algn="l">
                    <a:spcBef>
                      <a:spcPts val="300"/>
                    </a:spcBef>
                    <a:defRPr sz="1800">
                      <a:latin typeface="Tahoma Bold"/>
                      <a:ea typeface="Tahoma Bold"/>
                      <a:cs typeface="Tahoma Bold"/>
                      <a:sym typeface="Tahoma Bold"/>
                    </a:defRPr>
                  </a:pPr>
                  <a:r>
                    <a:rPr dirty="0" err="1"/>
                    <a:t>Шаг</a:t>
                  </a:r>
                  <a:r>
                    <a:rPr dirty="0"/>
                    <a:t> 2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:  </a:t>
                  </a:r>
                  <a:r>
                    <a:rPr dirty="0" err="1">
                      <a:latin typeface="Tahoma"/>
                      <a:ea typeface="Tahoma"/>
                      <a:cs typeface="Tahoma"/>
                      <a:sym typeface="Tahoma"/>
                    </a:rPr>
                    <a:t>Поиск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 </a:t>
                  </a:r>
                  <a:r>
                    <a:rPr dirty="0" err="1">
                      <a:latin typeface="Tahoma"/>
                      <a:ea typeface="Tahoma"/>
                      <a:cs typeface="Tahoma"/>
                      <a:sym typeface="Tahoma"/>
                    </a:rPr>
                    <a:t>зависимостей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 </a:t>
                  </a:r>
                  <a:r>
                    <a:rPr dirty="0" err="1">
                      <a:latin typeface="Tahoma"/>
                      <a:ea typeface="Tahoma"/>
                      <a:cs typeface="Tahoma"/>
                      <a:sym typeface="Tahoma"/>
                    </a:rPr>
                    <a:t>между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 </a:t>
                  </a:r>
                  <a:r>
                    <a:rPr dirty="0" err="1">
                      <a:latin typeface="Tahoma"/>
                      <a:ea typeface="Tahoma"/>
                      <a:cs typeface="Tahoma"/>
                      <a:sym typeface="Tahoma"/>
                    </a:rPr>
                    <a:t>эффективностью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 и </a:t>
                  </a:r>
                  <a:r>
                    <a:rPr dirty="0" err="1">
                      <a:latin typeface="Tahoma"/>
                      <a:ea typeface="Tahoma"/>
                      <a:cs typeface="Tahoma"/>
                      <a:sym typeface="Tahoma"/>
                    </a:rPr>
                    <a:t>структурой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 </a:t>
                  </a:r>
                  <a:r>
                    <a:rPr dirty="0" err="1">
                      <a:latin typeface="Tahoma"/>
                      <a:ea typeface="Tahoma"/>
                      <a:cs typeface="Tahoma"/>
                      <a:sym typeface="Tahoma"/>
                    </a:rPr>
                    <a:t>инвестирования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 </a:t>
                  </a:r>
                  <a:r>
                    <a:rPr dirty="0" err="1">
                      <a:latin typeface="Tahoma"/>
                      <a:ea typeface="Tahoma"/>
                      <a:cs typeface="Tahoma"/>
                      <a:sym typeface="Tahoma"/>
                    </a:rPr>
                    <a:t>для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 </a:t>
                  </a:r>
                  <a:r>
                    <a:rPr dirty="0" err="1">
                      <a:latin typeface="Tahoma"/>
                      <a:ea typeface="Tahoma"/>
                      <a:cs typeface="Tahoma"/>
                      <a:sym typeface="Tahoma"/>
                    </a:rPr>
                    <a:t>агрегированных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 </a:t>
                  </a:r>
                  <a:r>
                    <a:rPr dirty="0" err="1">
                      <a:latin typeface="Tahoma"/>
                      <a:ea typeface="Tahoma"/>
                      <a:cs typeface="Tahoma"/>
                      <a:sym typeface="Tahoma"/>
                    </a:rPr>
                    <a:t>данных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 </a:t>
                  </a:r>
                  <a:r>
                    <a:rPr dirty="0" err="1">
                      <a:latin typeface="Tahoma"/>
                      <a:ea typeface="Tahoma"/>
                      <a:cs typeface="Tahoma"/>
                      <a:sym typeface="Tahoma"/>
                    </a:rPr>
                    <a:t>фондов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 </a:t>
                  </a:r>
                  <a:r>
                    <a:rPr dirty="0" err="1">
                      <a:latin typeface="Tahoma"/>
                      <a:ea typeface="Tahoma"/>
                      <a:cs typeface="Tahoma"/>
                      <a:sym typeface="Tahoma"/>
                    </a:rPr>
                    <a:t>за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 </a:t>
                  </a:r>
                  <a:r>
                    <a:rPr dirty="0" err="1">
                      <a:latin typeface="Tahoma"/>
                      <a:ea typeface="Tahoma"/>
                      <a:cs typeface="Tahoma"/>
                      <a:sym typeface="Tahoma"/>
                    </a:rPr>
                    <a:t>несколько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 </a:t>
                  </a:r>
                  <a:r>
                    <a:rPr dirty="0" err="1">
                      <a:latin typeface="Tahoma"/>
                      <a:ea typeface="Tahoma"/>
                      <a:cs typeface="Tahoma"/>
                      <a:sym typeface="Tahoma"/>
                    </a:rPr>
                    <a:t>лет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.</a:t>
                  </a:r>
                </a:p>
                <a:p>
                  <a:pPr algn="l"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r>
                    <a:rPr dirty="0" err="1"/>
                    <a:t>Цель</a:t>
                  </a:r>
                  <a:r>
                    <a:rPr dirty="0"/>
                    <a:t>: </a:t>
                  </a:r>
                  <a:r>
                    <a:rPr dirty="0" err="1"/>
                    <a:t>проверка</a:t>
                  </a:r>
                  <a:r>
                    <a:rPr dirty="0"/>
                    <a:t> </a:t>
                  </a:r>
                  <a:r>
                    <a:rPr dirty="0" err="1"/>
                    <a:t>справедливости</a:t>
                  </a:r>
                  <a:r>
                    <a:rPr dirty="0"/>
                    <a:t> </a:t>
                  </a:r>
                  <a:r>
                    <a:rPr dirty="0" err="1"/>
                    <a:t>гипотез</a:t>
                  </a:r>
                  <a:r>
                    <a:rPr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dirty="0"/>
                </a:p>
              </p:txBody>
            </p:sp>
          </mc:Choice>
          <mc:Fallback xmlns="">
            <p:sp>
              <p:nvSpPr>
                <p:cNvPr id="161" name="Шаг 2:  Поиск зависимостей между эффективностью и структурой инвестирования для агрегированных данных фондов за несколько лет.…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325" y="76605"/>
                  <a:ext cx="775635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Прямоугольник: скругленные углы 19"/>
          <p:cNvGrpSpPr/>
          <p:nvPr/>
        </p:nvGrpSpPr>
        <p:grpSpPr>
          <a:xfrm>
            <a:off x="581890" y="4909687"/>
            <a:ext cx="8001001" cy="1309120"/>
            <a:chOff x="0" y="0"/>
            <a:chExt cx="8001000" cy="1309118"/>
          </a:xfrm>
        </p:grpSpPr>
        <p:sp>
          <p:nvSpPr>
            <p:cNvPr id="163" name="Сквиркл"/>
            <p:cNvSpPr/>
            <p:nvPr/>
          </p:nvSpPr>
          <p:spPr>
            <a:xfrm>
              <a:off x="0" y="0"/>
              <a:ext cx="8001001" cy="130911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>
                <a:defRPr sz="18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Шаг 3:  Определение пороговых значений характеризующих влияние приверженности стиля управления активами ПИФов на доходность.…"/>
                <p:cNvSpPr/>
                <p:nvPr/>
              </p:nvSpPr>
              <p:spPr>
                <a:xfrm>
                  <a:off x="122325" y="25940"/>
                  <a:ext cx="775635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/>
                <a:p>
                  <a:pPr algn="l">
                    <a:spcBef>
                      <a:spcPts val="300"/>
                    </a:spcBef>
                    <a:defRPr sz="1800">
                      <a:latin typeface="Tahoma Bold"/>
                      <a:ea typeface="Tahoma Bold"/>
                      <a:cs typeface="Tahoma Bold"/>
                      <a:sym typeface="Tahoma Bold"/>
                    </a:defRPr>
                  </a:pPr>
                  <a:r>
                    <a:rPr dirty="0" err="1"/>
                    <a:t>Шаг</a:t>
                  </a:r>
                  <a:r>
                    <a:rPr dirty="0"/>
                    <a:t> 3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:  </a:t>
                  </a:r>
                  <a:r>
                    <a:rPr dirty="0" err="1">
                      <a:latin typeface="Tahoma"/>
                      <a:ea typeface="Tahoma"/>
                      <a:cs typeface="Tahoma"/>
                      <a:sym typeface="Tahoma"/>
                    </a:rPr>
                    <a:t>Определение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 </a:t>
                  </a:r>
                  <a:r>
                    <a:rPr dirty="0" err="1">
                      <a:latin typeface="Tahoma"/>
                      <a:ea typeface="Tahoma"/>
                      <a:cs typeface="Tahoma"/>
                      <a:sym typeface="Tahoma"/>
                    </a:rPr>
                    <a:t>пороговых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 </a:t>
                  </a:r>
                  <a:r>
                    <a:rPr dirty="0" err="1">
                      <a:latin typeface="Tahoma"/>
                      <a:ea typeface="Tahoma"/>
                      <a:cs typeface="Tahoma"/>
                      <a:sym typeface="Tahoma"/>
                    </a:rPr>
                    <a:t>значений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 </a:t>
                  </a:r>
                  <a:r>
                    <a:rPr dirty="0" err="1">
                      <a:latin typeface="Tahoma"/>
                      <a:ea typeface="Tahoma"/>
                      <a:cs typeface="Tahoma"/>
                      <a:sym typeface="Tahoma"/>
                    </a:rPr>
                    <a:t>характеризующих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 </a:t>
                  </a:r>
                  <a:r>
                    <a:rPr dirty="0" err="1">
                      <a:latin typeface="Tahoma"/>
                      <a:ea typeface="Tahoma"/>
                      <a:cs typeface="Tahoma"/>
                      <a:sym typeface="Tahoma"/>
                    </a:rPr>
                    <a:t>влияние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 </a:t>
                  </a:r>
                  <a:r>
                    <a:rPr dirty="0" err="1">
                      <a:latin typeface="Tahoma"/>
                      <a:ea typeface="Tahoma"/>
                      <a:cs typeface="Tahoma"/>
                      <a:sym typeface="Tahoma"/>
                    </a:rPr>
                    <a:t>приверженности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 </a:t>
                  </a:r>
                  <a:r>
                    <a:rPr dirty="0" err="1">
                      <a:latin typeface="Tahoma"/>
                      <a:ea typeface="Tahoma"/>
                      <a:cs typeface="Tahoma"/>
                      <a:sym typeface="Tahoma"/>
                    </a:rPr>
                    <a:t>стиля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 </a:t>
                  </a:r>
                  <a:r>
                    <a:rPr dirty="0" err="1">
                      <a:latin typeface="Tahoma"/>
                      <a:ea typeface="Tahoma"/>
                      <a:cs typeface="Tahoma"/>
                      <a:sym typeface="Tahoma"/>
                    </a:rPr>
                    <a:t>управления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 </a:t>
                  </a:r>
                  <a:r>
                    <a:rPr dirty="0" err="1">
                      <a:latin typeface="Tahoma"/>
                      <a:ea typeface="Tahoma"/>
                      <a:cs typeface="Tahoma"/>
                      <a:sym typeface="Tahoma"/>
                    </a:rPr>
                    <a:t>активами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 </a:t>
                  </a:r>
                  <a:r>
                    <a:rPr dirty="0" err="1">
                      <a:latin typeface="Tahoma"/>
                      <a:ea typeface="Tahoma"/>
                      <a:cs typeface="Tahoma"/>
                      <a:sym typeface="Tahoma"/>
                    </a:rPr>
                    <a:t>ПИФов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 </a:t>
                  </a:r>
                  <a:r>
                    <a:rPr dirty="0" err="1">
                      <a:latin typeface="Tahoma"/>
                      <a:ea typeface="Tahoma"/>
                      <a:cs typeface="Tahoma"/>
                      <a:sym typeface="Tahoma"/>
                    </a:rPr>
                    <a:t>на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 </a:t>
                  </a:r>
                  <a:r>
                    <a:rPr dirty="0" err="1">
                      <a:latin typeface="Tahoma"/>
                      <a:ea typeface="Tahoma"/>
                      <a:cs typeface="Tahoma"/>
                      <a:sym typeface="Tahoma"/>
                    </a:rPr>
                    <a:t>доходность</a:t>
                  </a:r>
                  <a:r>
                    <a:rPr dirty="0">
                      <a:latin typeface="Tahoma"/>
                      <a:ea typeface="Tahoma"/>
                      <a:cs typeface="Tahoma"/>
                      <a:sym typeface="Tahoma"/>
                    </a:rPr>
                    <a:t>.</a:t>
                  </a:r>
                </a:p>
                <a:p>
                  <a:pPr algn="l"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r>
                    <a:rPr dirty="0" err="1"/>
                    <a:t>Цель</a:t>
                  </a:r>
                  <a:r>
                    <a:rPr dirty="0"/>
                    <a:t>: </a:t>
                  </a:r>
                  <a:r>
                    <a:rPr dirty="0" err="1"/>
                    <a:t>проверка</a:t>
                  </a:r>
                  <a:r>
                    <a:rPr dirty="0"/>
                    <a:t> </a:t>
                  </a:r>
                  <a:r>
                    <a:rPr dirty="0" err="1"/>
                    <a:t>справедливости</a:t>
                  </a:r>
                  <a:r>
                    <a:rPr dirty="0"/>
                    <a:t> </a:t>
                  </a:r>
                  <a:r>
                    <a:rPr dirty="0" err="1"/>
                    <a:t>гипотезы</a:t>
                  </a:r>
                  <a:r>
                    <a:rPr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dirty="0"/>
                </a:p>
              </p:txBody>
            </p:sp>
          </mc:Choice>
          <mc:Fallback xmlns="">
            <p:sp>
              <p:nvSpPr>
                <p:cNvPr id="164" name="Шаг 3:  Определение пороговых значений характеризующих влияние приверженности стиля управления активами ПИФов на доходность.…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325" y="25940"/>
                  <a:ext cx="775635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6" name="Стрелка: вниз 3"/>
          <p:cNvSpPr/>
          <p:nvPr/>
        </p:nvSpPr>
        <p:spPr>
          <a:xfrm>
            <a:off x="4076699" y="2663068"/>
            <a:ext cx="635001" cy="446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7" name="Стрелка: вниз 21"/>
          <p:cNvSpPr/>
          <p:nvPr/>
        </p:nvSpPr>
        <p:spPr>
          <a:xfrm>
            <a:off x="4076699" y="4456038"/>
            <a:ext cx="635001" cy="471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68" name="Picture 2" descr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2613" y="463136"/>
            <a:ext cx="1328894" cy="528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Прямоугольник 12"/>
          <p:cNvSpPr/>
          <p:nvPr/>
        </p:nvSpPr>
        <p:spPr>
          <a:xfrm>
            <a:off x="-1" y="463136"/>
            <a:ext cx="581894" cy="843151"/>
          </a:xfrm>
          <a:prstGeom prst="rect">
            <a:avLst/>
          </a:prstGeom>
          <a:gradFill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</a:gradFill>
          <a:ln w="12700">
            <a:miter lim="400000"/>
          </a:ln>
        </p:spPr>
        <p:txBody>
          <a:bodyPr lIns="45718" tIns="45718" rIns="45718" bIns="45718"/>
          <a:lstStyle/>
          <a:p>
            <a:pPr defTabSz="1042987">
              <a:defRPr sz="21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1" name="Text Box 23"/>
          <p:cNvSpPr txBox="1"/>
          <p:nvPr/>
        </p:nvSpPr>
        <p:spPr>
          <a:xfrm>
            <a:off x="941065" y="917326"/>
            <a:ext cx="839472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l">
              <a:spcBef>
                <a:spcPts val="1200"/>
              </a:spcBef>
              <a:defRPr sz="2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dirty="0" err="1"/>
              <a:t>Шаг</a:t>
            </a:r>
            <a:r>
              <a:rPr dirty="0"/>
              <a:t> 1</a:t>
            </a:r>
            <a:r>
              <a:rPr lang="en-US" dirty="0"/>
              <a:t>.1</a:t>
            </a:r>
            <a:r>
              <a:rPr dirty="0"/>
              <a:t>: </a:t>
            </a:r>
            <a:r>
              <a:rPr dirty="0" err="1"/>
              <a:t>Алгоритм</a:t>
            </a:r>
            <a:r>
              <a:rPr dirty="0"/>
              <a:t> </a:t>
            </a:r>
            <a:r>
              <a:rPr dirty="0" err="1"/>
              <a:t>составления</a:t>
            </a:r>
            <a:r>
              <a:rPr dirty="0"/>
              <a:t> </a:t>
            </a:r>
            <a:r>
              <a:rPr dirty="0" err="1"/>
              <a:t>портфелей</a:t>
            </a:r>
            <a:r>
              <a:rPr dirty="0"/>
              <a:t> </a:t>
            </a:r>
          </a:p>
        </p:txBody>
      </p:sp>
      <p:sp>
        <p:nvSpPr>
          <p:cNvPr id="172" name="Line 30"/>
          <p:cNvSpPr/>
          <p:nvPr/>
        </p:nvSpPr>
        <p:spPr>
          <a:xfrm flipV="1">
            <a:off x="895350" y="1307912"/>
            <a:ext cx="8486156" cy="9525"/>
          </a:xfrm>
          <a:prstGeom prst="line">
            <a:avLst/>
          </a:prstGeom>
          <a:ln w="19050" cap="sq">
            <a:solidFill>
              <a:srgbClr val="595959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73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20" y="431425"/>
            <a:ext cx="1164169" cy="36251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Номер слайда 2"/>
          <p:cNvSpPr txBox="1">
            <a:spLocks noGrp="1"/>
          </p:cNvSpPr>
          <p:nvPr>
            <p:ph type="sldNum" sz="quarter" idx="4294967295"/>
          </p:nvPr>
        </p:nvSpPr>
        <p:spPr>
          <a:xfrm>
            <a:off x="8960025" y="6248400"/>
            <a:ext cx="203023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75" name="Text Box 23"/>
          <p:cNvSpPr txBox="1"/>
          <p:nvPr/>
        </p:nvSpPr>
        <p:spPr>
          <a:xfrm>
            <a:off x="1187250" y="3700583"/>
            <a:ext cx="839472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l">
              <a:spcBef>
                <a:spcPts val="1000"/>
              </a:spcBef>
              <a:defRPr sz="1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endParaRPr dirty="0"/>
          </a:p>
        </p:txBody>
      </p:sp>
      <p:sp>
        <p:nvSpPr>
          <p:cNvPr id="176" name="Text Box 23"/>
          <p:cNvSpPr txBox="1"/>
          <p:nvPr/>
        </p:nvSpPr>
        <p:spPr>
          <a:xfrm>
            <a:off x="1406080" y="1501048"/>
            <a:ext cx="839472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l">
              <a:spcBef>
                <a:spcPts val="1200"/>
              </a:spcBef>
              <a:defRPr sz="2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dirty="0" err="1"/>
              <a:t>Разбиение</a:t>
            </a:r>
            <a:r>
              <a:rPr dirty="0"/>
              <a:t> </a:t>
            </a:r>
            <a:r>
              <a:rPr dirty="0" err="1"/>
              <a:t>ПИФов</a:t>
            </a:r>
            <a:r>
              <a:rPr dirty="0"/>
              <a:t> </a:t>
            </a:r>
            <a:r>
              <a:rPr dirty="0" err="1"/>
              <a:t>по</a:t>
            </a:r>
            <a:r>
              <a:rPr lang="en-US" dirty="0"/>
              <a:t> </a:t>
            </a:r>
            <a:r>
              <a:rPr lang="ru-RU" dirty="0" err="1"/>
              <a:t>широкоизвестной</a:t>
            </a:r>
            <a:r>
              <a:rPr lang="ru-RU" dirty="0"/>
              <a:t> оценке </a:t>
            </a:r>
            <a:r>
              <a:rPr lang="en-US" dirty="0"/>
              <a:t>Morningstar</a:t>
            </a:r>
            <a:r>
              <a:rPr dirty="0"/>
              <a:t>:</a:t>
            </a:r>
          </a:p>
        </p:txBody>
      </p:sp>
      <p:pic>
        <p:nvPicPr>
          <p:cNvPr id="178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613" y="429557"/>
            <a:ext cx="1328894" cy="528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7F80FBA-5FA5-9CBC-75BB-2FE671E97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958" y="2060090"/>
            <a:ext cx="5702083" cy="388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51CEDD-28A1-C942-2CF3-CFA4B02A3B1C}"/>
              </a:ext>
            </a:extLst>
          </p:cNvPr>
          <p:cNvSpPr txBox="1"/>
          <p:nvPr/>
        </p:nvSpPr>
        <p:spPr>
          <a:xfrm>
            <a:off x="-70337" y="6137031"/>
            <a:ext cx="9030362" cy="584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Классифицирует ПИФы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согласно рыночной капитализации (вертикальная ось),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рост и факторы стоимости (горизонтальная ось).</a:t>
            </a: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Helvetica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Оформление по умолчанию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Оформление по умолчани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Оформление по умолчанию">
  <a:themeElements>
    <a:clrScheme name="Оформление по умолчанию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Оформление по умолчанию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Оформление по умолчани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4374</TotalTime>
  <Words>1734</Words>
  <Application>Microsoft Office PowerPoint</Application>
  <PresentationFormat>Лист A4 (210x297 мм)</PresentationFormat>
  <Paragraphs>421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 Math</vt:lpstr>
      <vt:lpstr>Helvetica</vt:lpstr>
      <vt:lpstr>Linux Libertine</vt:lpstr>
      <vt:lpstr>Menlo Regular</vt:lpstr>
      <vt:lpstr>Tahoma</vt:lpstr>
      <vt:lpstr>Tahoma Bold</vt:lpstr>
      <vt:lpstr>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Andrey</cp:lastModifiedBy>
  <cp:revision>3</cp:revision>
  <dcterms:modified xsi:type="dcterms:W3CDTF">2022-11-23T21:25:43Z</dcterms:modified>
</cp:coreProperties>
</file>