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27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DF8D753-3109-4801-AC45-DDF1918A2845}"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68015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748363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06495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7286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7392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845177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294617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43349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168198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8D753-3109-4801-AC45-DDF1918A284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271199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F8D753-3109-4801-AC45-DDF1918A2845}"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82856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F8D753-3109-4801-AC45-DDF1918A2845}"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95766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F8D753-3109-4801-AC45-DDF1918A2845}"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40987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8D753-3109-4801-AC45-DDF1918A2845}"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71826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8D753-3109-4801-AC45-DDF1918A2845}"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348250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8D753-3109-4801-AC45-DDF1918A2845}"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77A35-0ABC-4AC1-8C80-A535774CB5C8}" type="slidenum">
              <a:rPr lang="en-US" smtClean="0"/>
              <a:t>‹#›</a:t>
            </a:fld>
            <a:endParaRPr lang="en-US"/>
          </a:p>
        </p:txBody>
      </p:sp>
    </p:spTree>
    <p:extLst>
      <p:ext uri="{BB962C8B-B14F-4D97-AF65-F5344CB8AC3E}">
        <p14:creationId xmlns:p14="http://schemas.microsoft.com/office/powerpoint/2010/main" val="66729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F8D753-3109-4801-AC45-DDF1918A2845}" type="datetimeFigureOut">
              <a:rPr lang="en-US" smtClean="0"/>
              <a:t>5/8/2023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3077A35-0ABC-4AC1-8C80-A535774CB5C8}" type="slidenum">
              <a:rPr lang="en-US" smtClean="0"/>
              <a:t>‹#›</a:t>
            </a:fld>
            <a:endParaRPr lang="en-US"/>
          </a:p>
        </p:txBody>
      </p:sp>
    </p:spTree>
    <p:extLst>
      <p:ext uri="{BB962C8B-B14F-4D97-AF65-F5344CB8AC3E}">
        <p14:creationId xmlns:p14="http://schemas.microsoft.com/office/powerpoint/2010/main" val="25948075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shar/websit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BED5-6ED4-41EB-9223-9CC479E5FAA5}"/>
              </a:ext>
            </a:extLst>
          </p:cNvPr>
          <p:cNvSpPr>
            <a:spLocks noGrp="1"/>
          </p:cNvSpPr>
          <p:nvPr>
            <p:ph type="ctrTitle"/>
          </p:nvPr>
        </p:nvSpPr>
        <p:spPr>
          <a:xfrm>
            <a:off x="107576" y="125508"/>
            <a:ext cx="11905130" cy="932327"/>
          </a:xfrm>
        </p:spPr>
        <p:txBody>
          <a:bodyPr>
            <a:normAutofit/>
          </a:bodyPr>
          <a:lstStyle/>
          <a:p>
            <a:r>
              <a:rPr lang="en-US" sz="1600" b="1" dirty="0">
                <a:solidFill>
                  <a:schemeClr val="bg1"/>
                </a:solidFill>
              </a:rPr>
              <a:t>Capstone project : 02</a:t>
            </a:r>
          </a:p>
        </p:txBody>
      </p:sp>
      <p:sp>
        <p:nvSpPr>
          <p:cNvPr id="3" name="Subtitle 2">
            <a:extLst>
              <a:ext uri="{FF2B5EF4-FFF2-40B4-BE49-F238E27FC236}">
                <a16:creationId xmlns:a16="http://schemas.microsoft.com/office/drawing/2014/main" id="{7DFCC512-5D09-4419-8DC5-AD5AF414AF20}"/>
              </a:ext>
            </a:extLst>
          </p:cNvPr>
          <p:cNvSpPr>
            <a:spLocks noGrp="1"/>
          </p:cNvSpPr>
          <p:nvPr>
            <p:ph type="subTitle" idx="1"/>
          </p:nvPr>
        </p:nvSpPr>
        <p:spPr>
          <a:xfrm>
            <a:off x="107576" y="1192306"/>
            <a:ext cx="11905130" cy="5540186"/>
          </a:xfrm>
        </p:spPr>
        <p:txBody>
          <a:bodyPr>
            <a:normAutofit/>
          </a:bodyPr>
          <a:lstStyle/>
          <a:p>
            <a:r>
              <a:rPr lang="en-US" sz="1200" dirty="0">
                <a:solidFill>
                  <a:schemeClr val="bg1"/>
                </a:solidFill>
              </a:rPr>
              <a:t>You are hired as a DevOps engineer for Analytics Pvt Ltd. This company is a product based organization which uses Docker for their containerization needs within the company. The final product received a lot of traction in the first few weeks of launch. Now with the increasing demand, the organization needs to have a platform for automating deployment, scaling, and operations of application containers across clusters of hosts, As a DevOps engineer, you need implement a DevOps life cycle, such that all the requirements are implemented without any change in the Docker containers in the testing environment. Up until now, this organization used to follow a monolithic architecture with just 2 developers. The product is present on </a:t>
            </a:r>
          </a:p>
          <a:p>
            <a:r>
              <a:rPr lang="en-US" sz="1050" b="1" dirty="0">
                <a:solidFill>
                  <a:schemeClr val="bg1"/>
                </a:solidFill>
                <a:hlinkClick r:id="rId2">
                  <a:extLst>
                    <a:ext uri="{A12FA001-AC4F-418D-AE19-62706E023703}">
                      <ahyp:hlinkClr xmlns:ahyp="http://schemas.microsoft.com/office/drawing/2018/hyperlinkcolor" val="tx"/>
                    </a:ext>
                  </a:extLst>
                </a:hlinkClick>
              </a:rPr>
              <a:t>https://github.com/hshar/website.git</a:t>
            </a:r>
            <a:endParaRPr lang="en-US" sz="1050" b="1" dirty="0">
              <a:solidFill>
                <a:schemeClr val="bg1"/>
              </a:solidFill>
            </a:endParaRPr>
          </a:p>
          <a:p>
            <a:r>
              <a:rPr lang="en-US" sz="1200" dirty="0">
                <a:solidFill>
                  <a:schemeClr val="bg1"/>
                </a:solidFill>
                <a:latin typeface="Arial" panose="020B0604020202020204" pitchFamily="34" charset="0"/>
                <a:cs typeface="Arial" panose="020B0604020202020204" pitchFamily="34" charset="0"/>
              </a:rPr>
              <a:t>Following are the specifications of life-cycle:</a:t>
            </a:r>
          </a:p>
          <a:p>
            <a:r>
              <a:rPr lang="en-US" sz="1200" dirty="0">
                <a:solidFill>
                  <a:schemeClr val="bg1"/>
                </a:solidFill>
                <a:latin typeface="Arial" panose="020B0604020202020204" pitchFamily="34" charset="0"/>
                <a:cs typeface="Arial" panose="020B0604020202020204" pitchFamily="34" charset="0"/>
              </a:rPr>
              <a:t>1. Git workflow should be implemented. Since the company follows monolithic architecture of Development you need to take care of version control. The release should   happen only on 25th of every month.</a:t>
            </a:r>
          </a:p>
          <a:p>
            <a:r>
              <a:rPr lang="en-US" sz="1200" dirty="0">
                <a:solidFill>
                  <a:schemeClr val="bg1"/>
                </a:solidFill>
                <a:latin typeface="Arial" panose="020B0604020202020204" pitchFamily="34" charset="0"/>
                <a:cs typeface="Arial" panose="020B0604020202020204" pitchFamily="34" charset="0"/>
              </a:rPr>
              <a:t>2. Code build should be triggered once the commits are made in the master Branch.</a:t>
            </a:r>
          </a:p>
          <a:p>
            <a:r>
              <a:rPr lang="en-US" sz="1200" dirty="0">
                <a:solidFill>
                  <a:schemeClr val="bg1"/>
                </a:solidFill>
                <a:latin typeface="Arial" panose="020B0604020202020204" pitchFamily="34" charset="0"/>
                <a:cs typeface="Arial" panose="020B0604020202020204" pitchFamily="34" charset="0"/>
              </a:rPr>
              <a:t>3. The code should be containerized with the help of the Docker file, The </a:t>
            </a:r>
            <a:r>
              <a:rPr lang="en-US" sz="1200" dirty="0" err="1">
                <a:solidFill>
                  <a:schemeClr val="bg1"/>
                </a:solidFill>
                <a:latin typeface="Arial" panose="020B0604020202020204" pitchFamily="34" charset="0"/>
                <a:cs typeface="Arial" panose="020B0604020202020204" pitchFamily="34" charset="0"/>
              </a:rPr>
              <a:t>Dockerfile</a:t>
            </a:r>
            <a:r>
              <a:rPr lang="en-US" sz="1200" dirty="0">
                <a:solidFill>
                  <a:schemeClr val="bg1"/>
                </a:solidFill>
                <a:latin typeface="Arial" panose="020B0604020202020204" pitchFamily="34" charset="0"/>
                <a:cs typeface="Arial" panose="020B0604020202020204" pitchFamily="34" charset="0"/>
              </a:rPr>
              <a:t> should be built every time if there is a push to Git-Hub. </a:t>
            </a:r>
            <a:r>
              <a:rPr lang="en-US" sz="1200" dirty="0" err="1">
                <a:solidFill>
                  <a:schemeClr val="bg1"/>
                </a:solidFill>
                <a:latin typeface="Arial" panose="020B0604020202020204" pitchFamily="34" charset="0"/>
                <a:cs typeface="Arial" panose="020B0604020202020204" pitchFamily="34" charset="0"/>
              </a:rPr>
              <a:t>Createa</a:t>
            </a:r>
            <a:r>
              <a:rPr lang="en-US" sz="1200" dirty="0">
                <a:solidFill>
                  <a:schemeClr val="bg1"/>
                </a:solidFill>
                <a:latin typeface="Arial" panose="020B0604020202020204" pitchFamily="34" charset="0"/>
                <a:cs typeface="Arial" panose="020B0604020202020204" pitchFamily="34" charset="0"/>
              </a:rPr>
              <a:t> custom Docker image using a </a:t>
            </a:r>
            <a:r>
              <a:rPr lang="en-US" sz="1200" dirty="0" err="1">
                <a:solidFill>
                  <a:schemeClr val="bg1"/>
                </a:solidFill>
                <a:latin typeface="Arial" panose="020B0604020202020204" pitchFamily="34" charset="0"/>
                <a:cs typeface="Arial" panose="020B0604020202020204" pitchFamily="34" charset="0"/>
              </a:rPr>
              <a:t>Dockerfile</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4. As per the requirement in the production server, you need to use the Kubernetes cluster and the containerized code from Docker hub should be deployed with 2 replicas. Create a </a:t>
            </a:r>
            <a:r>
              <a:rPr lang="en-US" sz="1200" dirty="0" err="1">
                <a:solidFill>
                  <a:schemeClr val="bg1"/>
                </a:solidFill>
                <a:latin typeface="Arial" panose="020B0604020202020204" pitchFamily="34" charset="0"/>
                <a:cs typeface="Arial" panose="020B0604020202020204" pitchFamily="34" charset="0"/>
              </a:rPr>
              <a:t>NodePort</a:t>
            </a:r>
            <a:r>
              <a:rPr lang="en-US" sz="1200" dirty="0">
                <a:solidFill>
                  <a:schemeClr val="bg1"/>
                </a:solidFill>
                <a:latin typeface="Arial" panose="020B0604020202020204" pitchFamily="34" charset="0"/>
                <a:cs typeface="Arial" panose="020B0604020202020204" pitchFamily="34" charset="0"/>
              </a:rPr>
              <a:t> service and configure the same for port 30008.</a:t>
            </a:r>
          </a:p>
          <a:p>
            <a:r>
              <a:rPr lang="en-US" sz="1200" dirty="0">
                <a:solidFill>
                  <a:schemeClr val="bg1"/>
                </a:solidFill>
                <a:latin typeface="Arial" panose="020B0604020202020204" pitchFamily="34" charset="0"/>
                <a:cs typeface="Arial" panose="020B0604020202020204" pitchFamily="34" charset="0"/>
              </a:rPr>
              <a:t>5. Create a Jenkins pipeline script to accomplish the above task.</a:t>
            </a:r>
          </a:p>
          <a:p>
            <a:r>
              <a:rPr lang="en-US" sz="1200" dirty="0">
                <a:solidFill>
                  <a:schemeClr val="bg1"/>
                </a:solidFill>
                <a:latin typeface="Arial" panose="020B0604020202020204" pitchFamily="34" charset="0"/>
                <a:cs typeface="Arial" panose="020B0604020202020204" pitchFamily="34" charset="0"/>
              </a:rPr>
              <a:t>6. For configuration management of the infrastructure, you need to deploy the configuration on the servers to install necessary software and configurations.</a:t>
            </a:r>
          </a:p>
          <a:p>
            <a:r>
              <a:rPr lang="en-US" sz="1200" dirty="0">
                <a:solidFill>
                  <a:schemeClr val="bg1"/>
                </a:solidFill>
                <a:latin typeface="Arial" panose="020B0604020202020204" pitchFamily="34" charset="0"/>
                <a:cs typeface="Arial" panose="020B0604020202020204" pitchFamily="34" charset="0"/>
              </a:rPr>
              <a:t>7. Using Terraform accomplish the task of infrastructure creation in the AWS cloud provider.</a:t>
            </a:r>
          </a:p>
          <a:p>
            <a:r>
              <a:rPr lang="en-US" sz="1200" b="1" dirty="0">
                <a:solidFill>
                  <a:schemeClr val="bg1"/>
                </a:solidFill>
                <a:latin typeface="Arial" panose="020B0604020202020204" pitchFamily="34" charset="0"/>
                <a:cs typeface="Arial" panose="020B0604020202020204" pitchFamily="34" charset="0"/>
              </a:rPr>
              <a:t>Software’s to be installed on the respective instances</a:t>
            </a:r>
          </a:p>
          <a:p>
            <a:r>
              <a:rPr lang="en-US" sz="1200" b="1" dirty="0">
                <a:solidFill>
                  <a:schemeClr val="bg1"/>
                </a:solidFill>
                <a:latin typeface="Arial" panose="020B0604020202020204" pitchFamily="34" charset="0"/>
                <a:cs typeface="Arial" panose="020B0604020202020204" pitchFamily="34" charset="0"/>
              </a:rPr>
              <a:t>Terraform-M : Jenkins, Java.</a:t>
            </a:r>
          </a:p>
          <a:p>
            <a:r>
              <a:rPr lang="en-US" sz="1200" b="1" dirty="0" err="1">
                <a:solidFill>
                  <a:schemeClr val="bg1"/>
                </a:solidFill>
                <a:latin typeface="Arial" panose="020B0604020202020204" pitchFamily="34" charset="0"/>
                <a:cs typeface="Arial" panose="020B0604020202020204" pitchFamily="34" charset="0"/>
              </a:rPr>
              <a:t>Kube</a:t>
            </a:r>
            <a:r>
              <a:rPr lang="en-US" sz="1200" b="1" dirty="0">
                <a:solidFill>
                  <a:schemeClr val="bg1"/>
                </a:solidFill>
                <a:latin typeface="Arial" panose="020B0604020202020204" pitchFamily="34" charset="0"/>
                <a:cs typeface="Arial" panose="020B0604020202020204" pitchFamily="34" charset="0"/>
              </a:rPr>
              <a:t>-M : Docker, Kubernetes.</a:t>
            </a:r>
          </a:p>
          <a:p>
            <a:r>
              <a:rPr lang="en-US" sz="1200" b="1" dirty="0">
                <a:solidFill>
                  <a:schemeClr val="bg1"/>
                </a:solidFill>
                <a:latin typeface="Arial" panose="020B0604020202020204" pitchFamily="34" charset="0"/>
                <a:cs typeface="Arial" panose="020B0604020202020204" pitchFamily="34" charset="0"/>
              </a:rPr>
              <a:t>Kube-S1 : Java, Docker, Kubernetes</a:t>
            </a:r>
          </a:p>
        </p:txBody>
      </p:sp>
    </p:spTree>
    <p:extLst>
      <p:ext uri="{BB962C8B-B14F-4D97-AF65-F5344CB8AC3E}">
        <p14:creationId xmlns:p14="http://schemas.microsoft.com/office/powerpoint/2010/main" val="401788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FFC2-6711-45DD-85A7-B4590F126743}"/>
              </a:ext>
            </a:extLst>
          </p:cNvPr>
          <p:cNvSpPr>
            <a:spLocks noGrp="1"/>
          </p:cNvSpPr>
          <p:nvPr>
            <p:ph type="title"/>
          </p:nvPr>
        </p:nvSpPr>
        <p:spPr>
          <a:xfrm>
            <a:off x="233082" y="1479176"/>
            <a:ext cx="11761694" cy="5271247"/>
          </a:xfrm>
        </p:spPr>
        <p:txBody>
          <a:bodyPr/>
          <a:lstStyle/>
          <a:p>
            <a:r>
              <a:rPr lang="en-US" dirty="0"/>
              <a:t>.</a:t>
            </a:r>
          </a:p>
        </p:txBody>
      </p:sp>
      <p:sp>
        <p:nvSpPr>
          <p:cNvPr id="3" name="Content Placeholder 2">
            <a:extLst>
              <a:ext uri="{FF2B5EF4-FFF2-40B4-BE49-F238E27FC236}">
                <a16:creationId xmlns:a16="http://schemas.microsoft.com/office/drawing/2014/main" id="{A7642F22-844C-482A-BE40-3FA6725059AD}"/>
              </a:ext>
            </a:extLst>
          </p:cNvPr>
          <p:cNvSpPr>
            <a:spLocks noGrp="1"/>
          </p:cNvSpPr>
          <p:nvPr>
            <p:ph idx="1"/>
          </p:nvPr>
        </p:nvSpPr>
        <p:spPr>
          <a:xfrm>
            <a:off x="233082" y="107577"/>
            <a:ext cx="11761694" cy="1667436"/>
          </a:xfrm>
        </p:spPr>
        <p:txBody>
          <a:bodyPr anchor="t">
            <a:normAutofit/>
          </a:bodyPr>
          <a:lstStyle/>
          <a:p>
            <a:r>
              <a:rPr lang="en-US" sz="1400" b="1" dirty="0">
                <a:solidFill>
                  <a:schemeClr val="bg1"/>
                </a:solidFill>
              </a:rPr>
              <a:t>Step : 09</a:t>
            </a:r>
          </a:p>
          <a:p>
            <a:pPr marL="0" indent="0">
              <a:buNone/>
            </a:pPr>
            <a:r>
              <a:rPr lang="en-US" sz="1400" dirty="0">
                <a:solidFill>
                  <a:schemeClr val="bg1"/>
                </a:solidFill>
              </a:rPr>
              <a:t>      </a:t>
            </a:r>
            <a:r>
              <a:rPr lang="en-US" sz="1200" dirty="0">
                <a:solidFill>
                  <a:schemeClr val="bg1"/>
                </a:solidFill>
              </a:rPr>
              <a:t>After all the configuration we have to create pipeline for the project.</a:t>
            </a:r>
          </a:p>
          <a:p>
            <a:pPr marL="0" indent="0">
              <a:buNone/>
            </a:pPr>
            <a:r>
              <a:rPr lang="en-US" sz="1200" dirty="0">
                <a:solidFill>
                  <a:schemeClr val="bg1"/>
                </a:solidFill>
              </a:rPr>
              <a:t>      We have to write Groovy script to perform the task. Post writing the script and running pipeline successfully. </a:t>
            </a:r>
          </a:p>
          <a:p>
            <a:pPr marL="0" indent="0">
              <a:buNone/>
            </a:pPr>
            <a:r>
              <a:rPr lang="en-US" sz="1200" dirty="0">
                <a:solidFill>
                  <a:schemeClr val="bg1"/>
                </a:solidFill>
              </a:rPr>
              <a:t>      Copy the Kube-S1 public IP and paste on new page for checking.</a:t>
            </a:r>
          </a:p>
        </p:txBody>
      </p:sp>
      <p:pic>
        <p:nvPicPr>
          <p:cNvPr id="7" name="Picture 6">
            <a:extLst>
              <a:ext uri="{FF2B5EF4-FFF2-40B4-BE49-F238E27FC236}">
                <a16:creationId xmlns:a16="http://schemas.microsoft.com/office/drawing/2014/main" id="{043355AE-CE42-4D11-9E98-1CD1D2E34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07" y="1335742"/>
            <a:ext cx="5338978" cy="2492188"/>
          </a:xfrm>
          <a:prstGeom prst="rect">
            <a:avLst/>
          </a:prstGeom>
        </p:spPr>
      </p:pic>
      <p:pic>
        <p:nvPicPr>
          <p:cNvPr id="9" name="Picture 8">
            <a:extLst>
              <a:ext uri="{FF2B5EF4-FFF2-40B4-BE49-F238E27FC236}">
                <a16:creationId xmlns:a16="http://schemas.microsoft.com/office/drawing/2014/main" id="{C8913B18-F82C-4D5F-8F24-15F13F44F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426" y="1425387"/>
            <a:ext cx="6144809" cy="5378824"/>
          </a:xfrm>
          <a:prstGeom prst="rect">
            <a:avLst/>
          </a:prstGeom>
        </p:spPr>
      </p:pic>
      <p:pic>
        <p:nvPicPr>
          <p:cNvPr id="11" name="Picture 10">
            <a:extLst>
              <a:ext uri="{FF2B5EF4-FFF2-40B4-BE49-F238E27FC236}">
                <a16:creationId xmlns:a16="http://schemas.microsoft.com/office/drawing/2014/main" id="{32B2B45E-9F69-4EB1-8680-A31FC2C6A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5" y="4043082"/>
            <a:ext cx="5115762" cy="2707341"/>
          </a:xfrm>
          <a:prstGeom prst="rect">
            <a:avLst/>
          </a:prstGeom>
        </p:spPr>
      </p:pic>
    </p:spTree>
    <p:extLst>
      <p:ext uri="{BB962C8B-B14F-4D97-AF65-F5344CB8AC3E}">
        <p14:creationId xmlns:p14="http://schemas.microsoft.com/office/powerpoint/2010/main" val="120878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3836-06DB-4CF9-B053-F73A99A0BD52}"/>
              </a:ext>
            </a:extLst>
          </p:cNvPr>
          <p:cNvSpPr>
            <a:spLocks noGrp="1"/>
          </p:cNvSpPr>
          <p:nvPr>
            <p:ph type="title"/>
          </p:nvPr>
        </p:nvSpPr>
        <p:spPr>
          <a:xfrm>
            <a:off x="295834" y="986118"/>
            <a:ext cx="11618259" cy="5683623"/>
          </a:xfrm>
        </p:spPr>
        <p:txBody>
          <a:bodyPr/>
          <a:lstStyle/>
          <a:p>
            <a:endParaRPr lang="en-US" dirty="0"/>
          </a:p>
        </p:txBody>
      </p:sp>
      <p:sp>
        <p:nvSpPr>
          <p:cNvPr id="3" name="Content Placeholder 2">
            <a:extLst>
              <a:ext uri="{FF2B5EF4-FFF2-40B4-BE49-F238E27FC236}">
                <a16:creationId xmlns:a16="http://schemas.microsoft.com/office/drawing/2014/main" id="{1F6BF19A-3452-47C9-AD75-0F9A6E309886}"/>
              </a:ext>
            </a:extLst>
          </p:cNvPr>
          <p:cNvSpPr>
            <a:spLocks noGrp="1"/>
          </p:cNvSpPr>
          <p:nvPr>
            <p:ph idx="1"/>
          </p:nvPr>
        </p:nvSpPr>
        <p:spPr>
          <a:xfrm>
            <a:off x="295835" y="125506"/>
            <a:ext cx="11618259" cy="738095"/>
          </a:xfrm>
        </p:spPr>
        <p:txBody>
          <a:bodyPr>
            <a:normAutofit/>
          </a:bodyPr>
          <a:lstStyle/>
          <a:p>
            <a:r>
              <a:rPr lang="en-US" sz="1400" dirty="0">
                <a:solidFill>
                  <a:schemeClr val="bg1"/>
                </a:solidFill>
              </a:rPr>
              <a:t>Finally copy pasted the public IP of Kube-S1 with port number 30008 as per the requirement.</a:t>
            </a:r>
          </a:p>
        </p:txBody>
      </p:sp>
      <p:pic>
        <p:nvPicPr>
          <p:cNvPr id="5" name="Picture 4">
            <a:extLst>
              <a:ext uri="{FF2B5EF4-FFF2-40B4-BE49-F238E27FC236}">
                <a16:creationId xmlns:a16="http://schemas.microsoft.com/office/drawing/2014/main" id="{6AAC60EC-9313-4122-8D4B-2D995449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07" y="1004047"/>
            <a:ext cx="7324165" cy="5683624"/>
          </a:xfrm>
          <a:prstGeom prst="rect">
            <a:avLst/>
          </a:prstGeom>
        </p:spPr>
      </p:pic>
    </p:spTree>
    <p:extLst>
      <p:ext uri="{BB962C8B-B14F-4D97-AF65-F5344CB8AC3E}">
        <p14:creationId xmlns:p14="http://schemas.microsoft.com/office/powerpoint/2010/main" val="203967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A3B8-4CD5-4B0E-BDF1-2D30137F246E}"/>
              </a:ext>
            </a:extLst>
          </p:cNvPr>
          <p:cNvSpPr>
            <a:spLocks noGrp="1"/>
          </p:cNvSpPr>
          <p:nvPr>
            <p:ph type="title"/>
          </p:nvPr>
        </p:nvSpPr>
        <p:spPr>
          <a:xfrm>
            <a:off x="322729" y="914400"/>
            <a:ext cx="11528611" cy="5728447"/>
          </a:xfrm>
        </p:spPr>
        <p:txBody>
          <a:bodyPr/>
          <a:lstStyle/>
          <a:p>
            <a:endParaRPr lang="en-US" dirty="0"/>
          </a:p>
        </p:txBody>
      </p:sp>
      <p:sp>
        <p:nvSpPr>
          <p:cNvPr id="3" name="Content Placeholder 2">
            <a:extLst>
              <a:ext uri="{FF2B5EF4-FFF2-40B4-BE49-F238E27FC236}">
                <a16:creationId xmlns:a16="http://schemas.microsoft.com/office/drawing/2014/main" id="{CE1B1F1B-34C1-4018-9759-555320F02286}"/>
              </a:ext>
            </a:extLst>
          </p:cNvPr>
          <p:cNvSpPr>
            <a:spLocks noGrp="1"/>
          </p:cNvSpPr>
          <p:nvPr>
            <p:ph idx="1"/>
          </p:nvPr>
        </p:nvSpPr>
        <p:spPr>
          <a:xfrm>
            <a:off x="304801" y="115934"/>
            <a:ext cx="11672047" cy="878540"/>
          </a:xfrm>
        </p:spPr>
        <p:txBody>
          <a:bodyPr>
            <a:normAutofit/>
          </a:bodyPr>
          <a:lstStyle/>
          <a:p>
            <a:r>
              <a:rPr lang="en-US" sz="1400" b="1" dirty="0">
                <a:solidFill>
                  <a:schemeClr val="bg1"/>
                </a:solidFill>
              </a:rPr>
              <a:t>Step : 01</a:t>
            </a:r>
          </a:p>
          <a:p>
            <a:r>
              <a:rPr lang="en-US" sz="1200" dirty="0">
                <a:solidFill>
                  <a:schemeClr val="bg1"/>
                </a:solidFill>
              </a:rPr>
              <a:t>Create the master instance for installation of  terraform and Jenkins on it.</a:t>
            </a:r>
          </a:p>
          <a:p>
            <a:endParaRPr lang="en-US" sz="1400" dirty="0"/>
          </a:p>
        </p:txBody>
      </p:sp>
      <p:pic>
        <p:nvPicPr>
          <p:cNvPr id="11" name="Picture 10">
            <a:extLst>
              <a:ext uri="{FF2B5EF4-FFF2-40B4-BE49-F238E27FC236}">
                <a16:creationId xmlns:a16="http://schemas.microsoft.com/office/drawing/2014/main" id="{F02CC57B-1311-4F22-9B2E-67D5A1898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60" y="995082"/>
            <a:ext cx="4787152" cy="3003177"/>
          </a:xfrm>
          <a:prstGeom prst="rect">
            <a:avLst/>
          </a:prstGeom>
        </p:spPr>
      </p:pic>
      <p:pic>
        <p:nvPicPr>
          <p:cNvPr id="13" name="Picture 12">
            <a:extLst>
              <a:ext uri="{FF2B5EF4-FFF2-40B4-BE49-F238E27FC236}">
                <a16:creationId xmlns:a16="http://schemas.microsoft.com/office/drawing/2014/main" id="{6B4B4F07-A741-4631-A1BB-ABA0DD1C5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446" y="994474"/>
            <a:ext cx="6122893" cy="3003178"/>
          </a:xfrm>
          <a:prstGeom prst="rect">
            <a:avLst/>
          </a:prstGeom>
        </p:spPr>
      </p:pic>
      <p:pic>
        <p:nvPicPr>
          <p:cNvPr id="15" name="Picture 14">
            <a:extLst>
              <a:ext uri="{FF2B5EF4-FFF2-40B4-BE49-F238E27FC236}">
                <a16:creationId xmlns:a16="http://schemas.microsoft.com/office/drawing/2014/main" id="{0F38AF7D-EC2A-44DB-A15A-B2F7AAA30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185" y="4033511"/>
            <a:ext cx="5771253" cy="2572870"/>
          </a:xfrm>
          <a:prstGeom prst="rect">
            <a:avLst/>
          </a:prstGeom>
        </p:spPr>
      </p:pic>
    </p:spTree>
    <p:extLst>
      <p:ext uri="{BB962C8B-B14F-4D97-AF65-F5344CB8AC3E}">
        <p14:creationId xmlns:p14="http://schemas.microsoft.com/office/powerpoint/2010/main" val="18687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63AF-9101-4BAD-BC94-600D8EF9E0B9}"/>
              </a:ext>
            </a:extLst>
          </p:cNvPr>
          <p:cNvSpPr>
            <a:spLocks noGrp="1"/>
          </p:cNvSpPr>
          <p:nvPr>
            <p:ph type="title"/>
          </p:nvPr>
        </p:nvSpPr>
        <p:spPr>
          <a:xfrm>
            <a:off x="197225" y="1443318"/>
            <a:ext cx="11905128" cy="5271246"/>
          </a:xfrm>
        </p:spPr>
        <p:txBody>
          <a:bodyPr/>
          <a:lstStyle/>
          <a:p>
            <a:endParaRPr lang="en-US" dirty="0"/>
          </a:p>
        </p:txBody>
      </p:sp>
      <p:sp>
        <p:nvSpPr>
          <p:cNvPr id="3" name="Content Placeholder 2">
            <a:extLst>
              <a:ext uri="{FF2B5EF4-FFF2-40B4-BE49-F238E27FC236}">
                <a16:creationId xmlns:a16="http://schemas.microsoft.com/office/drawing/2014/main" id="{CFEB8F62-BB89-4DD1-9319-947DDD3A45B8}"/>
              </a:ext>
            </a:extLst>
          </p:cNvPr>
          <p:cNvSpPr>
            <a:spLocks noGrp="1"/>
          </p:cNvSpPr>
          <p:nvPr>
            <p:ph idx="1"/>
          </p:nvPr>
        </p:nvSpPr>
        <p:spPr>
          <a:xfrm>
            <a:off x="197225" y="143437"/>
            <a:ext cx="11905128" cy="1102658"/>
          </a:xfrm>
        </p:spPr>
        <p:txBody>
          <a:bodyPr>
            <a:normAutofit lnSpcReduction="10000"/>
          </a:bodyPr>
          <a:lstStyle/>
          <a:p>
            <a:r>
              <a:rPr lang="en-US" sz="1400" b="1" dirty="0"/>
              <a:t>Step : 02</a:t>
            </a:r>
          </a:p>
          <a:p>
            <a:pPr marL="0" indent="0">
              <a:buNone/>
            </a:pPr>
            <a:r>
              <a:rPr lang="en-US" sz="1200" dirty="0">
                <a:solidFill>
                  <a:schemeClr val="bg1"/>
                </a:solidFill>
              </a:rPr>
              <a:t>       After creating the instance we have update the instance using the command </a:t>
            </a:r>
            <a:r>
              <a:rPr lang="en-US" sz="1200" b="1" i="1" u="sng" dirty="0" err="1">
                <a:solidFill>
                  <a:schemeClr val="bg1"/>
                </a:solidFill>
              </a:rPr>
              <a:t>sudo</a:t>
            </a:r>
            <a:r>
              <a:rPr lang="en-US" sz="1200" b="1" i="1" u="sng" dirty="0">
                <a:solidFill>
                  <a:schemeClr val="bg1"/>
                </a:solidFill>
              </a:rPr>
              <a:t> apt-get update.</a:t>
            </a:r>
          </a:p>
          <a:p>
            <a:pPr marL="0" indent="0">
              <a:buNone/>
            </a:pPr>
            <a:r>
              <a:rPr lang="en-US" sz="1200" dirty="0">
                <a:solidFill>
                  <a:schemeClr val="bg1"/>
                </a:solidFill>
              </a:rPr>
              <a:t>       We have to create a file and have to copy paste the installation commands from terraform official documentation. And Then bash the file it will install the      terraform.</a:t>
            </a:r>
          </a:p>
          <a:p>
            <a:pPr marL="0" indent="0">
              <a:buNone/>
            </a:pPr>
            <a:endParaRPr lang="en-US" sz="1400" dirty="0"/>
          </a:p>
        </p:txBody>
      </p:sp>
      <p:pic>
        <p:nvPicPr>
          <p:cNvPr id="5" name="Picture 4">
            <a:extLst>
              <a:ext uri="{FF2B5EF4-FFF2-40B4-BE49-F238E27FC236}">
                <a16:creationId xmlns:a16="http://schemas.microsoft.com/office/drawing/2014/main" id="{3C1FC343-3ACA-4490-9170-414FF9E6B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48" y="1443318"/>
            <a:ext cx="4560952" cy="3338259"/>
          </a:xfrm>
          <a:prstGeom prst="rect">
            <a:avLst/>
          </a:prstGeom>
        </p:spPr>
      </p:pic>
      <p:pic>
        <p:nvPicPr>
          <p:cNvPr id="7" name="Picture 6">
            <a:extLst>
              <a:ext uri="{FF2B5EF4-FFF2-40B4-BE49-F238E27FC236}">
                <a16:creationId xmlns:a16="http://schemas.microsoft.com/office/drawing/2014/main" id="{DB3D2365-73E2-4CD8-BECA-200C4753B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76" y="5410641"/>
            <a:ext cx="9968753" cy="1303922"/>
          </a:xfrm>
          <a:prstGeom prst="rect">
            <a:avLst/>
          </a:prstGeom>
        </p:spPr>
      </p:pic>
      <p:pic>
        <p:nvPicPr>
          <p:cNvPr id="9" name="Picture 8">
            <a:extLst>
              <a:ext uri="{FF2B5EF4-FFF2-40B4-BE49-F238E27FC236}">
                <a16:creationId xmlns:a16="http://schemas.microsoft.com/office/drawing/2014/main" id="{30AFA3B1-D38C-4861-805A-67633CA7C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21677"/>
            <a:ext cx="5845047" cy="1828958"/>
          </a:xfrm>
          <a:prstGeom prst="rect">
            <a:avLst/>
          </a:prstGeom>
        </p:spPr>
      </p:pic>
      <p:cxnSp>
        <p:nvCxnSpPr>
          <p:cNvPr id="11" name="Straight Arrow Connector 10">
            <a:extLst>
              <a:ext uri="{FF2B5EF4-FFF2-40B4-BE49-F238E27FC236}">
                <a16:creationId xmlns:a16="http://schemas.microsoft.com/office/drawing/2014/main" id="{7BBE5E40-0B66-4AC5-8104-2565AD80294E}"/>
              </a:ext>
            </a:extLst>
          </p:cNvPr>
          <p:cNvCxnSpPr/>
          <p:nvPr/>
        </p:nvCxnSpPr>
        <p:spPr>
          <a:xfrm>
            <a:off x="2725271" y="4781577"/>
            <a:ext cx="0" cy="629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A8082A1-C5ED-4F7E-8116-C79FC7A6FF13}"/>
              </a:ext>
            </a:extLst>
          </p:cNvPr>
          <p:cNvCxnSpPr/>
          <p:nvPr/>
        </p:nvCxnSpPr>
        <p:spPr>
          <a:xfrm flipV="1">
            <a:off x="8256494" y="3750635"/>
            <a:ext cx="0" cy="16600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23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51D6-98C3-4C01-A6FE-43CBDA6A202E}"/>
              </a:ext>
            </a:extLst>
          </p:cNvPr>
          <p:cNvSpPr>
            <a:spLocks noGrp="1"/>
          </p:cNvSpPr>
          <p:nvPr>
            <p:ph type="title"/>
          </p:nvPr>
        </p:nvSpPr>
        <p:spPr>
          <a:xfrm>
            <a:off x="125505" y="1380566"/>
            <a:ext cx="11932023" cy="5369858"/>
          </a:xfrm>
        </p:spPr>
        <p:txBody>
          <a:bodyPr>
            <a:normAutofit/>
          </a:bodyPr>
          <a:lstStyle/>
          <a:p>
            <a:r>
              <a:rPr lang="en-US" sz="800" dirty="0"/>
              <a:t>.</a:t>
            </a:r>
          </a:p>
        </p:txBody>
      </p:sp>
      <p:sp>
        <p:nvSpPr>
          <p:cNvPr id="3" name="Content Placeholder 2">
            <a:extLst>
              <a:ext uri="{FF2B5EF4-FFF2-40B4-BE49-F238E27FC236}">
                <a16:creationId xmlns:a16="http://schemas.microsoft.com/office/drawing/2014/main" id="{5FEFCFB8-B4FA-4E7A-A11E-81586E83CF7D}"/>
              </a:ext>
            </a:extLst>
          </p:cNvPr>
          <p:cNvSpPr>
            <a:spLocks noGrp="1"/>
          </p:cNvSpPr>
          <p:nvPr>
            <p:ph idx="1"/>
          </p:nvPr>
        </p:nvSpPr>
        <p:spPr>
          <a:xfrm>
            <a:off x="125505" y="107578"/>
            <a:ext cx="11932023" cy="1183005"/>
          </a:xfrm>
        </p:spPr>
        <p:txBody>
          <a:bodyPr>
            <a:normAutofit/>
          </a:bodyPr>
          <a:lstStyle/>
          <a:p>
            <a:r>
              <a:rPr lang="en-US" sz="1400" b="1" dirty="0">
                <a:solidFill>
                  <a:schemeClr val="bg1"/>
                </a:solidFill>
              </a:rPr>
              <a:t>Step : 03</a:t>
            </a:r>
          </a:p>
          <a:p>
            <a:pPr marL="0" indent="0">
              <a:buNone/>
            </a:pPr>
            <a:r>
              <a:rPr lang="en-US" sz="1400" dirty="0">
                <a:solidFill>
                  <a:schemeClr val="bg1"/>
                </a:solidFill>
              </a:rPr>
              <a:t>     </a:t>
            </a:r>
            <a:r>
              <a:rPr lang="en-US" sz="1200" dirty="0">
                <a:solidFill>
                  <a:schemeClr val="bg1"/>
                </a:solidFill>
              </a:rPr>
              <a:t>After installation of the terraform on the instance, Create the main.tf file for creating the instance on AWS using main.tf file.</a:t>
            </a:r>
          </a:p>
          <a:p>
            <a:pPr marL="0" indent="0">
              <a:buNone/>
            </a:pPr>
            <a:r>
              <a:rPr lang="en-US" sz="1200" dirty="0">
                <a:solidFill>
                  <a:schemeClr val="bg1"/>
                </a:solidFill>
              </a:rPr>
              <a:t>      We have to create Access key for giving access to AWS account through main.tf file.</a:t>
            </a:r>
          </a:p>
        </p:txBody>
      </p:sp>
      <p:pic>
        <p:nvPicPr>
          <p:cNvPr id="5" name="Picture 4">
            <a:extLst>
              <a:ext uri="{FF2B5EF4-FFF2-40B4-BE49-F238E27FC236}">
                <a16:creationId xmlns:a16="http://schemas.microsoft.com/office/drawing/2014/main" id="{1B010EA6-444C-4617-918B-A3A7C733C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6" y="1380565"/>
            <a:ext cx="5383307" cy="2658036"/>
          </a:xfrm>
          <a:prstGeom prst="rect">
            <a:avLst/>
          </a:prstGeom>
        </p:spPr>
      </p:pic>
      <p:pic>
        <p:nvPicPr>
          <p:cNvPr id="7" name="Picture 6">
            <a:extLst>
              <a:ext uri="{FF2B5EF4-FFF2-40B4-BE49-F238E27FC236}">
                <a16:creationId xmlns:a16="http://schemas.microsoft.com/office/drawing/2014/main" id="{8CF90356-4A61-45E9-9ECA-93C22395A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88" y="1380565"/>
            <a:ext cx="5759826" cy="2658036"/>
          </a:xfrm>
          <a:prstGeom prst="rect">
            <a:avLst/>
          </a:prstGeom>
        </p:spPr>
      </p:pic>
      <p:pic>
        <p:nvPicPr>
          <p:cNvPr id="9" name="Picture 8">
            <a:extLst>
              <a:ext uri="{FF2B5EF4-FFF2-40B4-BE49-F238E27FC236}">
                <a16:creationId xmlns:a16="http://schemas.microsoft.com/office/drawing/2014/main" id="{C9F0EF1A-78C2-4F3F-BB32-5F0CB688C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7548" y="4128583"/>
            <a:ext cx="4663889" cy="2658036"/>
          </a:xfrm>
          <a:prstGeom prst="rect">
            <a:avLst/>
          </a:prstGeom>
        </p:spPr>
      </p:pic>
      <p:cxnSp>
        <p:nvCxnSpPr>
          <p:cNvPr id="11" name="Straight Arrow Connector 10">
            <a:extLst>
              <a:ext uri="{FF2B5EF4-FFF2-40B4-BE49-F238E27FC236}">
                <a16:creationId xmlns:a16="http://schemas.microsoft.com/office/drawing/2014/main" id="{CC567CE9-49AE-48A0-86F0-169170A49101}"/>
              </a:ext>
            </a:extLst>
          </p:cNvPr>
          <p:cNvCxnSpPr/>
          <p:nvPr/>
        </p:nvCxnSpPr>
        <p:spPr>
          <a:xfrm>
            <a:off x="5670174" y="2754574"/>
            <a:ext cx="5154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CBA669DB-A428-45D7-959B-95A5166A43D9}"/>
              </a:ext>
            </a:extLst>
          </p:cNvPr>
          <p:cNvCxnSpPr>
            <a:cxnSpLocks/>
          </p:cNvCxnSpPr>
          <p:nvPr/>
        </p:nvCxnSpPr>
        <p:spPr>
          <a:xfrm>
            <a:off x="9117106" y="4128583"/>
            <a:ext cx="0" cy="1348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0D42727-7F58-4D36-AFF9-17D972D728C1}"/>
              </a:ext>
            </a:extLst>
          </p:cNvPr>
          <p:cNvCxnSpPr>
            <a:endCxn id="9" idx="3"/>
          </p:cNvCxnSpPr>
          <p:nvPr/>
        </p:nvCxnSpPr>
        <p:spPr>
          <a:xfrm flipH="1" flipV="1">
            <a:off x="7921437" y="5457601"/>
            <a:ext cx="1141881" cy="28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734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BB12-F115-4ED0-AA0F-8F2B2FAAFE2B}"/>
              </a:ext>
            </a:extLst>
          </p:cNvPr>
          <p:cNvSpPr>
            <a:spLocks noGrp="1"/>
          </p:cNvSpPr>
          <p:nvPr>
            <p:ph type="title"/>
          </p:nvPr>
        </p:nvSpPr>
        <p:spPr>
          <a:xfrm>
            <a:off x="242047" y="1748118"/>
            <a:ext cx="11663081" cy="4957481"/>
          </a:xfrm>
        </p:spPr>
        <p:txBody>
          <a:bodyPr/>
          <a:lstStyle/>
          <a:p>
            <a:endParaRPr lang="en-US" dirty="0"/>
          </a:p>
        </p:txBody>
      </p:sp>
      <p:sp>
        <p:nvSpPr>
          <p:cNvPr id="3" name="Content Placeholder 2">
            <a:extLst>
              <a:ext uri="{FF2B5EF4-FFF2-40B4-BE49-F238E27FC236}">
                <a16:creationId xmlns:a16="http://schemas.microsoft.com/office/drawing/2014/main" id="{65552EB7-F73B-4307-939A-4DFA633F7311}"/>
              </a:ext>
            </a:extLst>
          </p:cNvPr>
          <p:cNvSpPr>
            <a:spLocks noGrp="1"/>
          </p:cNvSpPr>
          <p:nvPr>
            <p:ph idx="1"/>
          </p:nvPr>
        </p:nvSpPr>
        <p:spPr>
          <a:xfrm>
            <a:off x="242047" y="152401"/>
            <a:ext cx="11663081" cy="1595717"/>
          </a:xfrm>
        </p:spPr>
        <p:txBody>
          <a:bodyPr>
            <a:normAutofit fontScale="92500" lnSpcReduction="20000"/>
          </a:bodyPr>
          <a:lstStyle/>
          <a:p>
            <a:r>
              <a:rPr lang="en-US" sz="1500" dirty="0">
                <a:solidFill>
                  <a:schemeClr val="bg1"/>
                </a:solidFill>
              </a:rPr>
              <a:t>Step : 04</a:t>
            </a:r>
          </a:p>
          <a:p>
            <a:pPr marL="0" indent="0">
              <a:buNone/>
            </a:pPr>
            <a:r>
              <a:rPr lang="en-US" sz="1400" dirty="0">
                <a:solidFill>
                  <a:schemeClr val="bg1"/>
                </a:solidFill>
              </a:rPr>
              <a:t>     </a:t>
            </a:r>
            <a:r>
              <a:rPr lang="en-US" sz="1300" dirty="0">
                <a:solidFill>
                  <a:schemeClr val="bg1"/>
                </a:solidFill>
              </a:rPr>
              <a:t>After creating main.tf and writing necessary code for launching the ec2 instance. We have to perform certain commands</a:t>
            </a:r>
            <a:r>
              <a:rPr lang="en-US" sz="1300" dirty="0"/>
              <a:t>.</a:t>
            </a:r>
          </a:p>
          <a:p>
            <a:pPr marL="0" indent="0">
              <a:buNone/>
            </a:pPr>
            <a:r>
              <a:rPr lang="en-US" sz="1300" b="1" dirty="0">
                <a:solidFill>
                  <a:schemeClr val="bg1"/>
                </a:solidFill>
              </a:rPr>
              <a:t>      Terraform </a:t>
            </a:r>
            <a:r>
              <a:rPr lang="en-US" sz="1300" b="1" dirty="0" err="1">
                <a:solidFill>
                  <a:schemeClr val="bg1"/>
                </a:solidFill>
              </a:rPr>
              <a:t>init</a:t>
            </a:r>
            <a:r>
              <a:rPr lang="en-US" sz="1300" b="1" dirty="0">
                <a:solidFill>
                  <a:schemeClr val="bg1"/>
                </a:solidFill>
              </a:rPr>
              <a:t> </a:t>
            </a:r>
            <a:r>
              <a:rPr lang="en-US" sz="1300" dirty="0">
                <a:solidFill>
                  <a:schemeClr val="bg1"/>
                </a:solidFill>
              </a:rPr>
              <a:t>: It is used to initialize your code to download the requirements mentioned in your code.</a:t>
            </a:r>
          </a:p>
          <a:p>
            <a:pPr marL="0" indent="0">
              <a:buNone/>
            </a:pPr>
            <a:r>
              <a:rPr lang="en-US" sz="1300" dirty="0">
                <a:solidFill>
                  <a:schemeClr val="bg1"/>
                </a:solidFill>
              </a:rPr>
              <a:t>      </a:t>
            </a:r>
            <a:r>
              <a:rPr lang="en-US" sz="1300" b="1" dirty="0">
                <a:solidFill>
                  <a:schemeClr val="bg1"/>
                </a:solidFill>
              </a:rPr>
              <a:t>Terraform plan </a:t>
            </a:r>
            <a:r>
              <a:rPr lang="en-US" sz="1300" dirty="0">
                <a:solidFill>
                  <a:schemeClr val="bg1"/>
                </a:solidFill>
              </a:rPr>
              <a:t>: It will check the changes and </a:t>
            </a:r>
            <a:r>
              <a:rPr lang="en-US" sz="1300" dirty="0" err="1">
                <a:solidFill>
                  <a:schemeClr val="bg1"/>
                </a:solidFill>
              </a:rPr>
              <a:t>updation</a:t>
            </a:r>
            <a:r>
              <a:rPr lang="en-US" sz="1300" dirty="0">
                <a:solidFill>
                  <a:schemeClr val="bg1"/>
                </a:solidFill>
              </a:rPr>
              <a:t>.</a:t>
            </a:r>
          </a:p>
          <a:p>
            <a:pPr marL="0" indent="0">
              <a:buNone/>
            </a:pPr>
            <a:r>
              <a:rPr lang="en-US" sz="1300" dirty="0">
                <a:solidFill>
                  <a:schemeClr val="bg1"/>
                </a:solidFill>
              </a:rPr>
              <a:t>      </a:t>
            </a:r>
            <a:r>
              <a:rPr lang="en-US" sz="1300" b="1" dirty="0">
                <a:solidFill>
                  <a:schemeClr val="bg1"/>
                </a:solidFill>
              </a:rPr>
              <a:t>Terraform apply </a:t>
            </a:r>
            <a:r>
              <a:rPr lang="en-US" sz="1300" dirty="0">
                <a:solidFill>
                  <a:schemeClr val="bg1"/>
                </a:solidFill>
              </a:rPr>
              <a:t>: In this command we accept the changes and will apply them.</a:t>
            </a:r>
          </a:p>
          <a:p>
            <a:pPr marL="0" indent="0">
              <a:buNone/>
            </a:pPr>
            <a:r>
              <a:rPr lang="en-US" sz="1300" dirty="0"/>
              <a:t>      </a:t>
            </a:r>
          </a:p>
        </p:txBody>
      </p:sp>
      <p:pic>
        <p:nvPicPr>
          <p:cNvPr id="5" name="Picture 4">
            <a:extLst>
              <a:ext uri="{FF2B5EF4-FFF2-40B4-BE49-F238E27FC236}">
                <a16:creationId xmlns:a16="http://schemas.microsoft.com/office/drawing/2014/main" id="{2B7E3E42-5DFA-43CE-89F7-29514E339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2" y="1748118"/>
            <a:ext cx="4710115" cy="3030071"/>
          </a:xfrm>
          <a:prstGeom prst="rect">
            <a:avLst/>
          </a:prstGeom>
        </p:spPr>
      </p:pic>
      <p:pic>
        <p:nvPicPr>
          <p:cNvPr id="7" name="Picture 6">
            <a:extLst>
              <a:ext uri="{FF2B5EF4-FFF2-40B4-BE49-F238E27FC236}">
                <a16:creationId xmlns:a16="http://schemas.microsoft.com/office/drawing/2014/main" id="{FA1A88EF-E56D-45DD-9863-44FBE2664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250" y="1748118"/>
            <a:ext cx="6105232" cy="2653555"/>
          </a:xfrm>
          <a:prstGeom prst="rect">
            <a:avLst/>
          </a:prstGeom>
        </p:spPr>
      </p:pic>
      <p:pic>
        <p:nvPicPr>
          <p:cNvPr id="9" name="Picture 8">
            <a:extLst>
              <a:ext uri="{FF2B5EF4-FFF2-40B4-BE49-F238E27FC236}">
                <a16:creationId xmlns:a16="http://schemas.microsoft.com/office/drawing/2014/main" id="{1704B815-A385-4AC0-90CB-755602F72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728" y="5109882"/>
            <a:ext cx="9977718" cy="1595717"/>
          </a:xfrm>
          <a:prstGeom prst="rect">
            <a:avLst/>
          </a:prstGeom>
        </p:spPr>
      </p:pic>
      <p:cxnSp>
        <p:nvCxnSpPr>
          <p:cNvPr id="11" name="Straight Arrow Connector 10">
            <a:extLst>
              <a:ext uri="{FF2B5EF4-FFF2-40B4-BE49-F238E27FC236}">
                <a16:creationId xmlns:a16="http://schemas.microsoft.com/office/drawing/2014/main" id="{9C000BCE-03DB-4C03-9288-60DEBC768BE1}"/>
              </a:ext>
            </a:extLst>
          </p:cNvPr>
          <p:cNvCxnSpPr/>
          <p:nvPr/>
        </p:nvCxnSpPr>
        <p:spPr>
          <a:xfrm>
            <a:off x="4996987" y="3263153"/>
            <a:ext cx="7132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9BA9EC2-41C0-4FEA-8CB8-38D11FD1B117}"/>
              </a:ext>
            </a:extLst>
          </p:cNvPr>
          <p:cNvCxnSpPr/>
          <p:nvPr/>
        </p:nvCxnSpPr>
        <p:spPr>
          <a:xfrm>
            <a:off x="8762866" y="4401673"/>
            <a:ext cx="0" cy="609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684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06AB-9997-415A-BCBC-B3D5AE7D6EAD}"/>
              </a:ext>
            </a:extLst>
          </p:cNvPr>
          <p:cNvSpPr>
            <a:spLocks noGrp="1"/>
          </p:cNvSpPr>
          <p:nvPr>
            <p:ph type="title"/>
          </p:nvPr>
        </p:nvSpPr>
        <p:spPr>
          <a:xfrm>
            <a:off x="188259" y="1528482"/>
            <a:ext cx="11851341" cy="5186082"/>
          </a:xfrm>
        </p:spPr>
        <p:txBody>
          <a:bodyPr/>
          <a:lstStyle/>
          <a:p>
            <a:r>
              <a:rPr lang="en-US" dirty="0"/>
              <a:t>.</a:t>
            </a:r>
          </a:p>
        </p:txBody>
      </p:sp>
      <p:sp>
        <p:nvSpPr>
          <p:cNvPr id="3" name="Content Placeholder 2">
            <a:extLst>
              <a:ext uri="{FF2B5EF4-FFF2-40B4-BE49-F238E27FC236}">
                <a16:creationId xmlns:a16="http://schemas.microsoft.com/office/drawing/2014/main" id="{03628A34-BCE1-4E1D-990E-1895695CC2AE}"/>
              </a:ext>
            </a:extLst>
          </p:cNvPr>
          <p:cNvSpPr>
            <a:spLocks noGrp="1"/>
          </p:cNvSpPr>
          <p:nvPr>
            <p:ph idx="1"/>
          </p:nvPr>
        </p:nvSpPr>
        <p:spPr>
          <a:xfrm>
            <a:off x="188259" y="143436"/>
            <a:ext cx="11851341" cy="1290917"/>
          </a:xfrm>
        </p:spPr>
        <p:txBody>
          <a:bodyPr>
            <a:normAutofit/>
          </a:bodyPr>
          <a:lstStyle/>
          <a:p>
            <a:r>
              <a:rPr lang="en-US" sz="1400" b="1" dirty="0"/>
              <a:t>Step : 05</a:t>
            </a:r>
          </a:p>
          <a:p>
            <a:pPr marL="0" indent="0">
              <a:buNone/>
            </a:pPr>
            <a:r>
              <a:rPr lang="en-US" sz="1200" dirty="0">
                <a:solidFill>
                  <a:schemeClr val="bg1"/>
                </a:solidFill>
              </a:rPr>
              <a:t>      We have created the instance. Now we have to installation the Jenkins on Terraform master for installing Jenkins we have to install Java too. As the Jenkins is java based tool/software. As installation of Jenkins copy paste the public IP with port 8080.</a:t>
            </a:r>
          </a:p>
          <a:p>
            <a:pPr marL="0" indent="0">
              <a:buNone/>
            </a:pPr>
            <a:r>
              <a:rPr lang="en-US" sz="1200" dirty="0">
                <a:solidFill>
                  <a:schemeClr val="bg1"/>
                </a:solidFill>
              </a:rPr>
              <a:t>      After installation of Jenkins on Terraform-M, we have to install java on rest instances. </a:t>
            </a:r>
          </a:p>
          <a:p>
            <a:pPr marL="0" indent="0">
              <a:buNone/>
            </a:pPr>
            <a:endParaRPr lang="en-US" sz="1400" dirty="0"/>
          </a:p>
        </p:txBody>
      </p:sp>
      <p:pic>
        <p:nvPicPr>
          <p:cNvPr id="5" name="Picture 4">
            <a:extLst>
              <a:ext uri="{FF2B5EF4-FFF2-40B4-BE49-F238E27FC236}">
                <a16:creationId xmlns:a16="http://schemas.microsoft.com/office/drawing/2014/main" id="{2EE3707C-B975-4B70-9239-57DDF1732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9" y="1528482"/>
            <a:ext cx="5002351" cy="2461473"/>
          </a:xfrm>
          <a:prstGeom prst="rect">
            <a:avLst/>
          </a:prstGeom>
        </p:spPr>
      </p:pic>
      <p:pic>
        <p:nvPicPr>
          <p:cNvPr id="7" name="Picture 6">
            <a:extLst>
              <a:ext uri="{FF2B5EF4-FFF2-40B4-BE49-F238E27FC236}">
                <a16:creationId xmlns:a16="http://schemas.microsoft.com/office/drawing/2014/main" id="{1DDE838E-6088-4F7F-BF69-058B6F407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417" y="1631576"/>
            <a:ext cx="5357324" cy="1196444"/>
          </a:xfrm>
          <a:prstGeom prst="rect">
            <a:avLst/>
          </a:prstGeom>
        </p:spPr>
      </p:pic>
      <p:pic>
        <p:nvPicPr>
          <p:cNvPr id="9" name="Picture 8">
            <a:extLst>
              <a:ext uri="{FF2B5EF4-FFF2-40B4-BE49-F238E27FC236}">
                <a16:creationId xmlns:a16="http://schemas.microsoft.com/office/drawing/2014/main" id="{919F42D4-9605-4FDB-8B78-6E88C0DEE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2211" y="3429000"/>
            <a:ext cx="4747671" cy="1348857"/>
          </a:xfrm>
          <a:prstGeom prst="rect">
            <a:avLst/>
          </a:prstGeom>
        </p:spPr>
      </p:pic>
      <p:pic>
        <p:nvPicPr>
          <p:cNvPr id="11" name="Picture 10">
            <a:extLst>
              <a:ext uri="{FF2B5EF4-FFF2-40B4-BE49-F238E27FC236}">
                <a16:creationId xmlns:a16="http://schemas.microsoft.com/office/drawing/2014/main" id="{ACC8BD67-3C2F-455B-B144-97E8AA9B4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471" y="4173070"/>
            <a:ext cx="5997681" cy="2585837"/>
          </a:xfrm>
          <a:prstGeom prst="rect">
            <a:avLst/>
          </a:prstGeom>
        </p:spPr>
      </p:pic>
      <p:cxnSp>
        <p:nvCxnSpPr>
          <p:cNvPr id="13" name="Straight Arrow Connector 12">
            <a:extLst>
              <a:ext uri="{FF2B5EF4-FFF2-40B4-BE49-F238E27FC236}">
                <a16:creationId xmlns:a16="http://schemas.microsoft.com/office/drawing/2014/main" id="{B9D26C85-0A4B-4293-AE5E-B78064678D4B}"/>
              </a:ext>
            </a:extLst>
          </p:cNvPr>
          <p:cNvCxnSpPr/>
          <p:nvPr/>
        </p:nvCxnSpPr>
        <p:spPr>
          <a:xfrm>
            <a:off x="5343010" y="2330824"/>
            <a:ext cx="11761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AE8A929-876D-458C-94C8-8F64987BE1F6}"/>
              </a:ext>
            </a:extLst>
          </p:cNvPr>
          <p:cNvCxnSpPr/>
          <p:nvPr/>
        </p:nvCxnSpPr>
        <p:spPr>
          <a:xfrm>
            <a:off x="9583271" y="2828020"/>
            <a:ext cx="0" cy="506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C40FF66A-A10A-4F0E-88BC-917DDCEAF1FA}"/>
              </a:ext>
            </a:extLst>
          </p:cNvPr>
          <p:cNvCxnSpPr/>
          <p:nvPr/>
        </p:nvCxnSpPr>
        <p:spPr>
          <a:xfrm>
            <a:off x="9654988" y="4777857"/>
            <a:ext cx="0" cy="9326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89F89A6-6FDF-4AFD-9574-C97C9F5F45F4}"/>
              </a:ext>
            </a:extLst>
          </p:cNvPr>
          <p:cNvCxnSpPr/>
          <p:nvPr/>
        </p:nvCxnSpPr>
        <p:spPr>
          <a:xfrm flipH="1">
            <a:off x="6519152" y="5746376"/>
            <a:ext cx="30641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888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F07C-9664-4AE6-BD17-F387233AAF27}"/>
              </a:ext>
            </a:extLst>
          </p:cNvPr>
          <p:cNvSpPr>
            <a:spLocks noGrp="1"/>
          </p:cNvSpPr>
          <p:nvPr>
            <p:ph type="title"/>
          </p:nvPr>
        </p:nvSpPr>
        <p:spPr>
          <a:xfrm>
            <a:off x="277905" y="1461248"/>
            <a:ext cx="11716869" cy="5235388"/>
          </a:xfrm>
        </p:spPr>
        <p:txBody>
          <a:bodyPr>
            <a:normAutofit/>
          </a:bodyPr>
          <a:lstStyle/>
          <a:p>
            <a:r>
              <a:rPr lang="en-US" sz="800" dirty="0"/>
              <a:t>.</a:t>
            </a:r>
          </a:p>
        </p:txBody>
      </p:sp>
      <p:sp>
        <p:nvSpPr>
          <p:cNvPr id="3" name="Content Placeholder 2">
            <a:extLst>
              <a:ext uri="{FF2B5EF4-FFF2-40B4-BE49-F238E27FC236}">
                <a16:creationId xmlns:a16="http://schemas.microsoft.com/office/drawing/2014/main" id="{B1B05329-2AFC-4FFF-A4DD-843591AF64FD}"/>
              </a:ext>
            </a:extLst>
          </p:cNvPr>
          <p:cNvSpPr>
            <a:spLocks noGrp="1"/>
          </p:cNvSpPr>
          <p:nvPr>
            <p:ph idx="1"/>
          </p:nvPr>
        </p:nvSpPr>
        <p:spPr>
          <a:xfrm>
            <a:off x="277906" y="89648"/>
            <a:ext cx="11716870" cy="1183340"/>
          </a:xfrm>
        </p:spPr>
        <p:txBody>
          <a:bodyPr>
            <a:normAutofit lnSpcReduction="10000"/>
          </a:bodyPr>
          <a:lstStyle/>
          <a:p>
            <a:r>
              <a:rPr lang="en-US" sz="1400" b="1" dirty="0"/>
              <a:t>Step : 06</a:t>
            </a:r>
          </a:p>
          <a:p>
            <a:pPr marL="0" indent="0">
              <a:buNone/>
            </a:pPr>
            <a:r>
              <a:rPr lang="en-US" sz="1400" dirty="0"/>
              <a:t>      </a:t>
            </a:r>
            <a:r>
              <a:rPr lang="en-US" sz="1200" dirty="0">
                <a:solidFill>
                  <a:schemeClr val="bg1"/>
                </a:solidFill>
              </a:rPr>
              <a:t>We have installed the Jenkins, Now we have to install necessary plugins and have to create the nodes. We have to fill the below parts.</a:t>
            </a:r>
          </a:p>
          <a:p>
            <a:pPr marL="0" indent="0">
              <a:buNone/>
            </a:pPr>
            <a:r>
              <a:rPr lang="en-US" sz="1200" dirty="0">
                <a:solidFill>
                  <a:schemeClr val="bg1"/>
                </a:solidFill>
              </a:rPr>
              <a:t>       </a:t>
            </a:r>
            <a:r>
              <a:rPr lang="en-US" sz="1200" b="1" dirty="0">
                <a:solidFill>
                  <a:schemeClr val="bg1"/>
                </a:solidFill>
              </a:rPr>
              <a:t>Remote root directory </a:t>
            </a:r>
            <a:r>
              <a:rPr lang="en-US" sz="1200" dirty="0">
                <a:solidFill>
                  <a:schemeClr val="bg1"/>
                </a:solidFill>
              </a:rPr>
              <a:t>: /home/ubuntu/</a:t>
            </a:r>
            <a:r>
              <a:rPr lang="en-US" sz="1200" dirty="0" err="1">
                <a:solidFill>
                  <a:schemeClr val="bg1"/>
                </a:solidFill>
              </a:rPr>
              <a:t>jenkins</a:t>
            </a:r>
            <a:r>
              <a:rPr lang="en-US" sz="1200" dirty="0">
                <a:solidFill>
                  <a:schemeClr val="bg1"/>
                </a:solidFill>
              </a:rPr>
              <a:t>/                    </a:t>
            </a:r>
            <a:r>
              <a:rPr lang="en-US" sz="1200" b="1" dirty="0">
                <a:solidFill>
                  <a:schemeClr val="bg1"/>
                </a:solidFill>
              </a:rPr>
              <a:t>Launch Method </a:t>
            </a:r>
            <a:r>
              <a:rPr lang="en-US" sz="1200" dirty="0">
                <a:solidFill>
                  <a:schemeClr val="bg1"/>
                </a:solidFill>
              </a:rPr>
              <a:t>: Launch agent via SSH</a:t>
            </a:r>
          </a:p>
          <a:p>
            <a:pPr marL="0" indent="0">
              <a:buNone/>
            </a:pPr>
            <a:r>
              <a:rPr lang="en-US" sz="1200" dirty="0">
                <a:solidFill>
                  <a:schemeClr val="bg1"/>
                </a:solidFill>
              </a:rPr>
              <a:t>       </a:t>
            </a:r>
            <a:r>
              <a:rPr lang="en-US" sz="1200" b="1" dirty="0">
                <a:solidFill>
                  <a:schemeClr val="bg1"/>
                </a:solidFill>
              </a:rPr>
              <a:t>Credentials </a:t>
            </a:r>
            <a:r>
              <a:rPr lang="en-US" sz="1200" dirty="0">
                <a:solidFill>
                  <a:schemeClr val="bg1"/>
                </a:solidFill>
              </a:rPr>
              <a:t>: We have to add </a:t>
            </a:r>
            <a:r>
              <a:rPr lang="en-US" sz="1200" dirty="0" err="1">
                <a:solidFill>
                  <a:schemeClr val="bg1"/>
                </a:solidFill>
              </a:rPr>
              <a:t>pem</a:t>
            </a:r>
            <a:r>
              <a:rPr lang="en-US" sz="1200" dirty="0">
                <a:solidFill>
                  <a:schemeClr val="bg1"/>
                </a:solidFill>
              </a:rPr>
              <a:t> key contain here          </a:t>
            </a:r>
            <a:r>
              <a:rPr lang="en-US" sz="1200" b="1" dirty="0">
                <a:solidFill>
                  <a:schemeClr val="bg1"/>
                </a:solidFill>
              </a:rPr>
              <a:t>Host key verification strategy </a:t>
            </a:r>
            <a:r>
              <a:rPr lang="en-US" sz="1200" dirty="0">
                <a:solidFill>
                  <a:schemeClr val="bg1"/>
                </a:solidFill>
              </a:rPr>
              <a:t>: Non verifying verification strategy</a:t>
            </a:r>
          </a:p>
        </p:txBody>
      </p:sp>
      <p:pic>
        <p:nvPicPr>
          <p:cNvPr id="5" name="Picture 4">
            <a:extLst>
              <a:ext uri="{FF2B5EF4-FFF2-40B4-BE49-F238E27FC236}">
                <a16:creationId xmlns:a16="http://schemas.microsoft.com/office/drawing/2014/main" id="{820A8D1D-B710-447F-A411-5A9E6A99E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26" y="1424222"/>
            <a:ext cx="4446494" cy="2537012"/>
          </a:xfrm>
          <a:prstGeom prst="rect">
            <a:avLst/>
          </a:prstGeom>
        </p:spPr>
      </p:pic>
      <p:pic>
        <p:nvPicPr>
          <p:cNvPr id="7" name="Picture 6">
            <a:extLst>
              <a:ext uri="{FF2B5EF4-FFF2-40B4-BE49-F238E27FC236}">
                <a16:creationId xmlns:a16="http://schemas.microsoft.com/office/drawing/2014/main" id="{95FC3BFD-4E44-403B-BF17-B1B57E6EA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802" y="1461248"/>
            <a:ext cx="5864280" cy="2365516"/>
          </a:xfrm>
          <a:prstGeom prst="rect">
            <a:avLst/>
          </a:prstGeom>
        </p:spPr>
      </p:pic>
      <p:pic>
        <p:nvPicPr>
          <p:cNvPr id="9" name="Picture 8">
            <a:extLst>
              <a:ext uri="{FF2B5EF4-FFF2-40B4-BE49-F238E27FC236}">
                <a16:creationId xmlns:a16="http://schemas.microsoft.com/office/drawing/2014/main" id="{109BA8FB-EFD1-4FFC-908D-7BFED7060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612" y="4331120"/>
            <a:ext cx="10103224" cy="2365516"/>
          </a:xfrm>
          <a:prstGeom prst="rect">
            <a:avLst/>
          </a:prstGeom>
        </p:spPr>
      </p:pic>
      <p:cxnSp>
        <p:nvCxnSpPr>
          <p:cNvPr id="13" name="Straight Arrow Connector 12">
            <a:extLst>
              <a:ext uri="{FF2B5EF4-FFF2-40B4-BE49-F238E27FC236}">
                <a16:creationId xmlns:a16="http://schemas.microsoft.com/office/drawing/2014/main" id="{171964ED-D528-4EAB-8EFD-46D433107CD9}"/>
              </a:ext>
            </a:extLst>
          </p:cNvPr>
          <p:cNvCxnSpPr/>
          <p:nvPr/>
        </p:nvCxnSpPr>
        <p:spPr>
          <a:xfrm>
            <a:off x="4715435" y="2752165"/>
            <a:ext cx="1013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566FBE9-93B3-4B25-9CD6-81D3ABE7ACCD}"/>
              </a:ext>
            </a:extLst>
          </p:cNvPr>
          <p:cNvCxnSpPr/>
          <p:nvPr/>
        </p:nvCxnSpPr>
        <p:spPr>
          <a:xfrm>
            <a:off x="7790329" y="3826764"/>
            <a:ext cx="0" cy="422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582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7E2B-7302-420E-914D-C0C55073FB2F}"/>
              </a:ext>
            </a:extLst>
          </p:cNvPr>
          <p:cNvSpPr>
            <a:spLocks noGrp="1"/>
          </p:cNvSpPr>
          <p:nvPr>
            <p:ph type="title"/>
          </p:nvPr>
        </p:nvSpPr>
        <p:spPr>
          <a:xfrm>
            <a:off x="233081" y="1479176"/>
            <a:ext cx="11797553" cy="5172636"/>
          </a:xfrm>
        </p:spPr>
        <p:txBody>
          <a:bodyPr/>
          <a:lstStyle/>
          <a:p>
            <a:endParaRPr lang="en-US" dirty="0"/>
          </a:p>
        </p:txBody>
      </p:sp>
      <p:sp>
        <p:nvSpPr>
          <p:cNvPr id="3" name="Content Placeholder 2">
            <a:extLst>
              <a:ext uri="{FF2B5EF4-FFF2-40B4-BE49-F238E27FC236}">
                <a16:creationId xmlns:a16="http://schemas.microsoft.com/office/drawing/2014/main" id="{C267C8FC-ABCC-42F0-A349-22F51A6D7974}"/>
              </a:ext>
            </a:extLst>
          </p:cNvPr>
          <p:cNvSpPr>
            <a:spLocks noGrp="1"/>
          </p:cNvSpPr>
          <p:nvPr>
            <p:ph idx="1"/>
          </p:nvPr>
        </p:nvSpPr>
        <p:spPr>
          <a:xfrm>
            <a:off x="233081" y="98613"/>
            <a:ext cx="11797553" cy="1308846"/>
          </a:xfrm>
        </p:spPr>
        <p:txBody>
          <a:bodyPr anchor="t">
            <a:normAutofit lnSpcReduction="10000"/>
          </a:bodyPr>
          <a:lstStyle/>
          <a:p>
            <a:r>
              <a:rPr lang="en-US" sz="1400" b="1" dirty="0">
                <a:solidFill>
                  <a:schemeClr val="bg1"/>
                </a:solidFill>
              </a:rPr>
              <a:t>Step : 07</a:t>
            </a:r>
          </a:p>
          <a:p>
            <a:pPr marL="0" indent="0">
              <a:buNone/>
            </a:pPr>
            <a:r>
              <a:rPr lang="en-US" sz="1400" dirty="0">
                <a:solidFill>
                  <a:schemeClr val="bg1"/>
                </a:solidFill>
              </a:rPr>
              <a:t>      </a:t>
            </a:r>
            <a:r>
              <a:rPr lang="en-US" sz="1200" dirty="0">
                <a:solidFill>
                  <a:schemeClr val="bg1"/>
                </a:solidFill>
              </a:rPr>
              <a:t>We have to install docker and Kubernetes on both </a:t>
            </a:r>
            <a:r>
              <a:rPr lang="en-US" sz="1200" dirty="0" err="1">
                <a:solidFill>
                  <a:schemeClr val="bg1"/>
                </a:solidFill>
              </a:rPr>
              <a:t>Kube</a:t>
            </a:r>
            <a:r>
              <a:rPr lang="en-US" sz="1200" dirty="0">
                <a:solidFill>
                  <a:schemeClr val="bg1"/>
                </a:solidFill>
              </a:rPr>
              <a:t>-M &amp; Kube-S1. After installation run the command </a:t>
            </a:r>
            <a:r>
              <a:rPr lang="en-US" sz="1200" b="1" i="1" u="sng" dirty="0" err="1">
                <a:solidFill>
                  <a:schemeClr val="bg1"/>
                </a:solidFill>
              </a:rPr>
              <a:t>kubeadm</a:t>
            </a:r>
            <a:r>
              <a:rPr lang="en-US" sz="1200" b="1" i="1" u="sng" dirty="0">
                <a:solidFill>
                  <a:schemeClr val="bg1"/>
                </a:solidFill>
              </a:rPr>
              <a:t> </a:t>
            </a:r>
            <a:r>
              <a:rPr lang="en-US" sz="1200" b="1" i="1" u="sng" dirty="0" err="1">
                <a:solidFill>
                  <a:schemeClr val="bg1"/>
                </a:solidFill>
              </a:rPr>
              <a:t>init</a:t>
            </a:r>
            <a:r>
              <a:rPr lang="en-US" sz="1200" b="1" i="1" u="sng" dirty="0">
                <a:solidFill>
                  <a:schemeClr val="bg1"/>
                </a:solidFill>
              </a:rPr>
              <a:t> </a:t>
            </a:r>
            <a:r>
              <a:rPr lang="en-US" sz="1200" dirty="0">
                <a:solidFill>
                  <a:schemeClr val="bg1"/>
                </a:solidFill>
              </a:rPr>
              <a:t>so that we will get </a:t>
            </a:r>
            <a:r>
              <a:rPr lang="en-US" sz="1200" dirty="0" err="1">
                <a:solidFill>
                  <a:schemeClr val="bg1"/>
                </a:solidFill>
              </a:rPr>
              <a:t>kubeadm</a:t>
            </a:r>
            <a:r>
              <a:rPr lang="en-US" sz="1200" dirty="0">
                <a:solidFill>
                  <a:schemeClr val="bg1"/>
                </a:solidFill>
              </a:rPr>
              <a:t> token which we have to paste at Kube-S1.</a:t>
            </a:r>
          </a:p>
          <a:p>
            <a:pPr marL="0" indent="0">
              <a:buNone/>
            </a:pPr>
            <a:r>
              <a:rPr lang="en-US" sz="1200" dirty="0">
                <a:solidFill>
                  <a:schemeClr val="bg1"/>
                </a:solidFill>
              </a:rPr>
              <a:t>After installation check the nodes, use the command </a:t>
            </a:r>
            <a:r>
              <a:rPr lang="en-US" sz="1200" b="1" i="1" u="sng" dirty="0" err="1">
                <a:solidFill>
                  <a:schemeClr val="bg1"/>
                </a:solidFill>
              </a:rPr>
              <a:t>kubectl</a:t>
            </a:r>
            <a:r>
              <a:rPr lang="en-US" sz="1200" b="1" i="1" u="sng" dirty="0">
                <a:solidFill>
                  <a:schemeClr val="bg1"/>
                </a:solidFill>
              </a:rPr>
              <a:t> get nodes. </a:t>
            </a:r>
            <a:r>
              <a:rPr lang="en-US" sz="1200" dirty="0">
                <a:solidFill>
                  <a:schemeClr val="bg1"/>
                </a:solidFill>
              </a:rPr>
              <a:t>In case if we get nodes not ready then use command </a:t>
            </a:r>
            <a:r>
              <a:rPr lang="en-US" sz="1200" b="1" i="1" u="sng" dirty="0" err="1">
                <a:solidFill>
                  <a:schemeClr val="bg1"/>
                </a:solidFill>
              </a:rPr>
              <a:t>kubectl</a:t>
            </a:r>
            <a:r>
              <a:rPr lang="en-US" sz="1200" b="1" i="1" u="sng" dirty="0">
                <a:solidFill>
                  <a:schemeClr val="bg1"/>
                </a:solidFill>
              </a:rPr>
              <a:t> apply -f https://github.com/weaveworks/weave/releases/download/v2.8.1/weave-daemonset-k8s.yaml.</a:t>
            </a:r>
          </a:p>
          <a:p>
            <a:endParaRPr lang="en-US" sz="1400" dirty="0"/>
          </a:p>
        </p:txBody>
      </p:sp>
      <p:pic>
        <p:nvPicPr>
          <p:cNvPr id="5" name="Picture 4">
            <a:extLst>
              <a:ext uri="{FF2B5EF4-FFF2-40B4-BE49-F238E27FC236}">
                <a16:creationId xmlns:a16="http://schemas.microsoft.com/office/drawing/2014/main" id="{1D9C3EAB-4380-4927-AC8C-093FC32D0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1" y="1479176"/>
            <a:ext cx="5731663" cy="1772241"/>
          </a:xfrm>
          <a:prstGeom prst="rect">
            <a:avLst/>
          </a:prstGeom>
        </p:spPr>
      </p:pic>
      <p:pic>
        <p:nvPicPr>
          <p:cNvPr id="9" name="Picture 8">
            <a:extLst>
              <a:ext uri="{FF2B5EF4-FFF2-40B4-BE49-F238E27FC236}">
                <a16:creationId xmlns:a16="http://schemas.microsoft.com/office/drawing/2014/main" id="{9B00ABC5-DD15-4633-B2E6-62744C385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408" y="1358890"/>
            <a:ext cx="5150325" cy="1846730"/>
          </a:xfrm>
          <a:prstGeom prst="rect">
            <a:avLst/>
          </a:prstGeom>
        </p:spPr>
      </p:pic>
      <p:pic>
        <p:nvPicPr>
          <p:cNvPr id="11" name="Picture 10">
            <a:extLst>
              <a:ext uri="{FF2B5EF4-FFF2-40B4-BE49-F238E27FC236}">
                <a16:creationId xmlns:a16="http://schemas.microsoft.com/office/drawing/2014/main" id="{73BE12F9-01AA-4716-B6A7-9CFA62942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81" y="3606584"/>
            <a:ext cx="5252397" cy="2964545"/>
          </a:xfrm>
          <a:prstGeom prst="rect">
            <a:avLst/>
          </a:prstGeom>
        </p:spPr>
      </p:pic>
      <p:pic>
        <p:nvPicPr>
          <p:cNvPr id="13" name="Picture 12">
            <a:extLst>
              <a:ext uri="{FF2B5EF4-FFF2-40B4-BE49-F238E27FC236}">
                <a16:creationId xmlns:a16="http://schemas.microsoft.com/office/drawing/2014/main" id="{55AEB2B7-C2E6-44F6-B697-C87CEAAA3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550" y="4204859"/>
            <a:ext cx="5320369" cy="1767993"/>
          </a:xfrm>
          <a:prstGeom prst="rect">
            <a:avLst/>
          </a:prstGeom>
        </p:spPr>
      </p:pic>
      <p:cxnSp>
        <p:nvCxnSpPr>
          <p:cNvPr id="17" name="Straight Arrow Connector 16">
            <a:extLst>
              <a:ext uri="{FF2B5EF4-FFF2-40B4-BE49-F238E27FC236}">
                <a16:creationId xmlns:a16="http://schemas.microsoft.com/office/drawing/2014/main" id="{90135813-D56C-4034-957F-D16B391286A9}"/>
              </a:ext>
            </a:extLst>
          </p:cNvPr>
          <p:cNvCxnSpPr/>
          <p:nvPr/>
        </p:nvCxnSpPr>
        <p:spPr>
          <a:xfrm>
            <a:off x="6096000" y="2365296"/>
            <a:ext cx="6813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7E5A8FB-709C-40F9-A12A-02BED0CFA9EB}"/>
              </a:ext>
            </a:extLst>
          </p:cNvPr>
          <p:cNvCxnSpPr/>
          <p:nvPr/>
        </p:nvCxnSpPr>
        <p:spPr>
          <a:xfrm flipH="1">
            <a:off x="5485478" y="3205620"/>
            <a:ext cx="2385534" cy="11332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B80CBC7A-CA68-4429-A525-14D9E1B2AF2B}"/>
              </a:ext>
            </a:extLst>
          </p:cNvPr>
          <p:cNvCxnSpPr/>
          <p:nvPr/>
        </p:nvCxnSpPr>
        <p:spPr>
          <a:xfrm>
            <a:off x="5553451" y="5378824"/>
            <a:ext cx="10561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472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2937-73A5-420E-A868-30CD6C516FD1}"/>
              </a:ext>
            </a:extLst>
          </p:cNvPr>
          <p:cNvSpPr>
            <a:spLocks noGrp="1"/>
          </p:cNvSpPr>
          <p:nvPr>
            <p:ph type="title"/>
          </p:nvPr>
        </p:nvSpPr>
        <p:spPr>
          <a:xfrm>
            <a:off x="152400" y="1308847"/>
            <a:ext cx="11833412" cy="5334000"/>
          </a:xfrm>
        </p:spPr>
        <p:txBody>
          <a:bodyPr>
            <a:normAutofit/>
          </a:bodyPr>
          <a:lstStyle/>
          <a:p>
            <a:r>
              <a:rPr lang="en-US" sz="800" dirty="0"/>
              <a:t>.</a:t>
            </a:r>
          </a:p>
        </p:txBody>
      </p:sp>
      <p:sp>
        <p:nvSpPr>
          <p:cNvPr id="3" name="Content Placeholder 2">
            <a:extLst>
              <a:ext uri="{FF2B5EF4-FFF2-40B4-BE49-F238E27FC236}">
                <a16:creationId xmlns:a16="http://schemas.microsoft.com/office/drawing/2014/main" id="{660AEECD-9AAF-487B-9B1E-4748C3922704}"/>
              </a:ext>
            </a:extLst>
          </p:cNvPr>
          <p:cNvSpPr>
            <a:spLocks noGrp="1"/>
          </p:cNvSpPr>
          <p:nvPr>
            <p:ph idx="1"/>
          </p:nvPr>
        </p:nvSpPr>
        <p:spPr>
          <a:xfrm>
            <a:off x="152400" y="125507"/>
            <a:ext cx="11833412" cy="1183340"/>
          </a:xfrm>
        </p:spPr>
        <p:txBody>
          <a:bodyPr anchor="t">
            <a:normAutofit/>
          </a:bodyPr>
          <a:lstStyle/>
          <a:p>
            <a:r>
              <a:rPr lang="en-US" sz="1400" dirty="0">
                <a:solidFill>
                  <a:schemeClr val="bg1"/>
                </a:solidFill>
              </a:rPr>
              <a:t>Step : 08</a:t>
            </a:r>
          </a:p>
          <a:p>
            <a:pPr marL="0" indent="0">
              <a:buNone/>
            </a:pPr>
            <a:r>
              <a:rPr lang="en-US" sz="1400" dirty="0">
                <a:solidFill>
                  <a:schemeClr val="bg1"/>
                </a:solidFill>
              </a:rPr>
              <a:t>      </a:t>
            </a:r>
            <a:r>
              <a:rPr lang="en-US" sz="1200" dirty="0">
                <a:solidFill>
                  <a:schemeClr val="bg1"/>
                </a:solidFill>
              </a:rPr>
              <a:t>Create the credential for docker hub account in Jenkins credential. Fill the required details and save it. After saving it we will get one ID which we have to use in groovy script.</a:t>
            </a:r>
          </a:p>
          <a:p>
            <a:pPr marL="0" indent="0">
              <a:buNone/>
            </a:pPr>
            <a:endParaRPr lang="en-US" sz="1400" dirty="0"/>
          </a:p>
        </p:txBody>
      </p:sp>
      <p:pic>
        <p:nvPicPr>
          <p:cNvPr id="5" name="Picture 4">
            <a:extLst>
              <a:ext uri="{FF2B5EF4-FFF2-40B4-BE49-F238E27FC236}">
                <a16:creationId xmlns:a16="http://schemas.microsoft.com/office/drawing/2014/main" id="{999B21A6-9C2B-4CF0-9FCA-27764A5A4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118" y="1308847"/>
            <a:ext cx="5486400" cy="2352662"/>
          </a:xfrm>
          <a:prstGeom prst="rect">
            <a:avLst/>
          </a:prstGeom>
        </p:spPr>
      </p:pic>
      <p:pic>
        <p:nvPicPr>
          <p:cNvPr id="7" name="Picture 6">
            <a:extLst>
              <a:ext uri="{FF2B5EF4-FFF2-40B4-BE49-F238E27FC236}">
                <a16:creationId xmlns:a16="http://schemas.microsoft.com/office/drawing/2014/main" id="{209B3AEB-4404-4190-A984-32F5F3573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06" y="1308847"/>
            <a:ext cx="5029200" cy="2352662"/>
          </a:xfrm>
          <a:prstGeom prst="rect">
            <a:avLst/>
          </a:prstGeom>
        </p:spPr>
      </p:pic>
      <p:pic>
        <p:nvPicPr>
          <p:cNvPr id="9" name="Picture 8">
            <a:extLst>
              <a:ext uri="{FF2B5EF4-FFF2-40B4-BE49-F238E27FC236}">
                <a16:creationId xmlns:a16="http://schemas.microsoft.com/office/drawing/2014/main" id="{1346C931-7196-412D-8557-9733AE1F9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6659" y="4177554"/>
            <a:ext cx="6347011" cy="2393576"/>
          </a:xfrm>
          <a:prstGeom prst="rect">
            <a:avLst/>
          </a:prstGeom>
        </p:spPr>
      </p:pic>
    </p:spTree>
    <p:extLst>
      <p:ext uri="{BB962C8B-B14F-4D97-AF65-F5344CB8AC3E}">
        <p14:creationId xmlns:p14="http://schemas.microsoft.com/office/powerpoint/2010/main" val="8946521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4468</TotalTime>
  <Words>901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Capstone project : 02</vt:lpstr>
      <vt:lpstr>PowerPoint Presentation</vt:lpstr>
      <vt:lpstr>PowerPoint Presentation</vt:lpstr>
      <vt:lpstr>.</vt:lpstr>
      <vt:lpstr>PowerPoint Presentation</vt:lpstr>
      <vt:lpstr>.</vt:lpstr>
      <vt:lpstr>.</vt:lpstr>
      <vt:lpstr>PowerPoint Presentation</vt:lpstr>
      <vt:lpstr>.</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02</dc:title>
  <dc:creator>Aghori</dc:creator>
  <cp:lastModifiedBy>Aghori</cp:lastModifiedBy>
  <cp:revision>33</cp:revision>
  <dcterms:created xsi:type="dcterms:W3CDTF">2023-05-06T10:34:22Z</dcterms:created>
  <dcterms:modified xsi:type="dcterms:W3CDTF">2023-05-11T04:59:47Z</dcterms:modified>
</cp:coreProperties>
</file>