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6"/>
  </p:notesMasterIdLst>
  <p:sldIdLst>
    <p:sldId id="256" r:id="rId2"/>
    <p:sldId id="259" r:id="rId3"/>
    <p:sldId id="258" r:id="rId4"/>
    <p:sldId id="262" r:id="rId5"/>
    <p:sldId id="261" r:id="rId6"/>
    <p:sldId id="263" r:id="rId7"/>
    <p:sldId id="266" r:id="rId8"/>
    <p:sldId id="264" r:id="rId9"/>
    <p:sldId id="260" r:id="rId10"/>
    <p:sldId id="267" r:id="rId11"/>
    <p:sldId id="270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49"/>
    <p:restoredTop sz="91429"/>
  </p:normalViewPr>
  <p:slideViewPr>
    <p:cSldViewPr snapToGrid="0" snapToObjects="1">
      <p:cViewPr varScale="1">
        <p:scale>
          <a:sx n="121" d="100"/>
          <a:sy n="121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0375B-024E-B64E-B78B-E8F320939F88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4F38A-F6D6-3645-BBE5-E9C9219F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1294-1C6D-5041-99BC-6427C63BA30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009-2624-5244-8073-9E2D383C81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1294-1C6D-5041-99BC-6427C63BA30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009-2624-5244-8073-9E2D383C81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1294-1C6D-5041-99BC-6427C63BA30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009-2624-5244-8073-9E2D383C81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1294-1C6D-5041-99BC-6427C63BA30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009-2624-5244-8073-9E2D383C81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1294-1C6D-5041-99BC-6427C63BA30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009-2624-5244-8073-9E2D383C81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1294-1C6D-5041-99BC-6427C63BA30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009-2624-5244-8073-9E2D383C81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1294-1C6D-5041-99BC-6427C63BA30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009-2624-5244-8073-9E2D383C81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1294-1C6D-5041-99BC-6427C63BA30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009-2624-5244-8073-9E2D383C81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1294-1C6D-5041-99BC-6427C63BA30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009-2624-5244-8073-9E2D383C81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1294-1C6D-5041-99BC-6427C63BA30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009-2624-5244-8073-9E2D383C81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1294-1C6D-5041-99BC-6427C63BA30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009-2624-5244-8073-9E2D383C81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1294-1C6D-5041-99BC-6427C63BA30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009-2624-5244-8073-9E2D383C81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1294-1C6D-5041-99BC-6427C63BA30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009-2624-5244-8073-9E2D383C81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1294-1C6D-5041-99BC-6427C63BA30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009-2624-5244-8073-9E2D383C81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1294-1C6D-5041-99BC-6427C63BA30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009-2624-5244-8073-9E2D383C81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1294-1C6D-5041-99BC-6427C63BA30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009-2624-5244-8073-9E2D383C81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1294-1C6D-5041-99BC-6427C63BA30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009-2624-5244-8073-9E2D383C81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2DA1294-1C6D-5041-99BC-6427C63BA30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E52E009-2624-5244-8073-9E2D383C8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16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names.org/" TargetMode="External"/><Relationship Id="rId4" Type="http://schemas.openxmlformats.org/officeDocument/2006/relationships/hyperlink" Target="http://docs.python-requests.org/en/master/" TargetMode="External"/><Relationship Id="rId5" Type="http://schemas.openxmlformats.org/officeDocument/2006/relationships/hyperlink" Target="http://geocoder.readthedocs.io/" TargetMode="External"/><Relationship Id="rId6" Type="http://schemas.openxmlformats.org/officeDocument/2006/relationships/hyperlink" Target="https://blog.varonis.com/introduction-to-oauth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ogrammableweb.com/apis/directory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lisonwells/intro-to-apis/" TargetMode="External"/><Relationship Id="rId3" Type="http://schemas.openxmlformats.org/officeDocument/2006/relationships/hyperlink" Target="https://github.com/alisonwells/intro-to-apis/blob/master/meetup-api-workshop.md" TargetMode="Externa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pi.geonames.org/postalCodeLookupJSON" TargetMode="External"/><Relationship Id="rId4" Type="http://schemas.openxmlformats.org/officeDocument/2006/relationships/hyperlink" Target="http://api.geonames.org/countryCode?lat=51.53&amp;lng=-0.093&amp;username=dem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geonames.org/countryCod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geonames.org/countryCode?lat=51.53&amp;lng=-0.093&amp;username=dem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rtsimple" TargetMode="External"/><Relationship Id="rId4" Type="http://schemas.openxmlformats.org/officeDocument/2006/relationships/hyperlink" Target="https://meetup-api.readthedocs.io/en/latest/" TargetMode="External"/><Relationship Id="rId5" Type="http://schemas.openxmlformats.org/officeDocument/2006/relationships/hyperlink" Target="https://developers.google.com/api-client-library/python/" TargetMode="External"/><Relationship Id="rId6" Type="http://schemas.openxmlformats.org/officeDocument/2006/relationships/hyperlink" Target="http://spotipy.readthedocs.io/en/lates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weepy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1127704"/>
            <a:ext cx="9144000" cy="1641490"/>
          </a:xfrm>
        </p:spPr>
        <p:txBody>
          <a:bodyPr/>
          <a:lstStyle/>
          <a:p>
            <a:r>
              <a:rPr lang="en-US" dirty="0" smtClean="0"/>
              <a:t>An intro to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Alison Wells, Data Engineering Lead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Backoff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APIs generally have rate limits to protect them from being swamped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If you ask for too much you will get a “429 error”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may contain a message telling you how long to wait before trying again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If not then you can try “exponential </a:t>
            </a:r>
            <a:r>
              <a:rPr lang="en-US" dirty="0" err="1" smtClean="0"/>
              <a:t>backoff</a:t>
            </a:r>
            <a:r>
              <a:rPr lang="en-US" dirty="0" smtClean="0"/>
              <a:t>”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</a:t>
            </a:r>
            <a:r>
              <a:rPr lang="en-US" dirty="0" smtClean="0"/>
              <a:t>ait </a:t>
            </a:r>
            <a:r>
              <a:rPr lang="en-US" sz="3900" dirty="0" smtClean="0"/>
              <a:t>1</a:t>
            </a:r>
            <a:r>
              <a:rPr lang="en-US" dirty="0" smtClean="0"/>
              <a:t> second then try again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If still getting an error, wait </a:t>
            </a:r>
            <a:r>
              <a:rPr lang="en-US" sz="3900" dirty="0" smtClean="0"/>
              <a:t>2</a:t>
            </a:r>
            <a:r>
              <a:rPr lang="en-US" dirty="0" smtClean="0"/>
              <a:t> seconds</a:t>
            </a:r>
            <a:r>
              <a:rPr lang="en-US" dirty="0"/>
              <a:t> then try again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If still getting an error, wait </a:t>
            </a:r>
            <a:r>
              <a:rPr lang="en-US" sz="3900" dirty="0" smtClean="0"/>
              <a:t>4</a:t>
            </a:r>
            <a:r>
              <a:rPr lang="en-US" dirty="0" smtClean="0"/>
              <a:t> seconds</a:t>
            </a:r>
            <a:r>
              <a:rPr lang="en-US" dirty="0"/>
              <a:t> then try again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If still getting an error, wait </a:t>
            </a:r>
            <a:r>
              <a:rPr lang="en-US" sz="3900" dirty="0" smtClean="0"/>
              <a:t>8</a:t>
            </a:r>
            <a:r>
              <a:rPr lang="en-US" dirty="0" smtClean="0"/>
              <a:t> seconds</a:t>
            </a:r>
            <a:r>
              <a:rPr lang="en-US" dirty="0"/>
              <a:t> then try again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If still getting an error, wait </a:t>
            </a:r>
            <a:r>
              <a:rPr lang="en-US" sz="3900" dirty="0" smtClean="0"/>
              <a:t>16</a:t>
            </a:r>
            <a:r>
              <a:rPr lang="en-US" dirty="0" smtClean="0"/>
              <a:t> seconds</a:t>
            </a:r>
            <a:r>
              <a:rPr lang="en-US" dirty="0"/>
              <a:t> then try again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Give up!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API can only send a certain amount of data in each response, if there is more than it can send in one go it will separate into pages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You may need to look for a “next” field or some sort of token to send back to get the next page. E.g.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Or you may need to keep track of how many you have received and keep requesting with an offset until you get no results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e.g. </a:t>
            </a:r>
            <a:r>
              <a:rPr lang="en-US" sz="2400" b="1" dirty="0"/>
              <a:t>https://</a:t>
            </a:r>
            <a:r>
              <a:rPr lang="en-US" sz="2400" b="1" dirty="0" err="1" smtClean="0"/>
              <a:t>api.meetup.com</a:t>
            </a:r>
            <a:r>
              <a:rPr lang="en-US" sz="2400" b="1" dirty="0" smtClean="0"/>
              <a:t>/find/groups?&amp;</a:t>
            </a:r>
            <a:r>
              <a:rPr lang="en-US" sz="2400" b="1" dirty="0"/>
              <a:t>page=20&amp;offset=20</a:t>
            </a: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2455" y="3634222"/>
            <a:ext cx="9989435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response['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IsTruncated</a:t>
            </a:r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']: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response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s3client.list_objects_v2(Bucket=s3Bucket,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Prefix=s3Key,</a:t>
            </a:r>
            <a:r>
              <a:rPr lang="en-US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ContinuationToken=response</a:t>
            </a:r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NextContinuationToken</a:t>
            </a:r>
            <a:r>
              <a:rPr lang="en-US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']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1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APIs: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www.programmableweb.com/apis/directory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geonames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www.geonames.org</a:t>
            </a:r>
            <a:endParaRPr lang="en-US" dirty="0" smtClean="0"/>
          </a:p>
          <a:p>
            <a:r>
              <a:rPr lang="en-US" dirty="0" smtClean="0"/>
              <a:t>requests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http://docs.python-requests.org/en/master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geocoder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geocoder.readthedocs.io</a:t>
            </a:r>
            <a:endParaRPr lang="en-US" dirty="0" smtClean="0"/>
          </a:p>
          <a:p>
            <a:r>
              <a:rPr lang="en-US" dirty="0" smtClean="0"/>
              <a:t>Simple explanation </a:t>
            </a:r>
            <a:r>
              <a:rPr lang="en-US" dirty="0"/>
              <a:t>of </a:t>
            </a:r>
            <a:r>
              <a:rPr lang="en-US" dirty="0" smtClean="0"/>
              <a:t>OAuth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https://blog.varonis.com/introduction-to-oauth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64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Go to </a:t>
            </a:r>
            <a:r>
              <a:rPr lang="en-US" sz="3600" dirty="0">
                <a:hlinkClick r:id="rId2"/>
              </a:rPr>
              <a:t>https://github.com/alisonwells/intro-to-apis</a:t>
            </a:r>
            <a:r>
              <a:rPr lang="en-US" sz="3600" dirty="0" smtClean="0">
                <a:hlinkClick r:id="rId2"/>
              </a:rPr>
              <a:t>/</a:t>
            </a:r>
            <a:endParaRPr lang="en-US" sz="3600" dirty="0" smtClean="0"/>
          </a:p>
          <a:p>
            <a:r>
              <a:rPr lang="en-US" sz="3600" dirty="0" smtClean="0"/>
              <a:t>Work through </a:t>
            </a:r>
            <a:r>
              <a:rPr lang="en-US" sz="3600" dirty="0" smtClean="0">
                <a:hlinkClick r:id="rId3" tooltip="meetup-api-workshop.md"/>
              </a:rPr>
              <a:t>meetup-api-workshop.md</a:t>
            </a:r>
            <a:endParaRPr lang="en-US" sz="3600" dirty="0" smtClean="0"/>
          </a:p>
          <a:p>
            <a:r>
              <a:rPr lang="en-US" sz="3600" dirty="0" smtClean="0"/>
              <a:t>Ask me questions about it or anything else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545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these have APIs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91" y="1657851"/>
            <a:ext cx="1035036" cy="1035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665" y="1302382"/>
            <a:ext cx="2026537" cy="2026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099" y="5597770"/>
            <a:ext cx="2453443" cy="5500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07" y="3329219"/>
            <a:ext cx="1989441" cy="6037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554" y="1726872"/>
            <a:ext cx="1826054" cy="16683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87" y="4511328"/>
            <a:ext cx="3073400" cy="749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349" y="3037024"/>
            <a:ext cx="1699226" cy="16992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48" y="591379"/>
            <a:ext cx="3222538" cy="9673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845" y="3883631"/>
            <a:ext cx="3404646" cy="7650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696" y="2998001"/>
            <a:ext cx="1562100" cy="50800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890026" y="53445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mr-IN" dirty="0" smtClean="0"/>
              <a:t>…</a:t>
            </a:r>
            <a:r>
              <a:rPr lang="en-US" dirty="0" smtClean="0"/>
              <a:t>as do thousands more!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395" y="2107943"/>
            <a:ext cx="3476557" cy="51182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646" y="3215668"/>
            <a:ext cx="3506757" cy="35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616" y="1837982"/>
            <a:ext cx="1089076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“Application Programming Interface”</a:t>
            </a:r>
          </a:p>
          <a:p>
            <a:r>
              <a:rPr lang="en-US" dirty="0" smtClean="0"/>
              <a:t>A way for computers to </a:t>
            </a:r>
            <a:r>
              <a:rPr lang="en-US" dirty="0" smtClean="0"/>
              <a:t>send and </a:t>
            </a:r>
            <a:r>
              <a:rPr lang="en-US" dirty="0" smtClean="0"/>
              <a:t>receive data in a standard, structured way</a:t>
            </a:r>
          </a:p>
          <a:p>
            <a:r>
              <a:rPr lang="en-US" dirty="0" smtClean="0"/>
              <a:t>Usually based on a URL </a:t>
            </a:r>
            <a:r>
              <a:rPr lang="mr-IN" dirty="0" smtClean="0"/>
              <a:t>–</a:t>
            </a:r>
            <a:r>
              <a:rPr lang="en-US" dirty="0" smtClean="0"/>
              <a:t> instead of a web page get structured data (text, </a:t>
            </a:r>
            <a:r>
              <a:rPr lang="en-US" dirty="0" err="1" smtClean="0"/>
              <a:t>json</a:t>
            </a:r>
            <a:r>
              <a:rPr lang="en-US" dirty="0" smtClean="0"/>
              <a:t>, xml)</a:t>
            </a:r>
          </a:p>
          <a:p>
            <a:r>
              <a:rPr lang="en-US" dirty="0" smtClean="0"/>
              <a:t>Different entry point for each type of request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api.geonames.org/countryCode</a:t>
            </a:r>
            <a:r>
              <a:rPr lang="en-US" dirty="0" smtClean="0"/>
              <a:t> returns the country code when given a </a:t>
            </a:r>
            <a:r>
              <a:rPr lang="en-US" dirty="0" err="1" smtClean="0"/>
              <a:t>lat</a:t>
            </a:r>
            <a:r>
              <a:rPr lang="en-US" dirty="0" smtClean="0"/>
              <a:t> and long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api.geonames.org/postalCodeLookupJSON</a:t>
            </a:r>
            <a:r>
              <a:rPr lang="en-US" dirty="0" smtClean="0"/>
              <a:t> returns </a:t>
            </a:r>
            <a:r>
              <a:rPr lang="en-US" dirty="0" err="1" smtClean="0"/>
              <a:t>lat</a:t>
            </a:r>
            <a:r>
              <a:rPr lang="en-US" dirty="0" smtClean="0"/>
              <a:t> and long and country info when given a postal code</a:t>
            </a:r>
          </a:p>
          <a:p>
            <a:r>
              <a:rPr lang="en-US" dirty="0" smtClean="0"/>
              <a:t>Request data by adding parameters to the entry point</a:t>
            </a:r>
          </a:p>
          <a:p>
            <a:pPr lvl="1"/>
            <a:r>
              <a:rPr lang="en-US" dirty="0" smtClean="0"/>
              <a:t>E.g. </a:t>
            </a:r>
            <a:r>
              <a:rPr lang="en-US" dirty="0">
                <a:hlinkClick r:id="rId4"/>
              </a:rPr>
              <a:t>http://api.geonames.org/countryCode?lat=51.53&amp;lng=-0.093&amp;username=demo</a:t>
            </a:r>
            <a:endParaRPr lang="en-US" dirty="0"/>
          </a:p>
          <a:p>
            <a:r>
              <a:rPr lang="en-US" dirty="0" smtClean="0"/>
              <a:t>Don’t forget that you can also </a:t>
            </a:r>
            <a:r>
              <a:rPr lang="en-US" b="1" dirty="0" smtClean="0"/>
              <a:t>send</a:t>
            </a:r>
            <a:r>
              <a:rPr lang="en-US" dirty="0" smtClean="0"/>
              <a:t> structured data to the entry point as well as get data from 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753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an API </a:t>
            </a:r>
            <a:r>
              <a:rPr lang="mr-IN" dirty="0" smtClean="0"/>
              <a:t>–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Type the URL into a browser or </a:t>
            </a:r>
            <a:r>
              <a:rPr lang="en-US" dirty="0"/>
              <a:t>u</a:t>
            </a:r>
            <a:r>
              <a:rPr lang="en-US" dirty="0" smtClean="0"/>
              <a:t>se curl from the command line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e</a:t>
            </a:r>
            <a:r>
              <a:rPr lang="en-US" dirty="0" smtClean="0"/>
              <a:t>.g. curl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://api.geonames.org/countryCode?lat=51.53&amp;lng=-</a:t>
            </a:r>
            <a:r>
              <a:rPr lang="en-US" dirty="0" smtClean="0">
                <a:hlinkClick r:id="rId2"/>
              </a:rPr>
              <a:t>0.093&amp;username=demo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 your language of choice to simply call the URL and process the response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</a:t>
            </a:r>
            <a:r>
              <a:rPr lang="en-US" dirty="0" smtClean="0"/>
              <a:t>.g. in Python use the requests </a:t>
            </a:r>
            <a:r>
              <a:rPr lang="en-US" dirty="0" smtClean="0"/>
              <a:t>library which can be used for any URL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 a client library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Easy to use wrapper for an API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People have written client libraries for </a:t>
            </a:r>
            <a:r>
              <a:rPr lang="en-US" dirty="0" err="1" smtClean="0"/>
              <a:t>geonames</a:t>
            </a:r>
            <a:r>
              <a:rPr lang="en-US" dirty="0" smtClean="0"/>
              <a:t> for Python, R, Ruby, Java, PHP </a:t>
            </a:r>
            <a:r>
              <a:rPr lang="en-US" dirty="0" err="1" smtClean="0"/>
              <a:t>etc</a:t>
            </a:r>
            <a:r>
              <a:rPr lang="en-US" dirty="0"/>
              <a:t> </a:t>
            </a:r>
            <a:r>
              <a:rPr lang="en-US" dirty="0" smtClean="0"/>
              <a:t>(see http</a:t>
            </a:r>
            <a:r>
              <a:rPr lang="en-US" dirty="0"/>
              <a:t>://</a:t>
            </a:r>
            <a:r>
              <a:rPr lang="en-US" dirty="0" err="1" smtClean="0"/>
              <a:t>www.geonames.org</a:t>
            </a:r>
            <a:r>
              <a:rPr lang="en-US" dirty="0" smtClean="0"/>
              <a:t>/export/client-</a:t>
            </a:r>
            <a:r>
              <a:rPr lang="en-US" dirty="0" err="1" smtClean="0"/>
              <a:t>libraries.html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0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requests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33800" cy="4351338"/>
          </a:xfrm>
        </p:spPr>
        <p:txBody>
          <a:bodyPr/>
          <a:lstStyle/>
          <a:p>
            <a:r>
              <a:rPr lang="en-GB" dirty="0"/>
              <a:t>T</a:t>
            </a:r>
            <a:r>
              <a:rPr lang="en-US" dirty="0" smtClean="0"/>
              <a:t>his works for any simple API (and in fact any URL)</a:t>
            </a:r>
          </a:p>
          <a:p>
            <a:r>
              <a:rPr lang="en-US" dirty="0" smtClean="0"/>
              <a:t>requests is usually pre-installed with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2932043"/>
            <a:ext cx="10515601" cy="31700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import requests</a:t>
            </a:r>
          </a:p>
          <a:p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payload = {'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name':'Valletta','country':'MT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', 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'username':’demo','type':'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'}</a:t>
            </a:r>
          </a:p>
          <a:p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r =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requests.get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('http://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api.geonames.org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/search',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params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=payload)</a:t>
            </a:r>
          </a:p>
          <a:p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r.json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()['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geonames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'][0]['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lat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'])</a:t>
            </a: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r.json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()['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geonames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'][0]['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lng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'])</a:t>
            </a: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r.json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()['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geonames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'][0]['population'])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specific API library - geocoder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33800" cy="4351338"/>
          </a:xfrm>
        </p:spPr>
        <p:txBody>
          <a:bodyPr/>
          <a:lstStyle/>
          <a:p>
            <a:r>
              <a:rPr lang="en-GB" dirty="0" smtClean="0"/>
              <a:t>Install using: </a:t>
            </a:r>
            <a:r>
              <a:rPr lang="en-GB" sz="2400" dirty="0" smtClean="0">
                <a:latin typeface="Courier" charset="0"/>
                <a:ea typeface="Courier" charset="0"/>
                <a:cs typeface="Courier" charset="0"/>
              </a:rPr>
              <a:t>pip install geocoder</a:t>
            </a:r>
          </a:p>
          <a:p>
            <a:endParaRPr lang="en-GB" sz="2400" dirty="0">
              <a:latin typeface="Courier" charset="0"/>
              <a:ea typeface="Courier" charset="0"/>
              <a:cs typeface="Courier" charset="0"/>
            </a:endParaRPr>
          </a:p>
          <a:p>
            <a:endParaRPr lang="en-GB" sz="24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GB" sz="2400" dirty="0">
              <a:latin typeface="Courier" charset="0"/>
              <a:ea typeface="Courier" charset="0"/>
              <a:cs typeface="Courier" charset="0"/>
            </a:endParaRPr>
          </a:p>
          <a:p>
            <a:endParaRPr lang="en-GB" sz="24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2722194"/>
            <a:ext cx="9578547" cy="224676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import geocoder</a:t>
            </a:r>
          </a:p>
          <a:p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g =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geocoder.geonames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('Valletta', country='MT', key=’demo')</a:t>
            </a:r>
          </a:p>
          <a:p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print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g.lat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print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g.lng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print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g.population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84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Python API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Tweepy</a:t>
            </a:r>
            <a:r>
              <a:rPr lang="en-US" dirty="0"/>
              <a:t> for Twitter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www.tweepy.org</a:t>
            </a:r>
            <a:endParaRPr lang="en-US" dirty="0" smtClean="0"/>
          </a:p>
          <a:p>
            <a:r>
              <a:rPr lang="en-US" dirty="0" err="1" smtClean="0"/>
              <a:t>rtsimple</a:t>
            </a:r>
            <a:r>
              <a:rPr lang="en-US" dirty="0" smtClean="0"/>
              <a:t> for </a:t>
            </a:r>
            <a:r>
              <a:rPr lang="en-US" dirty="0"/>
              <a:t>Rotten </a:t>
            </a:r>
            <a:r>
              <a:rPr lang="en-US" dirty="0" smtClean="0"/>
              <a:t>Tomatoes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pypi.python.org/pypi/rtsimple</a:t>
            </a:r>
            <a:endParaRPr lang="en-US" dirty="0" smtClean="0"/>
          </a:p>
          <a:p>
            <a:r>
              <a:rPr lang="en-US" dirty="0" smtClean="0"/>
              <a:t>meetup-</a:t>
            </a:r>
            <a:r>
              <a:rPr lang="en-US" dirty="0" err="1" smtClean="0"/>
              <a:t>api</a:t>
            </a:r>
            <a:r>
              <a:rPr lang="en-US" dirty="0"/>
              <a:t> for </a:t>
            </a:r>
            <a:r>
              <a:rPr lang="en-US" dirty="0" smtClean="0"/>
              <a:t>Meetup</a:t>
            </a: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://meetup-api.readthedocs.io/en/latest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google-</a:t>
            </a:r>
            <a:r>
              <a:rPr lang="en-US" dirty="0" err="1" smtClean="0"/>
              <a:t>api</a:t>
            </a:r>
            <a:r>
              <a:rPr lang="en-US" dirty="0" smtClean="0"/>
              <a:t>-python-client for all Google APIs (</a:t>
            </a:r>
            <a:r>
              <a:rPr lang="en-US" dirty="0" err="1" smtClean="0"/>
              <a:t>inc</a:t>
            </a:r>
            <a:r>
              <a:rPr lang="en-US" dirty="0"/>
              <a:t> </a:t>
            </a:r>
            <a:r>
              <a:rPr lang="en-US" dirty="0" smtClean="0"/>
              <a:t>YouTube)</a:t>
            </a:r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://developers.google.com/api-client-library/python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err="1" smtClean="0"/>
              <a:t>spotipy</a:t>
            </a:r>
            <a:r>
              <a:rPr lang="en-US" dirty="0" smtClean="0"/>
              <a:t> for Spotify</a:t>
            </a:r>
          </a:p>
          <a:p>
            <a:pPr lvl="1"/>
            <a:r>
              <a:rPr lang="en-US" dirty="0">
                <a:hlinkClick r:id="rId6"/>
              </a:rPr>
              <a:t>http://spotipy.readthedocs.io/en/latest</a:t>
            </a:r>
            <a:r>
              <a:rPr lang="en-US" dirty="0" smtClean="0">
                <a:hlinkClick r:id="rId6"/>
              </a:rPr>
              <a:t>/</a:t>
            </a:r>
            <a:endParaRPr lang="en-US" dirty="0"/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r>
              <a:rPr lang="en-GB" dirty="0" smtClean="0"/>
              <a:t>.</a:t>
            </a: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0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358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API libraries: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Pros: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Usually simpler code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Can provide more functionality - for example geocoder wraps up many different APIs in a consistent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Can help with authentication and </a:t>
            </a:r>
            <a:r>
              <a:rPr lang="en-US" sz="2800" dirty="0" err="1" smtClean="0"/>
              <a:t>backoff</a:t>
            </a:r>
            <a:endParaRPr lang="en-US" sz="2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Cons: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May not have all the functionality of the underlying API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Documentation can be poor (true both for APIs and libraries)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495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you have to sign up for an account</a:t>
            </a:r>
          </a:p>
          <a:p>
            <a:r>
              <a:rPr lang="en-US" dirty="0" smtClean="0"/>
              <a:t>Often limits on number of requests per day</a:t>
            </a:r>
          </a:p>
          <a:p>
            <a:r>
              <a:rPr lang="en-US" dirty="0" smtClean="0"/>
              <a:t>Two ways to authenticate  through code</a:t>
            </a:r>
          </a:p>
          <a:p>
            <a:pPr lvl="1"/>
            <a:r>
              <a:rPr lang="en-US" dirty="0" smtClean="0"/>
              <a:t>API Key  - simple but less secure</a:t>
            </a:r>
          </a:p>
          <a:p>
            <a:pPr lvl="1"/>
            <a:r>
              <a:rPr lang="en-US" dirty="0" smtClean="0"/>
              <a:t>OAuth  - a pain but more secure, allows you to pass through user credentials</a:t>
            </a:r>
          </a:p>
          <a:p>
            <a:r>
              <a:rPr lang="en-US" dirty="0" smtClean="0"/>
              <a:t>Protect your keys!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438</TotalTime>
  <Words>718</Words>
  <Application>Microsoft Macintosh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Corbel</vt:lpstr>
      <vt:lpstr>Courier</vt:lpstr>
      <vt:lpstr>Mangal</vt:lpstr>
      <vt:lpstr>Arial</vt:lpstr>
      <vt:lpstr>Depth</vt:lpstr>
      <vt:lpstr>An intro to APIs</vt:lpstr>
      <vt:lpstr>All these have APIs…</vt:lpstr>
      <vt:lpstr>What is an API?</vt:lpstr>
      <vt:lpstr>How to use an API – options</vt:lpstr>
      <vt:lpstr>Using the requests library</vt:lpstr>
      <vt:lpstr>Using specific API library - geocoder</vt:lpstr>
      <vt:lpstr>Other Python API libraries</vt:lpstr>
      <vt:lpstr>API libraries: Pros and cons</vt:lpstr>
      <vt:lpstr>Authentication</vt:lpstr>
      <vt:lpstr>Backoff!</vt:lpstr>
      <vt:lpstr>Pagination</vt:lpstr>
      <vt:lpstr>References </vt:lpstr>
      <vt:lpstr>Questions?</vt:lpstr>
      <vt:lpstr>Workshop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</dc:title>
  <dc:creator>Alison Wells</dc:creator>
  <cp:lastModifiedBy>Alison Wells</cp:lastModifiedBy>
  <cp:revision>28</cp:revision>
  <dcterms:created xsi:type="dcterms:W3CDTF">2017-11-04T09:58:18Z</dcterms:created>
  <dcterms:modified xsi:type="dcterms:W3CDTF">2017-11-08T09:12:05Z</dcterms:modified>
</cp:coreProperties>
</file>