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303" r:id="rId6"/>
    <p:sldId id="301" r:id="rId7"/>
    <p:sldId id="302" r:id="rId8"/>
    <p:sldId id="306" r:id="rId9"/>
    <p:sldId id="308" r:id="rId10"/>
    <p:sldId id="309" r:id="rId11"/>
    <p:sldId id="310" r:id="rId12"/>
    <p:sldId id="307" r:id="rId13"/>
    <p:sldId id="305" r:id="rId14"/>
    <p:sldId id="311" r:id="rId15"/>
    <p:sldId id="312" r:id="rId16"/>
    <p:sldId id="313" r:id="rId17"/>
    <p:sldId id="314" r:id="rId18"/>
    <p:sldId id="317" r:id="rId19"/>
    <p:sldId id="316" r:id="rId20"/>
    <p:sldId id="318" r:id="rId21"/>
    <p:sldId id="315" r:id="rId22"/>
    <p:sldId id="320" r:id="rId23"/>
    <p:sldId id="321" r:id="rId24"/>
    <p:sldId id="322" r:id="rId25"/>
    <p:sldId id="330" r:id="rId26"/>
    <p:sldId id="323" r:id="rId27"/>
    <p:sldId id="324" r:id="rId28"/>
    <p:sldId id="332" r:id="rId29"/>
    <p:sldId id="326" r:id="rId30"/>
    <p:sldId id="334" r:id="rId31"/>
    <p:sldId id="333" r:id="rId32"/>
    <p:sldId id="327" r:id="rId33"/>
    <p:sldId id="325" r:id="rId34"/>
    <p:sldId id="319" r:id="rId35"/>
    <p:sldId id="331" r:id="rId36"/>
    <p:sldId id="32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Exo 2" panose="020B0604020202020204" charset="0"/>
      <p:regular r:id="rId43"/>
      <p:bold r:id="rId44"/>
      <p:italic r:id="rId45"/>
      <p:boldItalic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  <p:embeddedFont>
      <p:font typeface="Roboto Condensed Light" panose="020B0604020202020204" charset="0"/>
      <p:regular r:id="rId55"/>
      <p:bold r:id="rId56"/>
      <p:italic r:id="rId57"/>
      <p:boldItalic r:id="rId58"/>
    </p:embeddedFont>
    <p:embeddedFont>
      <p:font typeface="Squada One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FD89D-3752-4531-A662-9B147276EAC6}">
  <a:tblStyle styleId="{FCAFD89D-3752-4531-A662-9B147276E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125" autoAdjust="0"/>
  </p:normalViewPr>
  <p:slideViewPr>
    <p:cSldViewPr snapToGrid="0">
      <p:cViewPr varScale="1">
        <p:scale>
          <a:sx n="88" d="100"/>
          <a:sy n="88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ocuments\NTU\FYP\for%20report%20us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ocuments\NTU\FYP\for%20report%20us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ser\Documents\NTU\FYP\for%20report%20us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User\Documents\NTU\FYP\for%20report%20us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User\Documents\NTU\FYP\for%20report%20us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User\Documents\NTU\FYP\for%20report%20u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u="none" strike="noStrike" baseline="0" dirty="0">
                <a:effectLst/>
              </a:rPr>
              <a:t>Grammaticality score of the results</a:t>
            </a:r>
            <a:endParaRPr lang="en-SG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Sheet2!$A$1:$A$9</c:f>
              <c:strCache>
                <c:ptCount val="9"/>
                <c:pt idx="0">
                  <c:v>Google to Google</c:v>
                </c:pt>
                <c:pt idx="1">
                  <c:v>Google to Bing</c:v>
                </c:pt>
                <c:pt idx="2">
                  <c:v>Google to Baidu</c:v>
                </c:pt>
                <c:pt idx="3">
                  <c:v>Bing to Google</c:v>
                </c:pt>
                <c:pt idx="4">
                  <c:v>Bing to Bing</c:v>
                </c:pt>
                <c:pt idx="5">
                  <c:v>Bing to Baidu</c:v>
                </c:pt>
                <c:pt idx="6">
                  <c:v>Baidu to Google</c:v>
                </c:pt>
                <c:pt idx="7">
                  <c:v>Baidu to Bing</c:v>
                </c:pt>
                <c:pt idx="8">
                  <c:v>Baidu to Baidu</c:v>
                </c:pt>
              </c:strCache>
            </c:strRef>
          </c:cat>
          <c:val>
            <c:numRef>
              <c:f>Sheet2!$C$1:$C$9</c:f>
              <c:numCache>
                <c:formatCode>General</c:formatCode>
                <c:ptCount val="9"/>
                <c:pt idx="0">
                  <c:v>77.23</c:v>
                </c:pt>
                <c:pt idx="1">
                  <c:v>92.12</c:v>
                </c:pt>
                <c:pt idx="2">
                  <c:v>83.66</c:v>
                </c:pt>
                <c:pt idx="3">
                  <c:v>83.66</c:v>
                </c:pt>
                <c:pt idx="4">
                  <c:v>84.68</c:v>
                </c:pt>
                <c:pt idx="5">
                  <c:v>83.66</c:v>
                </c:pt>
                <c:pt idx="6">
                  <c:v>75.2</c:v>
                </c:pt>
                <c:pt idx="7">
                  <c:v>66.739999999999995</c:v>
                </c:pt>
                <c:pt idx="8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D-46E6-A63F-3262D6D0AC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8411792"/>
        <c:axId val="460782528"/>
      </c:barChart>
      <c:catAx>
        <c:axId val="588411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82528"/>
        <c:crosses val="autoZero"/>
        <c:auto val="1"/>
        <c:lblAlgn val="ctr"/>
        <c:lblOffset val="100"/>
        <c:noMultiLvlLbl val="0"/>
      </c:catAx>
      <c:valAx>
        <c:axId val="460782528"/>
        <c:scaling>
          <c:orientation val="minMax"/>
          <c:min val="50"/>
        </c:scaling>
        <c:delete val="0"/>
        <c:axPos val="t"/>
        <c:majorGridlines>
          <c:spPr>
            <a:ln w="9525" cap="flat" cmpd="sng" algn="ctr">
              <a:solidFill>
                <a:srgbClr val="66666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4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u="none" strike="noStrike" baseline="0">
                <a:effectLst/>
              </a:rPr>
              <a:t> Semantic meaning preservation score of the results</a:t>
            </a:r>
            <a:endParaRPr lang="en-SG" sz="1800"/>
          </a:p>
        </c:rich>
      </c:tx>
      <c:layout>
        <c:manualLayout>
          <c:xMode val="edge"/>
          <c:yMode val="edge"/>
          <c:x val="0.12332693361777099"/>
          <c:y val="6.9639070991640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827668416447943"/>
          <c:y val="0.30730679498396035"/>
          <c:w val="0.7353484251968504"/>
          <c:h val="0.641767279090113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Sheet4!$A$1:$A$9</c:f>
              <c:strCache>
                <c:ptCount val="9"/>
                <c:pt idx="0">
                  <c:v>Google to Google</c:v>
                </c:pt>
                <c:pt idx="1">
                  <c:v>Google to Bing</c:v>
                </c:pt>
                <c:pt idx="2">
                  <c:v>Google to Baidu</c:v>
                </c:pt>
                <c:pt idx="3">
                  <c:v>Bing to Google</c:v>
                </c:pt>
                <c:pt idx="4">
                  <c:v>Bing to Bing</c:v>
                </c:pt>
                <c:pt idx="5">
                  <c:v>Bing to Baidu</c:v>
                </c:pt>
                <c:pt idx="6">
                  <c:v>Baidu to Google</c:v>
                </c:pt>
                <c:pt idx="7">
                  <c:v>Baidu to Bing</c:v>
                </c:pt>
                <c:pt idx="8">
                  <c:v>Baidu to Baidu</c:v>
                </c:pt>
              </c:strCache>
            </c:strRef>
          </c:cat>
          <c:val>
            <c:numRef>
              <c:f>Sheet4!$B$1:$B$9</c:f>
              <c:numCache>
                <c:formatCode>General</c:formatCode>
                <c:ptCount val="9"/>
                <c:pt idx="0">
                  <c:v>0.316</c:v>
                </c:pt>
                <c:pt idx="1">
                  <c:v>0.46100000000000002</c:v>
                </c:pt>
                <c:pt idx="2">
                  <c:v>0.46100000000000002</c:v>
                </c:pt>
                <c:pt idx="3">
                  <c:v>0.46100000000000002</c:v>
                </c:pt>
                <c:pt idx="4">
                  <c:v>0.4</c:v>
                </c:pt>
                <c:pt idx="5">
                  <c:v>0.46100000000000002</c:v>
                </c:pt>
                <c:pt idx="6">
                  <c:v>0.40799999999999997</c:v>
                </c:pt>
                <c:pt idx="7">
                  <c:v>0.42</c:v>
                </c:pt>
                <c:pt idx="8">
                  <c:v>0.374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6-471F-8C8F-499BB9D6F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3194288"/>
        <c:axId val="587809200"/>
      </c:barChart>
      <c:catAx>
        <c:axId val="58319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09200"/>
        <c:crosses val="autoZero"/>
        <c:auto val="1"/>
        <c:lblAlgn val="ctr"/>
        <c:lblOffset val="100"/>
        <c:noMultiLvlLbl val="0"/>
      </c:catAx>
      <c:valAx>
        <c:axId val="5878092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rgbClr val="66666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600"/>
              <a:t>Cosine Similarity Score of the</a:t>
            </a:r>
            <a:r>
              <a:rPr lang="en-SG" sz="1600" baseline="0"/>
              <a:t> results</a:t>
            </a:r>
            <a:endParaRPr lang="en-SG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Sheet2!$A$2:$A$10</c:f>
              <c:strCache>
                <c:ptCount val="9"/>
                <c:pt idx="0">
                  <c:v>Google to Google</c:v>
                </c:pt>
                <c:pt idx="1">
                  <c:v>Google to Bing</c:v>
                </c:pt>
                <c:pt idx="2">
                  <c:v>Google to Baidu</c:v>
                </c:pt>
                <c:pt idx="3">
                  <c:v>Bing to Google</c:v>
                </c:pt>
                <c:pt idx="4">
                  <c:v>Bing to Bing</c:v>
                </c:pt>
                <c:pt idx="5">
                  <c:v>Bing to Baidu</c:v>
                </c:pt>
                <c:pt idx="6">
                  <c:v>Baidu to Google</c:v>
                </c:pt>
                <c:pt idx="7">
                  <c:v>Baidu to Bing</c:v>
                </c:pt>
                <c:pt idx="8">
                  <c:v>Baidu to Baidu</c:v>
                </c:pt>
              </c:strCache>
            </c:strRef>
          </c:cat>
          <c:val>
            <c:numRef>
              <c:f>Sheet2!$E$2:$E$10</c:f>
              <c:numCache>
                <c:formatCode>General</c:formatCode>
                <c:ptCount val="9"/>
                <c:pt idx="0">
                  <c:v>0.72499999999999998</c:v>
                </c:pt>
                <c:pt idx="1">
                  <c:v>0.80600000000000005</c:v>
                </c:pt>
                <c:pt idx="2">
                  <c:v>0.88900000000000001</c:v>
                </c:pt>
                <c:pt idx="3">
                  <c:v>0.88900000000000001</c:v>
                </c:pt>
                <c:pt idx="4">
                  <c:v>0.624</c:v>
                </c:pt>
                <c:pt idx="5">
                  <c:v>0.88900000000000001</c:v>
                </c:pt>
                <c:pt idx="6">
                  <c:v>0.77200000000000002</c:v>
                </c:pt>
                <c:pt idx="7">
                  <c:v>0.72499999999999998</c:v>
                </c:pt>
                <c:pt idx="8">
                  <c:v>0.81499999999999995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7-4F1B-8D3B-2B15F2BC1C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29419888"/>
        <c:axId val="478735392"/>
      </c:barChart>
      <c:catAx>
        <c:axId val="729419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735392"/>
        <c:crosses val="autoZero"/>
        <c:auto val="1"/>
        <c:lblAlgn val="ctr"/>
        <c:lblOffset val="100"/>
        <c:noMultiLvlLbl val="0"/>
      </c:catAx>
      <c:valAx>
        <c:axId val="4787353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41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baseline="0">
                <a:effectLst/>
              </a:rPr>
              <a:t>Grammaticality score of the results</a:t>
            </a:r>
            <a:endParaRPr lang="en-SG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Sheet7!$A$2:$A$9</c:f>
              <c:strCache>
                <c:ptCount val="8"/>
                <c:pt idx="0">
                  <c:v>How to determine the birth order </c:v>
                </c:pt>
                <c:pt idx="1">
                  <c:v>How to determine birth order</c:v>
                </c:pt>
                <c:pt idx="2">
                  <c:v>How to determine Birth order </c:v>
                </c:pt>
                <c:pt idx="3">
                  <c:v>How to determine Born order </c:v>
                </c:pt>
                <c:pt idx="4">
                  <c:v>how is it Determine birth order </c:v>
                </c:pt>
                <c:pt idx="5">
                  <c:v>how is it Determined to be born order </c:v>
                </c:pt>
                <c:pt idx="6">
                  <c:v>how is it determine Birth order </c:v>
                </c:pt>
                <c:pt idx="7">
                  <c:v>how is it determine Born order </c:v>
                </c:pt>
              </c:strCache>
            </c:strRef>
          </c:cat>
          <c:val>
            <c:numRef>
              <c:f>Sheet7!$B$2:$B$9</c:f>
              <c:numCache>
                <c:formatCode>General</c:formatCode>
                <c:ptCount val="8"/>
                <c:pt idx="0">
                  <c:v>73.849999999999994</c:v>
                </c:pt>
                <c:pt idx="1">
                  <c:v>66.400000000000006</c:v>
                </c:pt>
                <c:pt idx="2">
                  <c:v>66.400000000000006</c:v>
                </c:pt>
                <c:pt idx="3">
                  <c:v>66.400000000000006</c:v>
                </c:pt>
                <c:pt idx="4">
                  <c:v>73.849999999999994</c:v>
                </c:pt>
                <c:pt idx="5">
                  <c:v>80.28</c:v>
                </c:pt>
                <c:pt idx="6">
                  <c:v>56.93</c:v>
                </c:pt>
                <c:pt idx="7">
                  <c:v>73.849999999999994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9-4915-A99C-AE3FD3B08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6887264"/>
        <c:axId val="538173536"/>
      </c:barChart>
      <c:catAx>
        <c:axId val="726887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73536"/>
        <c:crosses val="autoZero"/>
        <c:auto val="1"/>
        <c:lblAlgn val="ctr"/>
        <c:lblOffset val="100"/>
        <c:noMultiLvlLbl val="0"/>
      </c:catAx>
      <c:valAx>
        <c:axId val="5381735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88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baseline="0">
                <a:effectLst/>
              </a:rPr>
              <a:t> Semantic meaning preservation score of the results</a:t>
            </a:r>
            <a:endParaRPr lang="en-SG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Sheet7!$A$2:$A$9</c:f>
              <c:strCache>
                <c:ptCount val="8"/>
                <c:pt idx="0">
                  <c:v>How to determine the birth order </c:v>
                </c:pt>
                <c:pt idx="1">
                  <c:v>How to determine birth order</c:v>
                </c:pt>
                <c:pt idx="2">
                  <c:v>How to determine Birth order </c:v>
                </c:pt>
                <c:pt idx="3">
                  <c:v>How to determine Born order </c:v>
                </c:pt>
                <c:pt idx="4">
                  <c:v>how is it Determine birth order </c:v>
                </c:pt>
                <c:pt idx="5">
                  <c:v>how is it Determined to be born order </c:v>
                </c:pt>
                <c:pt idx="6">
                  <c:v>how is it determine Birth order </c:v>
                </c:pt>
                <c:pt idx="7">
                  <c:v>how is it determine Born order </c:v>
                </c:pt>
              </c:strCache>
            </c:strRef>
          </c:cat>
          <c:val>
            <c:numRef>
              <c:f>Sheet7!$D$2:$D$9</c:f>
              <c:numCache>
                <c:formatCode>General</c:formatCode>
                <c:ptCount val="8"/>
                <c:pt idx="0">
                  <c:v>0.28899999999999998</c:v>
                </c:pt>
                <c:pt idx="1">
                  <c:v>0.28899999999999998</c:v>
                </c:pt>
                <c:pt idx="2">
                  <c:v>0.28899999999999998</c:v>
                </c:pt>
                <c:pt idx="3">
                  <c:v>0.17</c:v>
                </c:pt>
                <c:pt idx="4">
                  <c:v>0.32700000000000001</c:v>
                </c:pt>
                <c:pt idx="5">
                  <c:v>0.21299999999999999</c:v>
                </c:pt>
                <c:pt idx="6">
                  <c:v>0.32700000000000001</c:v>
                </c:pt>
                <c:pt idx="7">
                  <c:v>0.23300000000000001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9-479D-BB98-CF24A6EAC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9596880"/>
        <c:axId val="528353136"/>
      </c:barChart>
      <c:catAx>
        <c:axId val="5395968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53136"/>
        <c:crosses val="autoZero"/>
        <c:auto val="1"/>
        <c:lblAlgn val="ctr"/>
        <c:lblOffset val="100"/>
        <c:noMultiLvlLbl val="0"/>
      </c:catAx>
      <c:valAx>
        <c:axId val="5283531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9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600" dirty="0"/>
              <a:t>Cosine Similarity score</a:t>
            </a:r>
            <a:r>
              <a:rPr lang="en-SG" sz="1600" baseline="0" dirty="0"/>
              <a:t> of the results</a:t>
            </a:r>
            <a:endParaRPr lang="en-SG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Sheet7!$A$1:$A$8</c:f>
              <c:strCache>
                <c:ptCount val="8"/>
                <c:pt idx="0">
                  <c:v>How to determine the birth order </c:v>
                </c:pt>
                <c:pt idx="1">
                  <c:v>How to determine birth order</c:v>
                </c:pt>
                <c:pt idx="2">
                  <c:v>How to determine Birth order </c:v>
                </c:pt>
                <c:pt idx="3">
                  <c:v>How to determine Born order </c:v>
                </c:pt>
                <c:pt idx="4">
                  <c:v>how is it Determine birth order </c:v>
                </c:pt>
                <c:pt idx="5">
                  <c:v>how is it Determined to be born order </c:v>
                </c:pt>
                <c:pt idx="6">
                  <c:v>how is it determine Birth order </c:v>
                </c:pt>
                <c:pt idx="7">
                  <c:v>how is it determine Born order </c:v>
                </c:pt>
              </c:strCache>
            </c:strRef>
          </c:cat>
          <c:val>
            <c:numRef>
              <c:f>Sheet7!$B$1:$B$8</c:f>
              <c:numCache>
                <c:formatCode>General</c:formatCode>
                <c:ptCount val="8"/>
                <c:pt idx="0">
                  <c:v>0.66700000000000004</c:v>
                </c:pt>
                <c:pt idx="1">
                  <c:v>0.54800000000000004</c:v>
                </c:pt>
                <c:pt idx="2">
                  <c:v>0.54800000000000004</c:v>
                </c:pt>
                <c:pt idx="3">
                  <c:v>0.36499999999999999</c:v>
                </c:pt>
                <c:pt idx="4">
                  <c:v>0.66700000000000004</c:v>
                </c:pt>
                <c:pt idx="5">
                  <c:v>0.57699999999999996</c:v>
                </c:pt>
                <c:pt idx="6">
                  <c:v>0.66700000000000004</c:v>
                </c:pt>
                <c:pt idx="7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13-494C-A797-848A63AC62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33398880"/>
        <c:axId val="540728368"/>
      </c:barChart>
      <c:catAx>
        <c:axId val="63339888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28368"/>
        <c:crosses val="autoZero"/>
        <c:auto val="1"/>
        <c:lblAlgn val="ctr"/>
        <c:lblOffset val="100"/>
        <c:noMultiLvlLbl val="0"/>
      </c:catAx>
      <c:valAx>
        <c:axId val="5407283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9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6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915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57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82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7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97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8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6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52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16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567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97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95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9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57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0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1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681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d6e46c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d6e46c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09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839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36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595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99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8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6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0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3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4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1db59e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1db59e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591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userDrawn="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528A-8F4F-4D65-A5A7-DBB8336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 hasCustomPrompt="1"/>
          </p:nvPr>
        </p:nvSpPr>
        <p:spPr>
          <a:xfrm>
            <a:off x="5633758" y="3583723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n-SG" dirty="0"/>
              <a:t>&lt;#&gt;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C5824D8-AAAE-4272-8D71-23B4C2C2A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71811" y="475049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A192-84CC-45AC-9533-74AB12B133D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9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7/978031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ssions.ntu.edu.sg/Pages/Home.aspx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lice.gov.sg/" TargetMode="External"/><Relationship Id="rId5" Type="http://schemas.openxmlformats.org/officeDocument/2006/relationships/hyperlink" Target="https://www.scdf.gov.sg/" TargetMode="External"/><Relationship Id="rId4" Type="http://schemas.openxmlformats.org/officeDocument/2006/relationships/hyperlink" Target="https://www.msf.gov.sg/Pages/default.aspx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50675" y="2793850"/>
            <a:ext cx="3872400" cy="10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Improving question answering systems through data augmentation 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with question generation</a:t>
            </a:r>
            <a:endParaRPr sz="18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548750" y="208225"/>
            <a:ext cx="7473900" cy="26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434343"/>
                </a:solidFill>
              </a:rPr>
              <a:t>Generating Semantically Similar Permutations </a:t>
            </a:r>
            <a:endParaRPr sz="4000"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434343"/>
                </a:solidFill>
              </a:rPr>
              <a:t>of Questions</a:t>
            </a:r>
            <a:endParaRPr sz="40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28712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4475275" y="4064226"/>
            <a:ext cx="4352100" cy="9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By: Leung Cheuk Yui</a:t>
            </a:r>
            <a:endParaRPr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 May 2020</a:t>
            </a:r>
            <a:endParaRPr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SCSE19-0007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RELATED WORK – NEURAL QUESTION </a:t>
            </a:r>
            <a:br>
              <a:rPr lang="en-SG" sz="3000" dirty="0"/>
            </a:br>
            <a:r>
              <a:rPr lang="en-SG" sz="3000" dirty="0"/>
              <a:t>GENERATION [6]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322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b="1" dirty="0"/>
              <a:t>Generate questions</a:t>
            </a:r>
            <a:r>
              <a:rPr lang="en-SG" sz="1900" dirty="0"/>
              <a:t> from text passages.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Apply </a:t>
            </a:r>
            <a:r>
              <a:rPr lang="en-SG" sz="1900" b="1" dirty="0"/>
              <a:t>neural encoder - decoder</a:t>
            </a:r>
            <a:r>
              <a:rPr lang="en-SG" sz="1900" dirty="0"/>
              <a:t> model.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The encoder reads the </a:t>
            </a:r>
            <a:r>
              <a:rPr lang="en-SG" sz="1900" b="1" dirty="0"/>
              <a:t>input text</a:t>
            </a:r>
            <a:r>
              <a:rPr lang="en-SG" sz="1900" dirty="0"/>
              <a:t> and the </a:t>
            </a:r>
            <a:r>
              <a:rPr lang="en-SG" sz="1900" b="1" dirty="0"/>
              <a:t>answer position</a:t>
            </a:r>
            <a:r>
              <a:rPr lang="en-SG" sz="1900" dirty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The encoder will output an </a:t>
            </a:r>
            <a:r>
              <a:rPr lang="en-SG" sz="1900" b="1" dirty="0"/>
              <a:t>answer-aware input representation</a:t>
            </a:r>
            <a:r>
              <a:rPr lang="en-SG" sz="1900" dirty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This output is fed to the decoder to generate an </a:t>
            </a:r>
            <a:r>
              <a:rPr lang="en-SG" sz="1900" b="1" dirty="0"/>
              <a:t>answer focused question</a:t>
            </a:r>
            <a:r>
              <a:rPr lang="en-SG" sz="1900" dirty="0"/>
              <a:t>.</a:t>
            </a:r>
            <a:endParaRPr sz="1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AD13B-A5E3-4F63-B896-3CB5C6D70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24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RELATED WORK – NEURAL MACHINE</a:t>
            </a:r>
            <a:br>
              <a:rPr lang="en-SG" sz="3000" dirty="0"/>
            </a:br>
            <a:r>
              <a:rPr lang="en-SG" sz="3000" dirty="0"/>
              <a:t>TRANSLATION [7]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322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Similar to neural networks.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Apply </a:t>
            </a:r>
            <a:r>
              <a:rPr lang="en-SG" sz="1900" b="1" dirty="0"/>
              <a:t>neural encoder - decoder</a:t>
            </a:r>
            <a:r>
              <a:rPr lang="en-SG" sz="1900" dirty="0"/>
              <a:t> model.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The encoder reads the </a:t>
            </a:r>
            <a:r>
              <a:rPr lang="en-SG" sz="1900" b="1" dirty="0"/>
              <a:t>input English text</a:t>
            </a:r>
            <a:r>
              <a:rPr lang="en-SG" sz="1900" dirty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The encoder will output a </a:t>
            </a:r>
            <a:r>
              <a:rPr lang="en-SG" sz="1900" b="1" dirty="0"/>
              <a:t>single vector representation</a:t>
            </a:r>
            <a:r>
              <a:rPr lang="en-SG" sz="1900" dirty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This output is fed to the decoder to generate a sentence in the </a:t>
            </a:r>
            <a:r>
              <a:rPr lang="en-SG" sz="1900" b="1" dirty="0"/>
              <a:t>designated language</a:t>
            </a:r>
            <a:r>
              <a:rPr lang="en-SG" sz="1900" dirty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However, this approach requires a </a:t>
            </a:r>
            <a:r>
              <a:rPr lang="en-SG" sz="1900" b="1" dirty="0"/>
              <a:t>large corpus</a:t>
            </a:r>
            <a:r>
              <a:rPr lang="en-SG" sz="1900" dirty="0"/>
              <a:t>.</a:t>
            </a:r>
            <a:endParaRPr sz="1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AD13B-A5E3-4F63-B896-3CB5C6D70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3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RELATED WORK – EASY DATA</a:t>
            </a:r>
            <a:br>
              <a:rPr lang="en-SG" sz="3000" dirty="0"/>
            </a:br>
            <a:r>
              <a:rPr lang="en-SG" sz="3000" dirty="0"/>
              <a:t>AUGMENTATION (EDA) [8]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322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b="1" dirty="0"/>
              <a:t>Synonym Replacement</a:t>
            </a:r>
            <a:r>
              <a:rPr lang="en-SG" sz="1800" dirty="0"/>
              <a:t>: Choose n words from the sentence randomly that are not stop words and replace each of these words with one of its synonyms chosen at random.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Random Insertion</a:t>
            </a:r>
            <a:r>
              <a:rPr lang="en-US" sz="1800" dirty="0"/>
              <a:t>: Randomly choose </a:t>
            </a:r>
            <a:r>
              <a:rPr lang="en-US" sz="1800" i="1" dirty="0"/>
              <a:t>n</a:t>
            </a:r>
            <a:r>
              <a:rPr lang="en-US" sz="1800" dirty="0"/>
              <a:t> words from the sentence that are not stop words and insert synonyms into the sentence at random position.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Random Swap</a:t>
            </a:r>
            <a:r>
              <a:rPr lang="en-US" sz="1800" dirty="0"/>
              <a:t>: Randomly choose two words in the sentence and swap their positions. Do this </a:t>
            </a:r>
            <a:r>
              <a:rPr lang="en-US" sz="1800" i="1" dirty="0"/>
              <a:t>n</a:t>
            </a:r>
            <a:r>
              <a:rPr lang="en-US" sz="1800" dirty="0"/>
              <a:t> times.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Random Deletion</a:t>
            </a:r>
            <a:r>
              <a:rPr lang="en-US" sz="1800" dirty="0"/>
              <a:t>: Randomly remove each word in the sentence with probability </a:t>
            </a:r>
            <a:r>
              <a:rPr lang="en-US" sz="1800" i="1" dirty="0"/>
              <a:t>p</a:t>
            </a:r>
            <a:r>
              <a:rPr lang="en-US" sz="1800" dirty="0"/>
              <a:t>.</a:t>
            </a:r>
          </a:p>
          <a:p>
            <a:pPr marL="0" lvl="0" indent="0"/>
            <a:endParaRPr sz="1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BE7F8-C48C-4236-95DB-D28DF03627C9}"/>
              </a:ext>
            </a:extLst>
          </p:cNvPr>
          <p:cNvSpPr txBox="1"/>
          <p:nvPr/>
        </p:nvSpPr>
        <p:spPr>
          <a:xfrm>
            <a:off x="850605" y="4309728"/>
            <a:ext cx="304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Is it compulsory to attend lectures?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97B07-8A40-49D1-86D5-DEC4F67B1ADB}"/>
              </a:ext>
            </a:extLst>
          </p:cNvPr>
          <p:cNvSpPr txBox="1"/>
          <p:nvPr/>
        </p:nvSpPr>
        <p:spPr>
          <a:xfrm>
            <a:off x="4972494" y="4309727"/>
            <a:ext cx="304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It is a must </a:t>
            </a:r>
            <a:r>
              <a:rPr lang="en-SG" strike="sngStrike" dirty="0"/>
              <a:t>to</a:t>
            </a:r>
            <a:r>
              <a:rPr lang="en-SG" dirty="0"/>
              <a:t> attend lectures?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C46D03-F6DE-4150-90DF-A1BE1039B815}"/>
              </a:ext>
            </a:extLst>
          </p:cNvPr>
          <p:cNvCxnSpPr>
            <a:cxnSpLocks/>
          </p:cNvCxnSpPr>
          <p:nvPr/>
        </p:nvCxnSpPr>
        <p:spPr>
          <a:xfrm>
            <a:off x="3891516" y="4463399"/>
            <a:ext cx="967096" cy="216"/>
          </a:xfrm>
          <a:prstGeom prst="straightConnector1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  <a:tailEnd type="triangle"/>
          </a:ln>
          <a:effectLst/>
        </p:spPr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25E10D16-B1AF-427E-9EFE-6B52617E1A8C}"/>
              </a:ext>
            </a:extLst>
          </p:cNvPr>
          <p:cNvSpPr/>
          <p:nvPr/>
        </p:nvSpPr>
        <p:spPr>
          <a:xfrm rot="5400000">
            <a:off x="5078619" y="4467686"/>
            <a:ext cx="137952" cy="350202"/>
          </a:xfrm>
          <a:prstGeom prst="rightBrac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D2962C2-84FA-4E5D-85FB-E7F7401C3EE8}"/>
              </a:ext>
            </a:extLst>
          </p:cNvPr>
          <p:cNvSpPr/>
          <p:nvPr/>
        </p:nvSpPr>
        <p:spPr>
          <a:xfrm rot="16200000">
            <a:off x="5384380" y="4153401"/>
            <a:ext cx="137952" cy="350202"/>
          </a:xfrm>
          <a:prstGeom prst="rightBrac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301EAA-5B9D-4F29-B9B0-AD174CF645CF}"/>
              </a:ext>
            </a:extLst>
          </p:cNvPr>
          <p:cNvSpPr/>
          <p:nvPr/>
        </p:nvSpPr>
        <p:spPr>
          <a:xfrm rot="5400000">
            <a:off x="5652658" y="4481801"/>
            <a:ext cx="137952" cy="350202"/>
          </a:xfrm>
          <a:prstGeom prst="rightBrac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03DA9-B917-4F0F-8226-C5876660A9FD}"/>
              </a:ext>
            </a:extLst>
          </p:cNvPr>
          <p:cNvSpPr txBox="1"/>
          <p:nvPr/>
        </p:nvSpPr>
        <p:spPr>
          <a:xfrm>
            <a:off x="4888402" y="4738845"/>
            <a:ext cx="57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entury Gothic" panose="020B0502020202020204"/>
              </a:rPr>
              <a:t>swap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6C29B-EDF1-4DBE-B6F9-C9FDAAF2B34A}"/>
              </a:ext>
            </a:extLst>
          </p:cNvPr>
          <p:cNvSpPr txBox="1"/>
          <p:nvPr/>
        </p:nvSpPr>
        <p:spPr>
          <a:xfrm>
            <a:off x="5147595" y="4054366"/>
            <a:ext cx="57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entury Gothic" panose="020B0502020202020204"/>
              </a:rPr>
              <a:t>insert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9BC11-B353-47A4-B43D-9C7A7CF545A3}"/>
              </a:ext>
            </a:extLst>
          </p:cNvPr>
          <p:cNvSpPr txBox="1"/>
          <p:nvPr/>
        </p:nvSpPr>
        <p:spPr>
          <a:xfrm>
            <a:off x="5407282" y="4765927"/>
            <a:ext cx="75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entury Gothic" panose="020B0502020202020204"/>
              </a:rPr>
              <a:t>replace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A9233-8B9C-4B2B-82A7-71EAB0348475}"/>
              </a:ext>
            </a:extLst>
          </p:cNvPr>
          <p:cNvSpPr txBox="1"/>
          <p:nvPr/>
        </p:nvSpPr>
        <p:spPr>
          <a:xfrm>
            <a:off x="5719144" y="3996583"/>
            <a:ext cx="654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entury Gothic" panose="020B0502020202020204"/>
              </a:rPr>
              <a:t>delete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6D68FD0-68F1-4332-AA0D-251A64B7E2DC}"/>
              </a:ext>
            </a:extLst>
          </p:cNvPr>
          <p:cNvSpPr/>
          <p:nvPr/>
        </p:nvSpPr>
        <p:spPr>
          <a:xfrm rot="16200000">
            <a:off x="5979986" y="4197280"/>
            <a:ext cx="133168" cy="233683"/>
          </a:xfrm>
          <a:prstGeom prst="rightBrac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891EF-9C70-41D5-9241-5004A82B2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PROPOSED SOLUTION – QG SYSTEM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b="1" dirty="0"/>
              <a:t>QG system </a:t>
            </a:r>
            <a:r>
              <a:rPr lang="en-SG" sz="1900" dirty="0"/>
              <a:t>is a question generation engine that can generate different ways of asking the same questions automatically.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It also can generate English questions with </a:t>
            </a:r>
            <a:r>
              <a:rPr lang="en-SG" sz="1900" b="1" dirty="0"/>
              <a:t>Chinese language influence</a:t>
            </a:r>
            <a:r>
              <a:rPr lang="en-SG" sz="1900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To generate training data for the </a:t>
            </a:r>
            <a:r>
              <a:rPr lang="en-SG" sz="1900" b="1" dirty="0"/>
              <a:t>Singapore based </a:t>
            </a:r>
            <a:r>
              <a:rPr lang="en-SG" sz="1900" dirty="0"/>
              <a:t>question answering model.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13</a:t>
            </a:fld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184151-EAF5-4E26-BD28-F7946BC44BF6}"/>
              </a:ext>
            </a:extLst>
          </p:cNvPr>
          <p:cNvGrpSpPr/>
          <p:nvPr/>
        </p:nvGrpSpPr>
        <p:grpSpPr>
          <a:xfrm>
            <a:off x="776227" y="3255808"/>
            <a:ext cx="8322422" cy="1385474"/>
            <a:chOff x="2419558" y="3641053"/>
            <a:chExt cx="8322422" cy="13854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09699-25FF-4232-8CA3-2A28FF386CCC}"/>
                </a:ext>
              </a:extLst>
            </p:cNvPr>
            <p:cNvSpPr txBox="1"/>
            <p:nvPr/>
          </p:nvSpPr>
          <p:spPr>
            <a:xfrm>
              <a:off x="2419558" y="4135582"/>
              <a:ext cx="2512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are the admission requirements for NTU?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347862-FF9E-41B4-9F39-714B05AEC2A1}"/>
                </a:ext>
              </a:extLst>
            </p:cNvPr>
            <p:cNvSpPr txBox="1"/>
            <p:nvPr/>
          </p:nvSpPr>
          <p:spPr>
            <a:xfrm>
              <a:off x="5408718" y="3641053"/>
              <a:ext cx="2664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How to apply for NTU?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CA1B57-9D75-495C-ABE3-7C3F164CD2DB}"/>
                </a:ext>
              </a:extLst>
            </p:cNvPr>
            <p:cNvSpPr txBox="1"/>
            <p:nvPr/>
          </p:nvSpPr>
          <p:spPr>
            <a:xfrm>
              <a:off x="5405020" y="4204405"/>
              <a:ext cx="487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are the criteria to enter NTU?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FA0EC8-E50A-4EE7-9FE1-A16E74F32E58}"/>
                </a:ext>
              </a:extLst>
            </p:cNvPr>
            <p:cNvSpPr txBox="1"/>
            <p:nvPr/>
          </p:nvSpPr>
          <p:spPr>
            <a:xfrm>
              <a:off x="5405020" y="4749528"/>
              <a:ext cx="5336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can I know more about getting into NTU?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9B873D-D887-4FA8-B5C3-8ECC307F0FFA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4163627" y="3779553"/>
              <a:ext cx="1245091" cy="59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0F45B-858E-44D0-B07E-ADBB8F0DC48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4163627" y="4342905"/>
              <a:ext cx="1241393" cy="4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E94083-147C-4604-8836-1FE93F144AE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159929" y="4381804"/>
              <a:ext cx="1245091" cy="50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6D2FF4-4A01-4A22-91A4-060B7C1E430A}"/>
              </a:ext>
            </a:extLst>
          </p:cNvPr>
          <p:cNvSpPr txBox="1"/>
          <p:nvPr/>
        </p:nvSpPr>
        <p:spPr>
          <a:xfrm>
            <a:off x="294375" y="3017418"/>
            <a:ext cx="251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example of different ways </a:t>
            </a:r>
          </a:p>
          <a:p>
            <a:r>
              <a:rPr lang="en-US" sz="1200" dirty="0"/>
              <a:t>to ask the same question: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2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OBJECTIVES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14</a:t>
            </a:fld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E17280-1258-4F96-86C8-51AE17C0A81F}"/>
              </a:ext>
            </a:extLst>
          </p:cNvPr>
          <p:cNvSpPr/>
          <p:nvPr/>
        </p:nvSpPr>
        <p:spPr>
          <a:xfrm>
            <a:off x="417473" y="3841708"/>
            <a:ext cx="2727171" cy="908783"/>
          </a:xfrm>
          <a:custGeom>
            <a:avLst/>
            <a:gdLst>
              <a:gd name="connsiteX0" fmla="*/ 0 w 2757487"/>
              <a:gd name="connsiteY0" fmla="*/ 0 h 908783"/>
              <a:gd name="connsiteX1" fmla="*/ 2757487 w 2757487"/>
              <a:gd name="connsiteY1" fmla="*/ 0 h 908783"/>
              <a:gd name="connsiteX2" fmla="*/ 2757487 w 2757487"/>
              <a:gd name="connsiteY2" fmla="*/ 908783 h 908783"/>
              <a:gd name="connsiteX3" fmla="*/ 0 w 2757487"/>
              <a:gd name="connsiteY3" fmla="*/ 908783 h 908783"/>
              <a:gd name="connsiteX4" fmla="*/ 0 w 2757487"/>
              <a:gd name="connsiteY4" fmla="*/ 0 h 90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487" h="908783">
                <a:moveTo>
                  <a:pt x="0" y="0"/>
                </a:moveTo>
                <a:lnTo>
                  <a:pt x="2757487" y="0"/>
                </a:lnTo>
                <a:lnTo>
                  <a:pt x="2757487" y="908783"/>
                </a:lnTo>
                <a:lnTo>
                  <a:pt x="0" y="90878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113" tIns="234696" rIns="196113" bIns="234696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>
                <a:latin typeface="Roboto Condensed Light" panose="020B0604020202020204" charset="0"/>
                <a:ea typeface="Roboto Condensed Light" panose="020B0604020202020204" charset="0"/>
              </a:rPr>
              <a:t>Analyze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A82E420-05CB-439A-A5A6-B708ECF21CE4}"/>
              </a:ext>
            </a:extLst>
          </p:cNvPr>
          <p:cNvSpPr/>
          <p:nvPr/>
        </p:nvSpPr>
        <p:spPr>
          <a:xfrm>
            <a:off x="3174959" y="3841708"/>
            <a:ext cx="5612203" cy="908783"/>
          </a:xfrm>
          <a:custGeom>
            <a:avLst/>
            <a:gdLst>
              <a:gd name="connsiteX0" fmla="*/ 0 w 8272462"/>
              <a:gd name="connsiteY0" fmla="*/ 0 h 908783"/>
              <a:gd name="connsiteX1" fmla="*/ 8272462 w 8272462"/>
              <a:gd name="connsiteY1" fmla="*/ 0 h 908783"/>
              <a:gd name="connsiteX2" fmla="*/ 8272462 w 8272462"/>
              <a:gd name="connsiteY2" fmla="*/ 908783 h 908783"/>
              <a:gd name="connsiteX3" fmla="*/ 0 w 8272462"/>
              <a:gd name="connsiteY3" fmla="*/ 908783 h 908783"/>
              <a:gd name="connsiteX4" fmla="*/ 0 w 8272462"/>
              <a:gd name="connsiteY4" fmla="*/ 0 h 90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2462" h="908783">
                <a:moveTo>
                  <a:pt x="0" y="0"/>
                </a:moveTo>
                <a:lnTo>
                  <a:pt x="8272462" y="0"/>
                </a:lnTo>
                <a:lnTo>
                  <a:pt x="8272462" y="908783"/>
                </a:lnTo>
                <a:lnTo>
                  <a:pt x="0" y="9087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805" tIns="241300" rIns="167805" bIns="24130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Roboto Condensed Light" panose="020B0604020202020204" charset="0"/>
                <a:ea typeface="Roboto Condensed Light" panose="020B0604020202020204" charset="0"/>
              </a:rPr>
              <a:t>Analyze quality of generated questions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15F2F0-8AC6-4C3A-BF15-1369AEC80D86}"/>
              </a:ext>
            </a:extLst>
          </p:cNvPr>
          <p:cNvSpPr/>
          <p:nvPr/>
        </p:nvSpPr>
        <p:spPr>
          <a:xfrm>
            <a:off x="3174959" y="2457631"/>
            <a:ext cx="5612203" cy="908510"/>
          </a:xfrm>
          <a:custGeom>
            <a:avLst/>
            <a:gdLst>
              <a:gd name="connsiteX0" fmla="*/ 0 w 8272462"/>
              <a:gd name="connsiteY0" fmla="*/ 0 h 908510"/>
              <a:gd name="connsiteX1" fmla="*/ 8272462 w 8272462"/>
              <a:gd name="connsiteY1" fmla="*/ 0 h 908510"/>
              <a:gd name="connsiteX2" fmla="*/ 8272462 w 8272462"/>
              <a:gd name="connsiteY2" fmla="*/ 908510 h 908510"/>
              <a:gd name="connsiteX3" fmla="*/ 0 w 8272462"/>
              <a:gd name="connsiteY3" fmla="*/ 908510 h 908510"/>
              <a:gd name="connsiteX4" fmla="*/ 0 w 8272462"/>
              <a:gd name="connsiteY4" fmla="*/ 0 h 90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2462" h="908510">
                <a:moveTo>
                  <a:pt x="0" y="0"/>
                </a:moveTo>
                <a:lnTo>
                  <a:pt x="8272462" y="0"/>
                </a:lnTo>
                <a:lnTo>
                  <a:pt x="8272462" y="908510"/>
                </a:lnTo>
                <a:lnTo>
                  <a:pt x="0" y="9085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lnRef>
          <a:fillRef idx="1"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fillRef>
          <a:effectRef idx="0"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805" tIns="241300" rIns="167805" bIns="24130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latin typeface="Roboto Condensed Light" panose="020B0604020202020204" charset="0"/>
                <a:ea typeface="Roboto Condensed Light" panose="020B0604020202020204" charset="0"/>
              </a:rPr>
              <a:t>Evaluate the effectiveness of question generation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0A67EA-E7A2-493B-92CD-FC631E395DBC}"/>
              </a:ext>
            </a:extLst>
          </p:cNvPr>
          <p:cNvSpPr/>
          <p:nvPr/>
        </p:nvSpPr>
        <p:spPr>
          <a:xfrm>
            <a:off x="3174960" y="1073554"/>
            <a:ext cx="5612202" cy="908510"/>
          </a:xfrm>
          <a:custGeom>
            <a:avLst/>
            <a:gdLst>
              <a:gd name="connsiteX0" fmla="*/ 0 w 8272462"/>
              <a:gd name="connsiteY0" fmla="*/ 0 h 908510"/>
              <a:gd name="connsiteX1" fmla="*/ 8272462 w 8272462"/>
              <a:gd name="connsiteY1" fmla="*/ 0 h 908510"/>
              <a:gd name="connsiteX2" fmla="*/ 8272462 w 8272462"/>
              <a:gd name="connsiteY2" fmla="*/ 908510 h 908510"/>
              <a:gd name="connsiteX3" fmla="*/ 0 w 8272462"/>
              <a:gd name="connsiteY3" fmla="*/ 908510 h 908510"/>
              <a:gd name="connsiteX4" fmla="*/ 0 w 8272462"/>
              <a:gd name="connsiteY4" fmla="*/ 0 h 90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2462" h="908510">
                <a:moveTo>
                  <a:pt x="0" y="0"/>
                </a:moveTo>
                <a:lnTo>
                  <a:pt x="8272462" y="0"/>
                </a:lnTo>
                <a:lnTo>
                  <a:pt x="8272462" y="908510"/>
                </a:lnTo>
                <a:lnTo>
                  <a:pt x="0" y="9085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lnRef>
          <a:fillRef idx="1"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fillRef>
          <a:effectRef idx="0"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805" tIns="241300" rIns="167805" bIns="24130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latin typeface="Roboto Condensed Light" panose="020B0604020202020204" charset="0"/>
                <a:ea typeface="Roboto Condensed Light" panose="020B0604020202020204" charset="0"/>
              </a:rPr>
              <a:t>Improve question answering models through implementing automatic question generation engine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75947C-4974-492F-95CE-A69145FDD96C}"/>
              </a:ext>
            </a:extLst>
          </p:cNvPr>
          <p:cNvSpPr/>
          <p:nvPr/>
        </p:nvSpPr>
        <p:spPr>
          <a:xfrm>
            <a:off x="417472" y="1073554"/>
            <a:ext cx="2727171" cy="908783"/>
          </a:xfrm>
          <a:custGeom>
            <a:avLst/>
            <a:gdLst>
              <a:gd name="connsiteX0" fmla="*/ 0 w 8272462"/>
              <a:gd name="connsiteY0" fmla="*/ 0 h 908783"/>
              <a:gd name="connsiteX1" fmla="*/ 8272462 w 8272462"/>
              <a:gd name="connsiteY1" fmla="*/ 0 h 908783"/>
              <a:gd name="connsiteX2" fmla="*/ 8272462 w 8272462"/>
              <a:gd name="connsiteY2" fmla="*/ 908783 h 908783"/>
              <a:gd name="connsiteX3" fmla="*/ 0 w 8272462"/>
              <a:gd name="connsiteY3" fmla="*/ 908783 h 908783"/>
              <a:gd name="connsiteX4" fmla="*/ 0 w 8272462"/>
              <a:gd name="connsiteY4" fmla="*/ 0 h 90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2462" h="908783">
                <a:moveTo>
                  <a:pt x="0" y="0"/>
                </a:moveTo>
                <a:lnTo>
                  <a:pt x="8272462" y="0"/>
                </a:lnTo>
                <a:lnTo>
                  <a:pt x="8272462" y="908783"/>
                </a:lnTo>
                <a:lnTo>
                  <a:pt x="0" y="908783"/>
                </a:lnTo>
                <a:lnTo>
                  <a:pt x="0" y="0"/>
                </a:lnTo>
                <a:close/>
              </a:path>
            </a:pathLst>
          </a:custGeom>
          <a:solidFill>
            <a:srgbClr val="45CBE8"/>
          </a:solidFill>
          <a:ln>
            <a:solidFill>
              <a:srgbClr val="45CBE8"/>
            </a:solidFill>
          </a:ln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805" tIns="241300" rIns="167805" bIns="24130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Improve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AA87EE-14B3-4B53-9B1C-1DC4B5596FA6}"/>
              </a:ext>
            </a:extLst>
          </p:cNvPr>
          <p:cNvSpPr/>
          <p:nvPr/>
        </p:nvSpPr>
        <p:spPr>
          <a:xfrm>
            <a:off x="417471" y="2457358"/>
            <a:ext cx="2727171" cy="908783"/>
          </a:xfrm>
          <a:custGeom>
            <a:avLst/>
            <a:gdLst>
              <a:gd name="connsiteX0" fmla="*/ 0 w 8272462"/>
              <a:gd name="connsiteY0" fmla="*/ 0 h 908783"/>
              <a:gd name="connsiteX1" fmla="*/ 8272462 w 8272462"/>
              <a:gd name="connsiteY1" fmla="*/ 0 h 908783"/>
              <a:gd name="connsiteX2" fmla="*/ 8272462 w 8272462"/>
              <a:gd name="connsiteY2" fmla="*/ 908783 h 908783"/>
              <a:gd name="connsiteX3" fmla="*/ 0 w 8272462"/>
              <a:gd name="connsiteY3" fmla="*/ 908783 h 908783"/>
              <a:gd name="connsiteX4" fmla="*/ 0 w 8272462"/>
              <a:gd name="connsiteY4" fmla="*/ 0 h 90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2462" h="908783">
                <a:moveTo>
                  <a:pt x="0" y="0"/>
                </a:moveTo>
                <a:lnTo>
                  <a:pt x="8272462" y="0"/>
                </a:lnTo>
                <a:lnTo>
                  <a:pt x="8272462" y="908783"/>
                </a:lnTo>
                <a:lnTo>
                  <a:pt x="0" y="908783"/>
                </a:lnTo>
                <a:lnTo>
                  <a:pt x="0" y="0"/>
                </a:lnTo>
                <a:close/>
              </a:path>
            </a:pathLst>
          </a:custGeom>
          <a:solidFill>
            <a:srgbClr val="43ADD2"/>
          </a:solidFill>
          <a:ln>
            <a:solidFill>
              <a:srgbClr val="43ADD2"/>
            </a:solidFill>
          </a:ln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805" tIns="241300" rIns="167805" bIns="24130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216521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SCOPE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268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b="1" dirty="0">
                <a:latin typeface="Roboto Condensed"/>
                <a:ea typeface="Roboto Condensed"/>
                <a:sym typeface="Roboto Condensed"/>
              </a:rPr>
              <a:t>Questions Generation</a:t>
            </a:r>
            <a:r>
              <a:rPr lang="en" sz="1900" dirty="0">
                <a:latin typeface="Roboto Condensed"/>
                <a:ea typeface="Roboto Condensed"/>
                <a:sym typeface="Roboto Condensed"/>
              </a:rPr>
              <a:t>: 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Implement question generation engine to generate permutations of questions with Chinese language influence.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Evaluation and Analysis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: Effectiveness of question generation engine. Measure </a:t>
            </a:r>
            <a:r>
              <a:rPr lang="en-US" sz="2000" b="1" dirty="0"/>
              <a:t>grammaticality,</a:t>
            </a:r>
            <a:r>
              <a:rPr lang="en-US" sz="2000" dirty="0"/>
              <a:t> </a:t>
            </a:r>
            <a:r>
              <a:rPr lang="en-US" sz="2000" b="1" dirty="0"/>
              <a:t>degree of semantic preservation </a:t>
            </a:r>
            <a:r>
              <a:rPr lang="en-US" sz="2000" dirty="0"/>
              <a:t>and</a:t>
            </a:r>
            <a:r>
              <a:rPr lang="en-US" sz="2000" b="1" dirty="0"/>
              <a:t> lexical diversity </a:t>
            </a:r>
            <a:r>
              <a:rPr lang="en-US" sz="2000" dirty="0"/>
              <a:t>of generated questions.</a:t>
            </a:r>
            <a:endParaRPr lang="en-SG" sz="1900" dirty="0">
              <a:latin typeface="Roboto Condensed Light" panose="020B0604020202020204" charset="0"/>
              <a:ea typeface="Roboto Condensed Light" panose="020B0604020202020204" charset="0"/>
              <a:sym typeface="Roboto Condensed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Data is limited to data regarding commonly asked questions about </a:t>
            </a: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Baby Bonus Scheme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 from the </a:t>
            </a: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Ministry of Social and Family Development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 (MSF).</a:t>
            </a:r>
            <a:endParaRPr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52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METHODOLOGY – </a:t>
            </a:r>
            <a:br>
              <a:rPr lang="en-SG" sz="3000" dirty="0"/>
            </a:br>
            <a:r>
              <a:rPr lang="en-SG" sz="3000" dirty="0"/>
              <a:t>SYSTEM ARCHITECTURE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16</a:t>
            </a:fld>
            <a:endParaRPr lang="en-SG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8489BF23-ED46-42C1-A99B-091307BA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64" y="1559140"/>
            <a:ext cx="6377072" cy="29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431180" y="124250"/>
            <a:ext cx="841844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SG" sz="3000" dirty="0"/>
              <a:t>METHODOLOGY – Combination of machine translation applications question generator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17</a:t>
            </a:fld>
            <a:endParaRPr lang="en-SG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A00ED0-A61B-4447-AFA9-EC944921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62" y="1352125"/>
            <a:ext cx="6105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8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431180" y="124250"/>
            <a:ext cx="841844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SG" sz="3000" dirty="0"/>
              <a:t>METHODOLOGY – Combination of machine translation applications question generator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2496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2000" dirty="0"/>
              <a:t>Select different machine translation applications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Capable of producing </a:t>
            </a:r>
            <a:r>
              <a:rPr lang="en-SG" sz="2000" i="1" dirty="0"/>
              <a:t>n</a:t>
            </a:r>
            <a:r>
              <a:rPr lang="en-SG" sz="2000" dirty="0"/>
              <a:t>^2 possible permutations where </a:t>
            </a:r>
            <a:r>
              <a:rPr lang="en-SG" sz="2000" i="1" dirty="0"/>
              <a:t>n </a:t>
            </a:r>
            <a:r>
              <a:rPr lang="en-SG" sz="2000" dirty="0"/>
              <a:t>is the number of machine translation applications used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Utilising more machine translation applications might result in duplicate results hence, limiting to only using 3 to 4 will be sufficient.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54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431180" y="124250"/>
            <a:ext cx="841844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SG" sz="3000" dirty="0"/>
              <a:t>METHODOLOGY – Permutation of translated Chinese sentence question generator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19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D9FED-7F8F-4D2E-A63E-4FF47526D70B}"/>
              </a:ext>
            </a:extLst>
          </p:cNvPr>
          <p:cNvSpPr txBox="1"/>
          <p:nvPr/>
        </p:nvSpPr>
        <p:spPr>
          <a:xfrm>
            <a:off x="3722913" y="2644681"/>
            <a:ext cx="4216756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Segmented Chinese question</a:t>
            </a: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确定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4205-E7C9-4FB4-80E1-B66C18321E0A}"/>
              </a:ext>
            </a:extLst>
          </p:cNvPr>
          <p:cNvSpPr txBox="1"/>
          <p:nvPr/>
        </p:nvSpPr>
        <p:spPr>
          <a:xfrm>
            <a:off x="3722913" y="1407468"/>
            <a:ext cx="4216753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How is the birth order determined?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64CD-A987-4BB9-8AA0-B0665B74B194}"/>
              </a:ext>
            </a:extLst>
          </p:cNvPr>
          <p:cNvSpPr txBox="1"/>
          <p:nvPr/>
        </p:nvSpPr>
        <p:spPr>
          <a:xfrm>
            <a:off x="3722913" y="1910157"/>
            <a:ext cx="4216756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Translate English question to Chinese language.</a:t>
            </a: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如何确定出生顺序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72757-F317-4019-80F4-BFC77DFE5EDD}"/>
              </a:ext>
            </a:extLst>
          </p:cNvPr>
          <p:cNvSpPr txBox="1"/>
          <p:nvPr/>
        </p:nvSpPr>
        <p:spPr>
          <a:xfrm>
            <a:off x="1352542" y="1397001"/>
            <a:ext cx="16179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Input 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C4CA9-C855-4135-AD8B-5D9DEB678DB7}"/>
              </a:ext>
            </a:extLst>
          </p:cNvPr>
          <p:cNvSpPr txBox="1"/>
          <p:nvPr/>
        </p:nvSpPr>
        <p:spPr>
          <a:xfrm>
            <a:off x="1352542" y="1926327"/>
            <a:ext cx="19043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Machine Translation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605E03-4F19-4801-80E4-46CB5FFFC8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31290" y="1684467"/>
            <a:ext cx="1" cy="2256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3DC94-76A5-44F1-B7AE-26A9CCF4D122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831291" y="2371822"/>
            <a:ext cx="0" cy="2728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10AA0-65BB-4C1E-9589-F22A8F6CCC55}"/>
              </a:ext>
            </a:extLst>
          </p:cNvPr>
          <p:cNvSpPr txBox="1"/>
          <p:nvPr/>
        </p:nvSpPr>
        <p:spPr>
          <a:xfrm>
            <a:off x="1352542" y="2637891"/>
            <a:ext cx="194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Segment the Chinese question into phrases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5B290-7DDE-499B-A85B-87135653B84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831290" y="3106346"/>
            <a:ext cx="1" cy="2219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C84FCF-F0C6-4C39-9F21-2D1D1F7B99EF}"/>
              </a:ext>
            </a:extLst>
          </p:cNvPr>
          <p:cNvSpPr txBox="1"/>
          <p:nvPr/>
        </p:nvSpPr>
        <p:spPr>
          <a:xfrm>
            <a:off x="1352542" y="3693446"/>
            <a:ext cx="25060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Generate Permutations of the segmented Chinese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5DF55-8FE6-4EA3-A238-EEA2B5B719C7}"/>
              </a:ext>
            </a:extLst>
          </p:cNvPr>
          <p:cNvSpPr txBox="1"/>
          <p:nvPr/>
        </p:nvSpPr>
        <p:spPr>
          <a:xfrm>
            <a:off x="3722912" y="3328254"/>
            <a:ext cx="421675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如何确定出生顺序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顺序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8. 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确定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SG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837C61-DE77-4F5F-866B-9D70DA5447B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31290" y="4528583"/>
            <a:ext cx="0" cy="3990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00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3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ctrTitle" idx="2"/>
          </p:nvPr>
        </p:nvSpPr>
        <p:spPr>
          <a:xfrm>
            <a:off x="390446" y="50579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BACKGROUND</a:t>
            </a:r>
            <a:endParaRPr sz="1800"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 idx="9"/>
          </p:nvPr>
        </p:nvSpPr>
        <p:spPr>
          <a:xfrm>
            <a:off x="390446" y="15489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PROBLEM STATEMENT</a:t>
            </a:r>
            <a:endParaRPr sz="1800"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3"/>
          </p:nvPr>
        </p:nvSpPr>
        <p:spPr>
          <a:xfrm>
            <a:off x="2041398" y="537173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 idx="5"/>
          </p:nvPr>
        </p:nvSpPr>
        <p:spPr>
          <a:xfrm>
            <a:off x="2028356" y="243538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4"/>
          </p:nvPr>
        </p:nvSpPr>
        <p:spPr>
          <a:xfrm>
            <a:off x="2028356" y="149262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9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ctrTitle" idx="14"/>
          </p:nvPr>
        </p:nvSpPr>
        <p:spPr>
          <a:xfrm>
            <a:off x="407010" y="244011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RELATED WORK</a:t>
            </a:r>
            <a:endParaRPr sz="1800"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 idx="16"/>
          </p:nvPr>
        </p:nvSpPr>
        <p:spPr>
          <a:xfrm>
            <a:off x="6811558" y="202767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METHODOLOGY</a:t>
            </a:r>
            <a:endParaRPr sz="18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ctrTitle" idx="18"/>
          </p:nvPr>
        </p:nvSpPr>
        <p:spPr>
          <a:xfrm>
            <a:off x="6811558" y="315929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EXPERIMENTS </a:t>
            </a:r>
            <a:r>
              <a:rPr lang="en-SG" sz="1800" dirty="0"/>
              <a:t>&amp;</a:t>
            </a:r>
            <a:br>
              <a:rPr lang="en-SG" sz="1800" dirty="0"/>
            </a:br>
            <a:r>
              <a:rPr lang="en-SG" sz="1800" dirty="0"/>
              <a:t>RESULTS</a:t>
            </a:r>
            <a:endParaRPr sz="1800"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ctrTitle" idx="20"/>
          </p:nvPr>
        </p:nvSpPr>
        <p:spPr>
          <a:xfrm>
            <a:off x="6811558" y="412580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CONCLUSION</a:t>
            </a:r>
            <a:endParaRPr sz="18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5"/>
          </p:nvPr>
        </p:nvSpPr>
        <p:spPr>
          <a:xfrm>
            <a:off x="2041406" y="3460643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ctrTitle" idx="14"/>
          </p:nvPr>
        </p:nvSpPr>
        <p:spPr>
          <a:xfrm>
            <a:off x="407010" y="354800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OBJECTIVE / SCOPE</a:t>
            </a:r>
            <a:endParaRPr sz="1800" dirty="0"/>
          </a:p>
        </p:txBody>
      </p:sp>
      <p:sp>
        <p:nvSpPr>
          <p:cNvPr id="42" name="Slide Number Placeholder 34">
            <a:extLst>
              <a:ext uri="{FF2B5EF4-FFF2-40B4-BE49-F238E27FC236}">
                <a16:creationId xmlns:a16="http://schemas.microsoft.com/office/drawing/2014/main" id="{C0E86869-93EA-4DBC-9DFB-FAFE552B75C1}"/>
              </a:ext>
            </a:extLst>
          </p:cNvPr>
          <p:cNvSpPr txBox="1">
            <a:spLocks/>
          </p:cNvSpPr>
          <p:nvPr/>
        </p:nvSpPr>
        <p:spPr>
          <a:xfrm>
            <a:off x="6371811" y="4750491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dirty="0">
                <a:solidFill>
                  <a:schemeClr val="accent5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431180" y="124250"/>
            <a:ext cx="841844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SG" sz="3000" dirty="0"/>
              <a:t>METHODOLOGY – Permutation of translated Chinese sentence question generator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20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D9FED-7F8F-4D2E-A63E-4FF47526D70B}"/>
              </a:ext>
            </a:extLst>
          </p:cNvPr>
          <p:cNvSpPr txBox="1"/>
          <p:nvPr/>
        </p:nvSpPr>
        <p:spPr>
          <a:xfrm>
            <a:off x="3650343" y="2685671"/>
            <a:ext cx="4259589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How to determine the birth order</a:t>
            </a:r>
          </a:p>
          <a:p>
            <a:pPr marL="228600" indent="-228600">
              <a:buAutoNum type="arabicPeriod"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How to determine birth | order</a:t>
            </a:r>
          </a:p>
          <a:p>
            <a:pPr marL="228600" indent="-228600">
              <a:buAutoNum type="arabicPeriod"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How to determine | born | order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8.  How is it | determine | born | order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3DC94-76A5-44F1-B7AE-26A9CCF4D122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>
            <a:off x="5780138" y="2389487"/>
            <a:ext cx="0" cy="2961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10AA0-65BB-4C1E-9589-F22A8F6CCC55}"/>
              </a:ext>
            </a:extLst>
          </p:cNvPr>
          <p:cNvSpPr txBox="1"/>
          <p:nvPr/>
        </p:nvSpPr>
        <p:spPr>
          <a:xfrm>
            <a:off x="923695" y="2702383"/>
            <a:ext cx="250604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Machine Translation</a:t>
            </a:r>
          </a:p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Application – </a:t>
            </a:r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  <a:cs typeface="Arial" panose="020B0604020202020204" pitchFamily="34" charset="0"/>
              </a:rPr>
              <a:t>Translate each individual segmented phrase back to English language.</a:t>
            </a:r>
          </a:p>
          <a:p>
            <a:endParaRPr lang="en-US" sz="16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5B290-7DDE-499B-A85B-87135653B84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80137" y="3701334"/>
            <a:ext cx="1" cy="34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C84FCF-F0C6-4C39-9F21-2D1D1F7B99EF}"/>
              </a:ext>
            </a:extLst>
          </p:cNvPr>
          <p:cNvSpPr txBox="1"/>
          <p:nvPr/>
        </p:nvSpPr>
        <p:spPr>
          <a:xfrm>
            <a:off x="923694" y="4042535"/>
            <a:ext cx="25060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Join the segmented English questions back to a full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5DF55-8FE6-4EA3-A238-EEA2B5B719C7}"/>
              </a:ext>
            </a:extLst>
          </p:cNvPr>
          <p:cNvSpPr txBox="1"/>
          <p:nvPr/>
        </p:nvSpPr>
        <p:spPr>
          <a:xfrm>
            <a:off x="3650342" y="4042535"/>
            <a:ext cx="4259589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How to determine the birth order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2.  How to determine birth order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3.  How to determine born order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8.  How is it determine born order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396E8-AC3C-44B3-A95C-0A5BA5746C57}"/>
              </a:ext>
            </a:extLst>
          </p:cNvPr>
          <p:cNvSpPr txBox="1"/>
          <p:nvPr/>
        </p:nvSpPr>
        <p:spPr>
          <a:xfrm>
            <a:off x="923694" y="1508728"/>
            <a:ext cx="25060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 Light" panose="020B0604020202020204" charset="0"/>
                <a:ea typeface="Roboto Condensed Light" panose="020B0604020202020204" charset="0"/>
              </a:rPr>
              <a:t>Generate Permutations of the segmented Chinese question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713D43-16DA-4F86-9E79-F93F25095901}"/>
              </a:ext>
            </a:extLst>
          </p:cNvPr>
          <p:cNvSpPr txBox="1"/>
          <p:nvPr/>
        </p:nvSpPr>
        <p:spPr>
          <a:xfrm>
            <a:off x="3650344" y="1373824"/>
            <a:ext cx="4259588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如何确定出生顺序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如何确定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8. 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如何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确定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SG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F64279-0A14-44AD-AAAF-3EE86319A41E}"/>
              </a:ext>
            </a:extLst>
          </p:cNvPr>
          <p:cNvCxnSpPr>
            <a:cxnSpLocks/>
          </p:cNvCxnSpPr>
          <p:nvPr/>
        </p:nvCxnSpPr>
        <p:spPr>
          <a:xfrm>
            <a:off x="5780137" y="1100965"/>
            <a:ext cx="0" cy="2728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51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5" grpId="0"/>
      <p:bldP spid="16" grpId="0" animBg="1"/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800"/>
            <a:ext cx="8839531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2000" dirty="0"/>
              <a:t>From the previous example, the translated Chinese question has 4 individual segments after segmenting.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2000" dirty="0"/>
              <a:t>A Chinese sentence with 4 individual segments will have 3 spaces as shown below:</a:t>
            </a:r>
          </a:p>
          <a:p>
            <a:pPr marL="0" lvl="0" indent="0">
              <a:lnSpc>
                <a:spcPct val="150000"/>
              </a:lnSpc>
            </a:pP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如何 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确定 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出生 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顺序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As there are 3 spaces, there will be 2^3  = 8 permutations.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Therefore, if the translated Chinese question has </a:t>
            </a:r>
            <a:r>
              <a:rPr lang="en-SG" sz="2000" i="1" dirty="0"/>
              <a:t>N</a:t>
            </a:r>
            <a:r>
              <a:rPr lang="en-SG" sz="2000" dirty="0"/>
              <a:t> phrases, there will be 2^(</a:t>
            </a:r>
            <a:r>
              <a:rPr lang="en-SG" sz="2000" i="1" dirty="0"/>
              <a:t>N</a:t>
            </a:r>
            <a:r>
              <a:rPr lang="en-SG" sz="2000" dirty="0"/>
              <a:t> – 1) permutations.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21</a:t>
            </a:fld>
            <a:endParaRPr lang="en-SG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METHODOLOGY – Permutation of translated Chinese sentence question generator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006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800"/>
            <a:ext cx="8839531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Due to the direct translation of individual segments of the Chinese question back to English language, we can retain the Chinese sentence structure.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dirty="0"/>
              <a:t>Hence, retaining Chinese language influence in the generated translated English question.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22</a:t>
            </a:fld>
            <a:endParaRPr lang="en-SG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METHODOLOGY – Permutation of translated Chinese sentence question generator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103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278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/>
              <a:t>Fluency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Flesch Reading Ease score [9] is introduced to measure the fluency and grammaticality correctness by considering various features such as spellings, language models,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Generates a score ranging from 0 to 100 (the higher the better).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Aim to produce English sentences with Chinese language influence, the score will be preferred to be around 50 to 80.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23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ANALYSIS</a:t>
            </a:r>
          </a:p>
        </p:txBody>
      </p:sp>
    </p:spTree>
    <p:extLst>
      <p:ext uri="{BB962C8B-B14F-4D97-AF65-F5344CB8AC3E}">
        <p14:creationId xmlns:p14="http://schemas.microsoft.com/office/powerpoint/2010/main" val="188859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/>
              <a:t>Semantic Similarity/Meaning Preservation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Using word sense disambiguation and compare the semantic similarity between the input questions and generated questions. [10]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Generates a score ranging from 0 to 0.5 (the higher the better)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Aim to produce semantically similar permutations of questions hence, score is preferred to be the higher the better.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24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ANALYSIS</a:t>
            </a:r>
          </a:p>
        </p:txBody>
      </p:sp>
    </p:spTree>
    <p:extLst>
      <p:ext uri="{BB962C8B-B14F-4D97-AF65-F5344CB8AC3E}">
        <p14:creationId xmlns:p14="http://schemas.microsoft.com/office/powerpoint/2010/main" val="255137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/>
              <a:t>Lexical Diversity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Sentences are converted to vector representations and the cosine angle measured between the vectors will be the cosine similarity score. [11]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Generates a score ranging from 0 to 1 (the higher the more similar)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Aim to produce a variety of permutations of questions, the score will be preferred to be the lower the better.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25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ANALYSIS</a:t>
            </a:r>
          </a:p>
        </p:txBody>
      </p:sp>
    </p:spTree>
    <p:extLst>
      <p:ext uri="{BB962C8B-B14F-4D97-AF65-F5344CB8AC3E}">
        <p14:creationId xmlns:p14="http://schemas.microsoft.com/office/powerpoint/2010/main" val="2878452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26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Combination of machine translation applications question generator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E50F562-390C-4DD7-8FD5-7EE0BD728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87163"/>
              </p:ext>
            </p:extLst>
          </p:nvPr>
        </p:nvGraphicFramePr>
        <p:xfrm>
          <a:off x="1872343" y="1341819"/>
          <a:ext cx="5181600" cy="340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350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27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Combination of machine translation applications question generator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5E05A9-B759-49AB-A7A3-B6DA2CFA7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21571"/>
              </p:ext>
            </p:extLst>
          </p:nvPr>
        </p:nvGraphicFramePr>
        <p:xfrm>
          <a:off x="1422400" y="1229885"/>
          <a:ext cx="6328229" cy="336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6585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28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Combination of machine translation applications question generator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6FD68-8DDF-4FDD-AA13-D1CBA0E31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425400"/>
              </p:ext>
            </p:extLst>
          </p:nvPr>
        </p:nvGraphicFramePr>
        <p:xfrm>
          <a:off x="1465944" y="1281494"/>
          <a:ext cx="6001656" cy="350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702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29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Permutation of translated Chinese sentence question generator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4D3B79C-8680-453E-98FA-899D69E2E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28668"/>
              </p:ext>
            </p:extLst>
          </p:nvPr>
        </p:nvGraphicFramePr>
        <p:xfrm>
          <a:off x="1709574" y="1167649"/>
          <a:ext cx="5861655" cy="351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66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/>
              <a:t>BACKGROUND - FAQ &amp; CHATBOTS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3898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Due to the advancements and breakthroughs in natural language processing (NLP) and understanding (NLU) in recent years, traditional frequently-asked-questions (FAQ) sections on web pages are gradually replaced with interactive chatbots and virtual assistants.</a:t>
            </a:r>
            <a:endParaRPr sz="2000" dirty="0"/>
          </a:p>
        </p:txBody>
      </p:sp>
      <p:sp>
        <p:nvSpPr>
          <p:cNvPr id="182" name="Google Shape;182;p31"/>
          <p:cNvSpPr txBox="1"/>
          <p:nvPr/>
        </p:nvSpPr>
        <p:spPr>
          <a:xfrm>
            <a:off x="207824" y="4375000"/>
            <a:ext cx="8830763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Information retrieval techniques combined with NLP/NLU models based on deep learning.</a:t>
            </a:r>
            <a:endParaRPr sz="1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07825" y="2413075"/>
            <a:ext cx="15267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Examples: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8" name="Picture 7" descr="A picture containing box, room&#10;&#10;Description automatically generated">
            <a:extLst>
              <a:ext uri="{FF2B5EF4-FFF2-40B4-BE49-F238E27FC236}">
                <a16:creationId xmlns:a16="http://schemas.microsoft.com/office/drawing/2014/main" id="{359396AA-6063-4A56-8850-5F0EBF245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5" y="2817731"/>
            <a:ext cx="1042610" cy="10860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BBEE34D-C457-4EE2-9F73-EE8FB01D96E6}"/>
              </a:ext>
            </a:extLst>
          </p:cNvPr>
          <p:cNvGrpSpPr/>
          <p:nvPr/>
        </p:nvGrpSpPr>
        <p:grpSpPr>
          <a:xfrm>
            <a:off x="2207276" y="2699075"/>
            <a:ext cx="6831312" cy="1081731"/>
            <a:chOff x="3756660" y="3475878"/>
            <a:chExt cx="7198386" cy="1139856"/>
          </a:xfrm>
        </p:grpSpPr>
        <p:pic>
          <p:nvPicPr>
            <p:cNvPr id="10" name="Picture 9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88C79F7E-AA46-4CEF-B3A1-19004178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660" y="3475878"/>
              <a:ext cx="2138927" cy="1131965"/>
            </a:xfrm>
            <a:prstGeom prst="rect">
              <a:avLst/>
            </a:prstGeom>
          </p:spPr>
        </p:pic>
        <p:pic>
          <p:nvPicPr>
            <p:cNvPr id="11" name="Picture 10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702A1B28-053E-4353-BF39-1E8CF1BE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448" y="3475879"/>
              <a:ext cx="2712069" cy="1139855"/>
            </a:xfrm>
            <a:prstGeom prst="rect">
              <a:avLst/>
            </a:prstGeom>
          </p:spPr>
        </p:pic>
        <p:pic>
          <p:nvPicPr>
            <p:cNvPr id="12" name="Picture 11" descr="A close up of a person&#10;&#10;Description automatically generated">
              <a:extLst>
                <a:ext uri="{FF2B5EF4-FFF2-40B4-BE49-F238E27FC236}">
                  <a16:creationId xmlns:a16="http://schemas.microsoft.com/office/drawing/2014/main" id="{81EA4896-A130-4E75-9B86-78475FD7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987" y="3487606"/>
              <a:ext cx="2530059" cy="11202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27E001-C709-4E44-9ADE-CFC6D901F28A}"/>
              </a:ext>
            </a:extLst>
          </p:cNvPr>
          <p:cNvSpPr txBox="1"/>
          <p:nvPr/>
        </p:nvSpPr>
        <p:spPr>
          <a:xfrm>
            <a:off x="487063" y="3938086"/>
            <a:ext cx="172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Roboto Condensed Light" panose="020B0604020202020204" charset="0"/>
                <a:ea typeface="Roboto Condensed Light" panose="020B0604020202020204" charset="0"/>
              </a:rPr>
              <a:t>NTU’s Lyon Chat 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9F2FA-53B9-4D52-B136-8DCAD1D4D4E1}"/>
              </a:ext>
            </a:extLst>
          </p:cNvPr>
          <p:cNvSpPr txBox="1"/>
          <p:nvPr/>
        </p:nvSpPr>
        <p:spPr>
          <a:xfrm>
            <a:off x="4432271" y="3887811"/>
            <a:ext cx="206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Roboto Condensed Light" panose="020B0604020202020204" charset="0"/>
                <a:ea typeface="Roboto Condensed Light" panose="020B0604020202020204" charset="0"/>
              </a:rPr>
              <a:t>The </a:t>
            </a:r>
            <a:r>
              <a:rPr lang="en-SG" dirty="0" err="1">
                <a:latin typeface="Roboto Condensed Light" panose="020B0604020202020204" charset="0"/>
                <a:ea typeface="Roboto Condensed Light" panose="020B0604020202020204" charset="0"/>
              </a:rPr>
              <a:t>Jamies</a:t>
            </a:r>
            <a:r>
              <a:rPr lang="en-SG" dirty="0">
                <a:latin typeface="Roboto Condensed Light" panose="020B0604020202020204" charset="0"/>
                <a:ea typeface="Roboto Condensed Light" panose="020B0604020202020204" charset="0"/>
              </a:rPr>
              <a:t> @ Ask Jamie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860E5-4EDA-4583-80D3-77A4771C8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</a:t>
            </a:fld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  <p:bldP spid="182" grpId="0"/>
      <p:bldP spid="183" grpId="0"/>
      <p:bldP spid="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30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Permutation of translated Chinese sentence question generator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5C1923-07B1-4854-8ECF-CB71AFBA3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51244"/>
              </p:ext>
            </p:extLst>
          </p:nvPr>
        </p:nvGraphicFramePr>
        <p:xfrm>
          <a:off x="1144587" y="1141310"/>
          <a:ext cx="6854826" cy="374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511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31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Permutation of translated Chinese sentence question generator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11DFC0-4443-4745-8432-27787B7F6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166356"/>
              </p:ext>
            </p:extLst>
          </p:nvPr>
        </p:nvGraphicFramePr>
        <p:xfrm>
          <a:off x="1589314" y="1240971"/>
          <a:ext cx="6117772" cy="354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983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4" y="1101799"/>
            <a:ext cx="8839531" cy="364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b="1" dirty="0"/>
              <a:t>Second approach </a:t>
            </a:r>
            <a:r>
              <a:rPr lang="en-SG" sz="1800" dirty="0"/>
              <a:t>(Permutation of translated Chinese sentence question generator) </a:t>
            </a:r>
            <a:r>
              <a:rPr lang="en-SG" sz="1800" b="1" dirty="0"/>
              <a:t>performs better than the first approach </a:t>
            </a:r>
            <a:r>
              <a:rPr lang="en-SG" sz="1800" dirty="0"/>
              <a:t>(Combination of machine translation applications question generator)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Second approach retains a higher Chinese language influence in the generated questions and is capable of producing more permutations if the length of the input English question is longer.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32</a:t>
            </a:fld>
            <a:endParaRPr lang="en-SG" dirty="0"/>
          </a:p>
        </p:txBody>
      </p:sp>
      <p:sp>
        <p:nvSpPr>
          <p:cNvPr id="7" name="Google Shape;188;p32">
            <a:extLst>
              <a:ext uri="{FF2B5EF4-FFF2-40B4-BE49-F238E27FC236}">
                <a16:creationId xmlns:a16="http://schemas.microsoft.com/office/drawing/2014/main" id="{E67252F0-2F2B-4D68-90CA-5B80D58BF7BC}"/>
              </a:ext>
            </a:extLst>
          </p:cNvPr>
          <p:cNvSpPr txBox="1">
            <a:spLocks/>
          </p:cNvSpPr>
          <p:nvPr/>
        </p:nvSpPr>
        <p:spPr>
          <a:xfrm>
            <a:off x="431180" y="124250"/>
            <a:ext cx="8418445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accent6"/>
              </a:buClr>
              <a:buSzPts val="1100"/>
            </a:pPr>
            <a:r>
              <a:rPr lang="en-SG" sz="3000" dirty="0"/>
              <a:t>EXPERIMENTS – EVALUATION</a:t>
            </a:r>
          </a:p>
        </p:txBody>
      </p:sp>
    </p:spTree>
    <p:extLst>
      <p:ext uri="{BB962C8B-B14F-4D97-AF65-F5344CB8AC3E}">
        <p14:creationId xmlns:p14="http://schemas.microsoft.com/office/powerpoint/2010/main" val="1116747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CONCLUSION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33</a:t>
            </a:fld>
            <a:endParaRPr lang="en-SG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2CB35760-EF71-44BE-A2B8-35BE97C9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842" y="1406203"/>
            <a:ext cx="2052290" cy="2052290"/>
          </a:xfrm>
          <a:prstGeom prst="rect">
            <a:avLst/>
          </a:prstGeom>
        </p:spPr>
      </p:pic>
      <p:pic>
        <p:nvPicPr>
          <p:cNvPr id="9" name="Graphic 8" descr="Call center">
            <a:extLst>
              <a:ext uri="{FF2B5EF4-FFF2-40B4-BE49-F238E27FC236}">
                <a16:creationId xmlns:a16="http://schemas.microsoft.com/office/drawing/2014/main" id="{03FA4FF4-3646-42A7-B2F2-F09406253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0174" y="1536509"/>
            <a:ext cx="1791677" cy="1791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AAA98F-7926-4200-AFB2-B6BAD7084174}"/>
              </a:ext>
            </a:extLst>
          </p:cNvPr>
          <p:cNvSpPr txBox="1"/>
          <p:nvPr/>
        </p:nvSpPr>
        <p:spPr>
          <a:xfrm>
            <a:off x="5725884" y="3458493"/>
            <a:ext cx="2144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Roboto Condensed Light" panose="020B0604020202020204" charset="0"/>
                <a:ea typeface="Roboto Condensed Light" panose="020B0604020202020204" charset="0"/>
              </a:rPr>
              <a:t>Future works for question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DBE09-CD6F-4BB6-9A09-85A074CCC7EB}"/>
              </a:ext>
            </a:extLst>
          </p:cNvPr>
          <p:cNvSpPr txBox="1"/>
          <p:nvPr/>
        </p:nvSpPr>
        <p:spPr>
          <a:xfrm>
            <a:off x="1274087" y="3458493"/>
            <a:ext cx="305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Roboto Condensed Light" panose="020B0604020202020204" charset="0"/>
                <a:ea typeface="Roboto Condensed Light" panose="020B0604020202020204" charset="0"/>
              </a:rPr>
              <a:t>Improve performance of chat bots/virtual assistants</a:t>
            </a:r>
          </a:p>
        </p:txBody>
      </p:sp>
    </p:spTree>
    <p:extLst>
      <p:ext uri="{BB962C8B-B14F-4D97-AF65-F5344CB8AC3E}">
        <p14:creationId xmlns:p14="http://schemas.microsoft.com/office/powerpoint/2010/main" val="3601799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REFERENCES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827318" cy="391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sz="1000" dirty="0">
                <a:latin typeface="Roboto Condensed"/>
                <a:ea typeface="Roboto Condensed"/>
                <a:sym typeface="Roboto Condensed"/>
              </a:rPr>
              <a:t>[1]</a:t>
            </a:r>
            <a:r>
              <a:rPr lang="en-SG" sz="1000" b="1" dirty="0"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000" dirty="0">
                <a:latin typeface="+mn-lt"/>
                <a:cs typeface="Arial" panose="020B0604020202020204" pitchFamily="34" charset="0"/>
              </a:rPr>
              <a:t>Radford, Alec, et al. "Language models are unsupervised multitask learners." </a:t>
            </a:r>
            <a:r>
              <a:rPr lang="en-US" sz="1000" dirty="0" err="1">
                <a:latin typeface="+mn-lt"/>
                <a:cs typeface="Arial" panose="020B0604020202020204" pitchFamily="34" charset="0"/>
              </a:rPr>
              <a:t>OpenAI</a:t>
            </a:r>
            <a:r>
              <a:rPr lang="en-US" sz="1000" dirty="0">
                <a:latin typeface="+mn-lt"/>
                <a:cs typeface="Arial" panose="020B0604020202020204" pitchFamily="34" charset="0"/>
              </a:rPr>
              <a:t> Blog 1.8 (2019).</a:t>
            </a:r>
          </a:p>
          <a:p>
            <a:pPr marL="0" lvl="0" indent="0"/>
            <a:r>
              <a:rPr lang="en-US" sz="1000" dirty="0">
                <a:latin typeface="+mn-lt"/>
                <a:ea typeface="Roboto Condensed"/>
                <a:cs typeface="Arial" panose="020B0604020202020204" pitchFamily="34" charset="0"/>
                <a:sym typeface="Roboto Condensed"/>
              </a:rPr>
              <a:t>[2] </a:t>
            </a:r>
            <a:r>
              <a:rPr lang="en-US" sz="1000" dirty="0" err="1">
                <a:latin typeface="+mn-lt"/>
                <a:cs typeface="Arial" panose="020B0604020202020204" pitchFamily="34" charset="0"/>
              </a:rPr>
              <a:t>Arivazhagan</a:t>
            </a:r>
            <a:r>
              <a:rPr lang="en-US" sz="1000" dirty="0">
                <a:latin typeface="+mn-lt"/>
                <a:cs typeface="Arial" panose="020B0604020202020204" pitchFamily="34" charset="0"/>
              </a:rPr>
              <a:t>, Naveen, et al. "Massively multilingual neural machine translation in the wild: Findings and challenges." </a:t>
            </a:r>
            <a:r>
              <a:rPr lang="en-US" sz="1000" dirty="0" err="1">
                <a:latin typeface="+mn-lt"/>
                <a:cs typeface="Arial" panose="020B0604020202020204" pitchFamily="34" charset="0"/>
              </a:rPr>
              <a:t>arXiv</a:t>
            </a:r>
            <a:r>
              <a:rPr lang="en-US" sz="1000" dirty="0">
                <a:latin typeface="+mn-lt"/>
                <a:cs typeface="Arial" panose="020B0604020202020204" pitchFamily="34" charset="0"/>
              </a:rPr>
              <a:t> preprint arXiv:1907.05019 (2019).</a:t>
            </a:r>
          </a:p>
          <a:p>
            <a:pPr marL="0" lvl="0" indent="0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000" dirty="0">
                <a:latin typeface="+mn-lt"/>
                <a:cs typeface="Arial" panose="020B0604020202020204" pitchFamily="34" charset="0"/>
              </a:rPr>
              <a:t>S. D. o. </a:t>
            </a:r>
            <a:r>
              <a:rPr lang="fr-FR" sz="1000" dirty="0" err="1">
                <a:latin typeface="+mn-lt"/>
                <a:cs typeface="Arial" panose="020B0604020202020204" pitchFamily="34" charset="0"/>
              </a:rPr>
              <a:t>Statistics</a:t>
            </a:r>
            <a:r>
              <a:rPr lang="fr-FR" sz="1000" dirty="0">
                <a:latin typeface="+mn-lt"/>
                <a:cs typeface="Arial" panose="020B0604020202020204" pitchFamily="34" charset="0"/>
              </a:rPr>
              <a:t>, Population trends, 2019, 2019.</a:t>
            </a:r>
          </a:p>
          <a:p>
            <a:pPr marL="0" lvl="0" indent="0"/>
            <a:r>
              <a:rPr lang="fr-FR" sz="1000" dirty="0">
                <a:latin typeface="+mn-lt"/>
                <a:cs typeface="Arial" panose="020B0604020202020204" pitchFamily="34" charset="0"/>
              </a:rPr>
              <a:t>[4] 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P. Lee, “English most common home language in Singapore, bilingualism also up: Government survey”, The Straits Times, 2016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[5] L. Pan, W. Lei, T.-S. Chua, and M.-Y. Kan, “Recent advances in neural question generation,” </a:t>
            </a:r>
            <a:r>
              <a:rPr lang="en-SG" sz="1000" dirty="0" err="1">
                <a:latin typeface="+mn-lt"/>
                <a:cs typeface="Arial" panose="020B0604020202020204" pitchFamily="34" charset="0"/>
              </a:rPr>
              <a:t>arXiv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 preprint arXiv:1905.08949, 2019.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[6] Zhou, Q., Yang, N., Wei, F., Tan, C., Bao, H., &amp; Zhou, M. (2017, November). Neural question generation from text: A preliminary study. In National CCF Conference on Natural Language Processing and Chinese Computing (pp. 662-671). Springer, Cham.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[7] N. </a:t>
            </a:r>
            <a:r>
              <a:rPr lang="en-SG" sz="1000" dirty="0" err="1">
                <a:latin typeface="+mn-lt"/>
                <a:cs typeface="Arial" panose="020B0604020202020204" pitchFamily="34" charset="0"/>
              </a:rPr>
              <a:t>Kalchbrenner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 and P. </a:t>
            </a:r>
            <a:r>
              <a:rPr lang="en-SG" sz="1000" dirty="0" err="1">
                <a:latin typeface="+mn-lt"/>
                <a:cs typeface="Arial" panose="020B0604020202020204" pitchFamily="34" charset="0"/>
              </a:rPr>
              <a:t>Blunsom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, “Recurrent continuous translation models,” in Proceedings of the 2013 Conference on Empirical Methods in Natural Language Processing, 2013, pp. 1700–1709.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[8] J. W. Wei and K. Zou, “Eda: Easy data augmentation techniques for boosting performance on text classification tasks,” </a:t>
            </a:r>
            <a:r>
              <a:rPr lang="en-SG" sz="1000" dirty="0" err="1">
                <a:latin typeface="+mn-lt"/>
                <a:cs typeface="Arial" panose="020B0604020202020204" pitchFamily="34" charset="0"/>
              </a:rPr>
              <a:t>arXiv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 preprint arXiv:1901.11196, 2019.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[9] A. </a:t>
            </a:r>
            <a:r>
              <a:rPr lang="en-SG" sz="1000" dirty="0" err="1">
                <a:latin typeface="+mn-lt"/>
                <a:cs typeface="Arial" panose="020B0604020202020204" pitchFamily="34" charset="0"/>
              </a:rPr>
              <a:t>Kher</a:t>
            </a:r>
            <a:r>
              <a:rPr lang="en-SG" sz="1000" dirty="0">
                <a:latin typeface="+mn-lt"/>
                <a:cs typeface="Arial" panose="020B0604020202020204" pitchFamily="34" charset="0"/>
              </a:rPr>
              <a:t>, S. Johnson and R. Griffith, “Readability Assessment of Online Patient Education Material on Congestive Heart Failure.,” Advances in preventive medicine, 2017, 9780317. [Online]. Available: </a:t>
            </a:r>
            <a:r>
              <a:rPr lang="en-SG" sz="1000" dirty="0">
                <a:latin typeface="+mn-lt"/>
                <a:cs typeface="Arial" panose="020B0604020202020204" pitchFamily="34" charset="0"/>
                <a:hlinkClick r:id="rId3"/>
              </a:rPr>
              <a:t>https://doi.org/10.1155/2017/9780317</a:t>
            </a:r>
            <a:endParaRPr lang="en-SG" sz="1000" dirty="0">
              <a:latin typeface="+mn-lt"/>
              <a:cs typeface="Arial" panose="020B0604020202020204" pitchFamily="34" charset="0"/>
            </a:endParaRP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[10] N. D. Thanh and T. Simpson, “Measuring Similarity between sentences,” 2018</a:t>
            </a:r>
          </a:p>
          <a:p>
            <a:pPr marL="0" lvl="0" indent="0"/>
            <a:r>
              <a:rPr lang="en-SG" sz="1000" dirty="0">
                <a:latin typeface="+mn-lt"/>
                <a:cs typeface="Arial" panose="020B0604020202020204" pitchFamily="34" charset="0"/>
              </a:rPr>
              <a:t>[11] B. Li and L. Han, “Distance Weighted Cosine Similarity Measure for Text Classification,” in Intelligent Data Engineering and Automated Learning – IDEAL 2013, 2013, pp. 611 – 618. </a:t>
            </a:r>
            <a:endParaRPr sz="10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51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IMAGE CREDITS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NTU’s Lyon Chatbots </a:t>
            </a:r>
            <a:r>
              <a:rPr lang="en-US" sz="1100" dirty="0">
                <a:hlinkClick r:id="rId3"/>
              </a:rPr>
              <a:t>https://admissions.ntu.edu.sg/Pages/Home.aspx</a:t>
            </a:r>
            <a:endParaRPr lang="en-US" sz="1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Ask Jamie @ MSF </a:t>
            </a:r>
            <a:r>
              <a:rPr lang="en-US" sz="1100" dirty="0">
                <a:hlinkClick r:id="rId4"/>
              </a:rPr>
              <a:t>https://www.msf.gov.sg/Pages/default.aspx</a:t>
            </a:r>
            <a:endParaRPr lang="en-US" sz="1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Ask Jamie @ SCDF </a:t>
            </a:r>
            <a:r>
              <a:rPr lang="en-US" sz="1100" dirty="0">
                <a:hlinkClick r:id="rId5"/>
              </a:rPr>
              <a:t>https://www.scdf.gov.sg/</a:t>
            </a:r>
            <a:endParaRPr lang="en-US" sz="1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Ask Jamie @ SPF </a:t>
            </a:r>
            <a:r>
              <a:rPr lang="en-US" sz="1100" dirty="0">
                <a:hlinkClick r:id="rId6"/>
              </a:rPr>
              <a:t>https://www.police.gov.sg/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4BFE-E9FE-40C6-8DA2-F63EA85FD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353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-SG" dirty="0"/>
              <a:t>YOU</a:t>
            </a:r>
            <a:endParaRPr dirty="0"/>
          </a:p>
        </p:txBody>
      </p:sp>
      <p:cxnSp>
        <p:nvCxnSpPr>
          <p:cNvPr id="651" name="Google Shape;651;p55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55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 dirty="0"/>
              <a:t>BACKGROUND - TECHNOLOGY BEHIND QUESTION ANSWERING MODELS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 Condensed"/>
                <a:ea typeface="Roboto Condensed"/>
                <a:cs typeface="Roboto Condensed"/>
                <a:sym typeface="Roboto Condensed"/>
              </a:rPr>
              <a:t>Deep learning</a:t>
            </a:r>
            <a:r>
              <a:rPr lang="en" sz="1900" dirty="0"/>
              <a:t>: A branch of machine learning algorithms based on the artificial neural networks.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1" dirty="0">
                <a:latin typeface="Roboto Condensed"/>
                <a:ea typeface="Roboto Condensed"/>
                <a:cs typeface="Roboto Condensed"/>
                <a:sym typeface="Roboto Condensed"/>
              </a:rPr>
              <a:t>Artificial neural networks</a:t>
            </a:r>
            <a:r>
              <a:rPr lang="en" sz="1900" dirty="0"/>
              <a:t>: A type of computing systems inspired by how biological brains work. They can be “taught” to perform certain tasks without explicitly being programmed by humans.</a:t>
            </a:r>
            <a:endParaRPr sz="1900" dirty="0"/>
          </a:p>
        </p:txBody>
      </p:sp>
      <p:graphicFrame>
        <p:nvGraphicFramePr>
          <p:cNvPr id="190" name="Google Shape;190;p32"/>
          <p:cNvGraphicFramePr/>
          <p:nvPr>
            <p:extLst>
              <p:ext uri="{D42A27DB-BD31-4B8C-83A1-F6EECF244321}">
                <p14:modId xmlns:p14="http://schemas.microsoft.com/office/powerpoint/2010/main" val="522676732"/>
              </p:ext>
            </p:extLst>
          </p:nvPr>
        </p:nvGraphicFramePr>
        <p:xfrm>
          <a:off x="1294900" y="3088514"/>
          <a:ext cx="1727500" cy="1188630"/>
        </p:xfrm>
        <a:graphic>
          <a:graphicData uri="http://schemas.openxmlformats.org/drawingml/2006/table">
            <a:tbl>
              <a:tblPr>
                <a:noFill/>
                <a:tableStyleId>{FCAFD89D-3752-4531-A662-9B147276EAC6}</a:tableStyleId>
              </a:tblPr>
              <a:tblGrid>
                <a:gridCol w="8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Q1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7F39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A1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Q2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7F39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A2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Q3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7F39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A3</a:t>
                      </a:r>
                      <a:endParaRPr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73FA32-D0D0-46C5-B891-6DE8B715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508"/>
              </p:ext>
            </p:extLst>
          </p:nvPr>
        </p:nvGraphicFramePr>
        <p:xfrm>
          <a:off x="1294900" y="4580968"/>
          <a:ext cx="1727500" cy="396210"/>
        </p:xfrm>
        <a:graphic>
          <a:graphicData uri="http://schemas.openxmlformats.org/drawingml/2006/table">
            <a:tbl>
              <a:tblPr>
                <a:noFill/>
                <a:tableStyleId>{FCAFD89D-3752-4531-A662-9B147276EAC6}</a:tableStyleId>
              </a:tblPr>
              <a:tblGrid>
                <a:gridCol w="863750">
                  <a:extLst>
                    <a:ext uri="{9D8B030D-6E8A-4147-A177-3AD203B41FA5}">
                      <a16:colId xmlns:a16="http://schemas.microsoft.com/office/drawing/2014/main" val="830146451"/>
                    </a:ext>
                  </a:extLst>
                </a:gridCol>
                <a:gridCol w="863750">
                  <a:extLst>
                    <a:ext uri="{9D8B030D-6E8A-4147-A177-3AD203B41FA5}">
                      <a16:colId xmlns:a16="http://schemas.microsoft.com/office/drawing/2014/main" val="215744048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</a:t>
                      </a:r>
                      <a:r>
                        <a:rPr lang="en-SG" i="1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n</a:t>
                      </a:r>
                      <a:endParaRPr i="1"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7F39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</a:t>
                      </a:r>
                      <a:r>
                        <a:rPr lang="en-SG" i="1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n</a:t>
                      </a:r>
                      <a:endParaRPr i="1"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12D3D-8B10-4449-9285-483F402FAE01}"/>
              </a:ext>
            </a:extLst>
          </p:cNvPr>
          <p:cNvSpPr txBox="1"/>
          <p:nvPr/>
        </p:nvSpPr>
        <p:spPr>
          <a:xfrm>
            <a:off x="1540686" y="4310306"/>
            <a:ext cx="400110" cy="270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30DFA-8CAC-468E-AACC-B25302E91AA3}"/>
              </a:ext>
            </a:extLst>
          </p:cNvPr>
          <p:cNvSpPr txBox="1"/>
          <p:nvPr/>
        </p:nvSpPr>
        <p:spPr>
          <a:xfrm>
            <a:off x="2439236" y="4310306"/>
            <a:ext cx="400110" cy="270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5C5CA-5C59-480F-9559-ABEDD9D94A38}"/>
              </a:ext>
            </a:extLst>
          </p:cNvPr>
          <p:cNvSpPr txBox="1"/>
          <p:nvPr/>
        </p:nvSpPr>
        <p:spPr>
          <a:xfrm>
            <a:off x="214170" y="2858167"/>
            <a:ext cx="99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Roboto Condensed Light" panose="020B0604020202020204" charset="0"/>
                <a:ea typeface="Roboto Condensed Light" panose="020B0604020202020204" charset="0"/>
              </a:rPr>
              <a:t>Training Model: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064D5F8-1C68-41CC-9B36-411BE1E2D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234"/>
              </p:ext>
            </p:extLst>
          </p:nvPr>
        </p:nvGraphicFramePr>
        <p:xfrm>
          <a:off x="759919" y="3726644"/>
          <a:ext cx="854881" cy="391647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854881">
                  <a:extLst>
                    <a:ext uri="{9D8B030D-6E8A-4147-A177-3AD203B41FA5}">
                      <a16:colId xmlns:a16="http://schemas.microsoft.com/office/drawing/2014/main" val="2274598407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Q1</a:t>
                      </a:r>
                    </a:p>
                  </a:txBody>
                  <a:tcPr>
                    <a:solidFill>
                      <a:srgbClr val="7F3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0578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0F59D8-B968-45D9-9440-B3831223411F}"/>
              </a:ext>
            </a:extLst>
          </p:cNvPr>
          <p:cNvCxnSpPr/>
          <p:nvPr/>
        </p:nvCxnSpPr>
        <p:spPr>
          <a:xfrm>
            <a:off x="1623669" y="3919342"/>
            <a:ext cx="4438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9FCBA1-465C-49C8-8398-D1D28095968B}"/>
              </a:ext>
            </a:extLst>
          </p:cNvPr>
          <p:cNvSpPr/>
          <p:nvPr/>
        </p:nvSpPr>
        <p:spPr>
          <a:xfrm>
            <a:off x="2122109" y="3265737"/>
            <a:ext cx="1302480" cy="1307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 Light" panose="020B0604020202020204" charset="0"/>
                <a:ea typeface="Roboto Condensed Light" panose="020B0604020202020204" charset="0"/>
              </a:rPr>
              <a:t>Artificial Neural Network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673765-9ACF-4A1B-AC02-FBB783AD7688}"/>
              </a:ext>
            </a:extLst>
          </p:cNvPr>
          <p:cNvCxnSpPr/>
          <p:nvPr/>
        </p:nvCxnSpPr>
        <p:spPr>
          <a:xfrm>
            <a:off x="3479215" y="3971700"/>
            <a:ext cx="4438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56877-434C-4740-9CAA-72D8510DA016}"/>
              </a:ext>
            </a:extLst>
          </p:cNvPr>
          <p:cNvSpPr txBox="1"/>
          <p:nvPr/>
        </p:nvSpPr>
        <p:spPr>
          <a:xfrm>
            <a:off x="3360228" y="3702068"/>
            <a:ext cx="83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Predict</a:t>
            </a:r>
          </a:p>
        </p:txBody>
      </p:sp>
      <p:graphicFrame>
        <p:nvGraphicFramePr>
          <p:cNvPr id="23" name="Table 13">
            <a:extLst>
              <a:ext uri="{FF2B5EF4-FFF2-40B4-BE49-F238E27FC236}">
                <a16:creationId xmlns:a16="http://schemas.microsoft.com/office/drawing/2014/main" id="{75D4B42D-964B-416C-B322-8642132B7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0007"/>
              </p:ext>
            </p:extLst>
          </p:nvPr>
        </p:nvGraphicFramePr>
        <p:xfrm>
          <a:off x="3957709" y="3752565"/>
          <a:ext cx="854881" cy="391647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854881">
                  <a:extLst>
                    <a:ext uri="{9D8B030D-6E8A-4147-A177-3AD203B41FA5}">
                      <a16:colId xmlns:a16="http://schemas.microsoft.com/office/drawing/2014/main" val="2274598407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05787"/>
                  </a:ext>
                </a:extLst>
              </a:tr>
            </a:tbl>
          </a:graphicData>
        </a:graphic>
      </p:graphicFrame>
      <p:graphicFrame>
        <p:nvGraphicFramePr>
          <p:cNvPr id="24" name="Table 13">
            <a:extLst>
              <a:ext uri="{FF2B5EF4-FFF2-40B4-BE49-F238E27FC236}">
                <a16:creationId xmlns:a16="http://schemas.microsoft.com/office/drawing/2014/main" id="{AA7A0492-DB80-41F6-BFD4-D9A1A1689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84935"/>
              </p:ext>
            </p:extLst>
          </p:nvPr>
        </p:nvGraphicFramePr>
        <p:xfrm>
          <a:off x="3923029" y="3058720"/>
          <a:ext cx="854881" cy="391647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854881">
                  <a:extLst>
                    <a:ext uri="{9D8B030D-6E8A-4147-A177-3AD203B41FA5}">
                      <a16:colId xmlns:a16="http://schemas.microsoft.com/office/drawing/2014/main" val="2274598407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0578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A6C94B-DB8E-4A89-B41F-25FEC4A866D5}"/>
              </a:ext>
            </a:extLst>
          </p:cNvPr>
          <p:cNvCxnSpPr>
            <a:endCxn id="23" idx="0"/>
          </p:cNvCxnSpPr>
          <p:nvPr/>
        </p:nvCxnSpPr>
        <p:spPr>
          <a:xfrm>
            <a:off x="4380839" y="3444130"/>
            <a:ext cx="4310" cy="308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8404A-747E-498F-AAEF-95677D15C194}"/>
              </a:ext>
            </a:extLst>
          </p:cNvPr>
          <p:cNvCxnSpPr>
            <a:endCxn id="23" idx="0"/>
          </p:cNvCxnSpPr>
          <p:nvPr/>
        </p:nvCxnSpPr>
        <p:spPr>
          <a:xfrm>
            <a:off x="4380839" y="3444130"/>
            <a:ext cx="4310" cy="30843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9CA79C-D5D4-443E-9A35-37506F971D12}"/>
              </a:ext>
            </a:extLst>
          </p:cNvPr>
          <p:cNvSpPr txBox="1"/>
          <p:nvPr/>
        </p:nvSpPr>
        <p:spPr>
          <a:xfrm>
            <a:off x="3701122" y="2813556"/>
            <a:ext cx="13680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Compare with label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2BB791C-7BBC-45F2-B7DA-FB820C916F6D}"/>
              </a:ext>
            </a:extLst>
          </p:cNvPr>
          <p:cNvCxnSpPr>
            <a:cxnSpLocks/>
            <a:stCxn id="29" idx="0"/>
            <a:endCxn id="20" idx="0"/>
          </p:cNvCxnSpPr>
          <p:nvPr/>
        </p:nvCxnSpPr>
        <p:spPr>
          <a:xfrm rot="16200000" flipH="1" flipV="1">
            <a:off x="3353159" y="2233745"/>
            <a:ext cx="452181" cy="1611801"/>
          </a:xfrm>
          <a:prstGeom prst="bentConnector3">
            <a:avLst>
              <a:gd name="adj1" fmla="val -2390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CFC38-1B48-45B9-A8B0-CFCBE18CA9E7}"/>
              </a:ext>
            </a:extLst>
          </p:cNvPr>
          <p:cNvSpPr txBox="1"/>
          <p:nvPr/>
        </p:nvSpPr>
        <p:spPr>
          <a:xfrm>
            <a:off x="2773349" y="3003129"/>
            <a:ext cx="83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Adjust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B7617-4472-43B4-A931-FA2AB2AB5C2C}"/>
              </a:ext>
            </a:extLst>
          </p:cNvPr>
          <p:cNvSpPr txBox="1"/>
          <p:nvPr/>
        </p:nvSpPr>
        <p:spPr>
          <a:xfrm>
            <a:off x="5361323" y="2900283"/>
            <a:ext cx="99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Roboto Condensed Light" panose="020B0604020202020204" charset="0"/>
                <a:ea typeface="Roboto Condensed Light" panose="020B0604020202020204" charset="0"/>
              </a:rPr>
              <a:t>After training:</a:t>
            </a:r>
          </a:p>
        </p:txBody>
      </p:sp>
      <p:graphicFrame>
        <p:nvGraphicFramePr>
          <p:cNvPr id="39" name="Table 13">
            <a:extLst>
              <a:ext uri="{FF2B5EF4-FFF2-40B4-BE49-F238E27FC236}">
                <a16:creationId xmlns:a16="http://schemas.microsoft.com/office/drawing/2014/main" id="{9BEDCB9E-08B4-42EF-8809-98C26AFC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51265"/>
              </p:ext>
            </p:extLst>
          </p:nvPr>
        </p:nvGraphicFramePr>
        <p:xfrm>
          <a:off x="5037589" y="3734666"/>
          <a:ext cx="854881" cy="391647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854881">
                  <a:extLst>
                    <a:ext uri="{9D8B030D-6E8A-4147-A177-3AD203B41FA5}">
                      <a16:colId xmlns:a16="http://schemas.microsoft.com/office/drawing/2014/main" val="2274598407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Q</a:t>
                      </a:r>
                      <a:r>
                        <a:rPr lang="en-SG" i="1" dirty="0" err="1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new</a:t>
                      </a:r>
                      <a:endParaRPr lang="en-SG" dirty="0">
                        <a:solidFill>
                          <a:schemeClr val="bg1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</a:endParaRPr>
                    </a:p>
                  </a:txBody>
                  <a:tcPr>
                    <a:solidFill>
                      <a:srgbClr val="7F3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05787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1E1431-CE26-4A01-8CEA-79D9E1FB9937}"/>
              </a:ext>
            </a:extLst>
          </p:cNvPr>
          <p:cNvCxnSpPr/>
          <p:nvPr/>
        </p:nvCxnSpPr>
        <p:spPr>
          <a:xfrm>
            <a:off x="5901339" y="3927364"/>
            <a:ext cx="4438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F90E2-E5ED-457B-AE26-CD9435743F42}"/>
              </a:ext>
            </a:extLst>
          </p:cNvPr>
          <p:cNvSpPr/>
          <p:nvPr/>
        </p:nvSpPr>
        <p:spPr>
          <a:xfrm>
            <a:off x="6399779" y="3273759"/>
            <a:ext cx="1302480" cy="1307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 Light" panose="020B0604020202020204" charset="0"/>
                <a:ea typeface="Roboto Condensed Light" panose="020B0604020202020204" charset="0"/>
              </a:rPr>
              <a:t>Artificial Neural Network</a:t>
            </a:r>
          </a:p>
          <a:p>
            <a:pPr algn="ctr"/>
            <a:r>
              <a:rPr lang="en-US" dirty="0">
                <a:latin typeface="Roboto Condensed Light" panose="020B0604020202020204" charset="0"/>
                <a:ea typeface="Roboto Condensed Light" panose="020B0604020202020204" charset="0"/>
              </a:rPr>
              <a:t>(After Training)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FB23E-05D2-496E-8B54-7F6633A807CB}"/>
              </a:ext>
            </a:extLst>
          </p:cNvPr>
          <p:cNvCxnSpPr/>
          <p:nvPr/>
        </p:nvCxnSpPr>
        <p:spPr>
          <a:xfrm>
            <a:off x="7756885" y="3979722"/>
            <a:ext cx="44381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786EE7C-5086-439B-A9CB-31D5217670EA}"/>
              </a:ext>
            </a:extLst>
          </p:cNvPr>
          <p:cNvSpPr txBox="1"/>
          <p:nvPr/>
        </p:nvSpPr>
        <p:spPr>
          <a:xfrm>
            <a:off x="7636262" y="3694801"/>
            <a:ext cx="83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Predict</a:t>
            </a:r>
          </a:p>
        </p:txBody>
      </p:sp>
      <p:graphicFrame>
        <p:nvGraphicFramePr>
          <p:cNvPr id="44" name="Table 13">
            <a:extLst>
              <a:ext uri="{FF2B5EF4-FFF2-40B4-BE49-F238E27FC236}">
                <a16:creationId xmlns:a16="http://schemas.microsoft.com/office/drawing/2014/main" id="{F963486B-E665-40CA-8D9D-8EEF9EEF4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2688"/>
              </p:ext>
            </p:extLst>
          </p:nvPr>
        </p:nvGraphicFramePr>
        <p:xfrm>
          <a:off x="8235379" y="3760587"/>
          <a:ext cx="854881" cy="391647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854881">
                  <a:extLst>
                    <a:ext uri="{9D8B030D-6E8A-4147-A177-3AD203B41FA5}">
                      <a16:colId xmlns:a16="http://schemas.microsoft.com/office/drawing/2014/main" val="2274598407"/>
                    </a:ext>
                  </a:extLst>
                </a:gridCol>
              </a:tblGrid>
              <a:tr h="39164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a:t>A4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05787"/>
                  </a:ext>
                </a:extLst>
              </a:tr>
            </a:tbl>
          </a:graphicData>
        </a:graphic>
      </p:graphicFrame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7277707-E303-44AB-A7EB-81C3E2F39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4</a:t>
            </a:fld>
            <a:endParaRPr lang="en-SG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00"/>
    </mc:Choice>
    <mc:Fallback xmlns="">
      <p:transition spd="slow" advTm="60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uiExpand="1" build="p"/>
      <p:bldP spid="4" grpId="0"/>
      <p:bldP spid="4" grpId="1"/>
      <p:bldP spid="8" grpId="0"/>
      <p:bldP spid="8" grpId="1"/>
      <p:bldP spid="5" grpId="0"/>
      <p:bldP spid="20" grpId="0" animBg="1"/>
      <p:bldP spid="17" grpId="0"/>
      <p:bldP spid="29" grpId="0"/>
      <p:bldP spid="34" grpId="0"/>
      <p:bldP spid="38" grpId="0"/>
      <p:bldP spid="41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/>
              <a:t>BACKGROUND - TECHNOLOGY BEHIND QUESTION ANSWERING MODELS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3505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b="1" dirty="0">
                <a:latin typeface="Roboto Condensed"/>
                <a:ea typeface="Roboto Condensed"/>
                <a:cs typeface="Roboto Condensed"/>
                <a:sym typeface="Roboto Condensed"/>
              </a:rPr>
              <a:t>Deep learning </a:t>
            </a:r>
            <a:r>
              <a:rPr lang="en" sz="1900" dirty="0">
                <a:latin typeface="Roboto Condensed Light" panose="020B0604020202020204" charset="0"/>
                <a:ea typeface="Roboto Condensed Light" panose="020B0604020202020204" charset="0"/>
                <a:cs typeface="Roboto Condensed"/>
                <a:sym typeface="Roboto Condensed"/>
              </a:rPr>
              <a:t>is a data driven 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cs typeface="Roboto Condensed"/>
                <a:sym typeface="Roboto Condensed"/>
              </a:rPr>
              <a:t>process which requires massive amounts of data.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It is common to use </a:t>
            </a: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millions 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or</a:t>
            </a: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 billions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 of training examples to train </a:t>
            </a:r>
            <a:r>
              <a:rPr lang="en-SG" sz="1900" b="1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deep neural networks</a:t>
            </a: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>
                <a:latin typeface="Roboto Condensed Light" panose="020B0604020202020204" charset="0"/>
                <a:ea typeface="Roboto Condensed Light" panose="020B0604020202020204" charset="0"/>
                <a:sym typeface="Roboto Condensed"/>
              </a:rPr>
              <a:t>Some examples include: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/>
              <a:t>OpenAI’s</a:t>
            </a:r>
            <a:r>
              <a:rPr lang="en-US" sz="1800" dirty="0"/>
              <a:t> GPT-2 language model [1] uses </a:t>
            </a:r>
            <a:r>
              <a:rPr lang="en-US" sz="1800" b="1" dirty="0"/>
              <a:t>8 million</a:t>
            </a:r>
            <a:r>
              <a:rPr lang="en-US" sz="1800" dirty="0"/>
              <a:t> web pages as training data.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Google’s latest universal neural machine translation system [2] is trained over </a:t>
            </a:r>
            <a:r>
              <a:rPr lang="en-US" sz="1800" b="1" dirty="0"/>
              <a:t>25 billion</a:t>
            </a:r>
            <a:r>
              <a:rPr lang="en-US" sz="1800" dirty="0"/>
              <a:t> examples. </a:t>
            </a:r>
          </a:p>
          <a:p>
            <a:pPr marL="0" indent="0">
              <a:lnSpc>
                <a:spcPct val="150000"/>
              </a:lnSpc>
            </a:pPr>
            <a:endParaRPr lang="en-US" sz="2000" dirty="0"/>
          </a:p>
          <a:p>
            <a:pPr marL="457200" lvl="1" indent="0">
              <a:lnSpc>
                <a:spcPct val="150000"/>
              </a:lnSpc>
            </a:pPr>
            <a:endParaRPr lang="en-SG" sz="17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4C1E6-E537-42A4-8E5C-14CE1A85D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84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 dirty="0"/>
              <a:t>BACKGROUND – </a:t>
            </a:r>
            <a:r>
              <a:rPr lang="en-SG" sz="3000" dirty="0"/>
              <a:t>CHINESE INFLUENCE </a:t>
            </a:r>
            <a:br>
              <a:rPr lang="en-SG" sz="3000" dirty="0"/>
            </a:br>
            <a:r>
              <a:rPr lang="en-SG" sz="3000" dirty="0"/>
              <a:t>IN ENGLISH SPEAKERS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6418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b="1" dirty="0"/>
              <a:t>74.4%</a:t>
            </a:r>
            <a:r>
              <a:rPr lang="en-SG" sz="1900" dirty="0"/>
              <a:t> of Singapore’s population are Chinese residents. [3]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Chinese is the </a:t>
            </a:r>
            <a:r>
              <a:rPr lang="en-SG" sz="1900" b="1" dirty="0"/>
              <a:t>second</a:t>
            </a:r>
            <a:r>
              <a:rPr lang="en-SG" sz="1900" dirty="0"/>
              <a:t> most spoken language at home (</a:t>
            </a:r>
            <a:r>
              <a:rPr lang="en-SG" sz="1900" b="1" dirty="0"/>
              <a:t>34.9%</a:t>
            </a:r>
            <a:r>
              <a:rPr lang="en-SG" sz="1900" dirty="0"/>
              <a:t>). [4]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b="1" dirty="0"/>
              <a:t>Some</a:t>
            </a:r>
            <a:r>
              <a:rPr lang="en-SG" sz="1900" dirty="0"/>
              <a:t> Chinese language influence in English sentences by Chinese Singaporeans.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One example include: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“How to go to NTU?”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“</a:t>
            </a:r>
            <a:r>
              <a:rPr lang="zh-CN" altLang="en-US" sz="1900" dirty="0"/>
              <a:t>如何去</a:t>
            </a:r>
            <a:r>
              <a:rPr lang="en-US" altLang="zh-CN" sz="1900" dirty="0"/>
              <a:t>NTU</a:t>
            </a:r>
            <a:r>
              <a:rPr lang="en-SG" altLang="zh-CN" sz="1900" dirty="0"/>
              <a:t>?</a:t>
            </a:r>
            <a:r>
              <a:rPr lang="en-SG" sz="1900" dirty="0"/>
              <a:t>”</a:t>
            </a:r>
          </a:p>
          <a:p>
            <a:pPr marL="457200" lvl="1" indent="0">
              <a:lnSpc>
                <a:spcPct val="150000"/>
              </a:lnSpc>
            </a:pPr>
            <a:endParaRPr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EAE41-866F-4102-98EB-F4E4D2313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34281"/>
              </p:ext>
            </p:extLst>
          </p:nvPr>
        </p:nvGraphicFramePr>
        <p:xfrm>
          <a:off x="993425" y="3992081"/>
          <a:ext cx="3728483" cy="741680"/>
        </p:xfrm>
        <a:graphic>
          <a:graphicData uri="http://schemas.openxmlformats.org/drawingml/2006/table">
            <a:tbl>
              <a:tblPr firstRow="1" bandRow="1">
                <a:tableStyleId>{FCAFD89D-3752-4531-A662-9B147276EAC6}</a:tableStyleId>
              </a:tblPr>
              <a:tblGrid>
                <a:gridCol w="1176669">
                  <a:extLst>
                    <a:ext uri="{9D8B030D-6E8A-4147-A177-3AD203B41FA5}">
                      <a16:colId xmlns:a16="http://schemas.microsoft.com/office/drawing/2014/main" val="4010911823"/>
                    </a:ext>
                  </a:extLst>
                </a:gridCol>
                <a:gridCol w="1213601">
                  <a:extLst>
                    <a:ext uri="{9D8B030D-6E8A-4147-A177-3AD203B41FA5}">
                      <a16:colId xmlns:a16="http://schemas.microsoft.com/office/drawing/2014/main" val="1923447764"/>
                    </a:ext>
                  </a:extLst>
                </a:gridCol>
                <a:gridCol w="1338213">
                  <a:extLst>
                    <a:ext uri="{9D8B030D-6E8A-4147-A177-3AD203B41FA5}">
                      <a16:colId xmlns:a16="http://schemas.microsoft.com/office/drawing/2014/main" val="163402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altLang="zh-CN" sz="1400" dirty="0">
                          <a:solidFill>
                            <a:schemeClr val="bg1"/>
                          </a:solidFill>
                        </a:rPr>
                        <a:t>How to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go to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NTU</a:t>
                      </a:r>
                      <a:r>
                        <a:rPr lang="en-SG" altLang="zh-CN" sz="1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如何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去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NTU</a:t>
                      </a:r>
                      <a:r>
                        <a:rPr lang="en-SG" altLang="zh-CN" sz="1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18072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A56A-0839-4652-964A-0521242D0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7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88"/>
    </mc:Choice>
    <mc:Fallback xmlns="">
      <p:transition spd="slow" advTm="550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PROBLEM STATEMENT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447078" cy="3619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In standard FAQ sections, there are only around </a:t>
            </a:r>
            <a:r>
              <a:rPr lang="en-SG" sz="1900" b="1" dirty="0"/>
              <a:t>hundreds</a:t>
            </a:r>
            <a:r>
              <a:rPr lang="en-SG" sz="1900" dirty="0"/>
              <a:t> or </a:t>
            </a:r>
            <a:r>
              <a:rPr lang="en-SG" sz="1900" b="1" dirty="0"/>
              <a:t>thousands</a:t>
            </a:r>
            <a:r>
              <a:rPr lang="en-SG" sz="1900" dirty="0"/>
              <a:t> of question-answer pairs.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To train an </a:t>
            </a:r>
            <a:r>
              <a:rPr lang="en-SG" sz="1900" b="1" dirty="0"/>
              <a:t>accurate</a:t>
            </a:r>
            <a:r>
              <a:rPr lang="en-SG" sz="1900" dirty="0"/>
              <a:t> and </a:t>
            </a:r>
            <a:r>
              <a:rPr lang="en-SG" sz="1900" b="1" dirty="0"/>
              <a:t>robust</a:t>
            </a:r>
            <a:r>
              <a:rPr lang="en-SG" sz="1900" dirty="0"/>
              <a:t> question-answering model, more training data is required.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Human annotators can manually generate different ways to ask a single question, but it is too </a:t>
            </a:r>
            <a:r>
              <a:rPr lang="en-SG" sz="1900" b="1" dirty="0"/>
              <a:t>time-consuming</a:t>
            </a:r>
            <a:r>
              <a:rPr lang="en-SG" sz="1900" dirty="0"/>
              <a:t> and </a:t>
            </a:r>
            <a:r>
              <a:rPr lang="en-SG" sz="1900" b="1" dirty="0"/>
              <a:t>expensive</a:t>
            </a:r>
            <a:r>
              <a:rPr lang="en-SG" sz="1900" dirty="0"/>
              <a:t>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FDF10-4AF1-4AE3-82D1-16AFB832A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61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PROBLEM STATEMENT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800"/>
            <a:ext cx="8510874" cy="3619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Most question-answer pairs are in </a:t>
            </a:r>
            <a:r>
              <a:rPr lang="en-SG" sz="1900" b="1" dirty="0"/>
              <a:t>formal English language</a:t>
            </a:r>
            <a:r>
              <a:rPr lang="en-SG" sz="1900" dirty="0"/>
              <a:t>.</a:t>
            </a:r>
          </a:p>
          <a:p>
            <a:pPr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b="1" dirty="0"/>
              <a:t>Some</a:t>
            </a:r>
            <a:r>
              <a:rPr lang="en-SG" sz="1900" dirty="0"/>
              <a:t> Chinese language influence in English sentences by Chinese Singaporeans.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sz="1900" dirty="0"/>
              <a:t>To build a question-answering model that understands English sentences with </a:t>
            </a:r>
            <a:r>
              <a:rPr lang="en-SG" sz="1900" b="1" dirty="0"/>
              <a:t>Chinese language influence</a:t>
            </a:r>
            <a:r>
              <a:rPr lang="en-SG" sz="1900" dirty="0"/>
              <a:t>, more data with Chinese language influence is required to train the model.</a:t>
            </a:r>
            <a:endParaRPr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3A738-04A0-43E8-9039-1D7E4C878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8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0"/>
    </mc:Choice>
    <mc:Fallback xmlns="">
      <p:transition spd="slow" advTm="379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93425" y="124250"/>
            <a:ext cx="7352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SG" sz="3000" dirty="0"/>
              <a:t>RELATED WORK – RULE-BASED QUESTION GENERATION [5]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207825" y="1101799"/>
            <a:ext cx="8641800" cy="322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Define </a:t>
            </a:r>
            <a:r>
              <a:rPr lang="en-SG" sz="1900" b="1" dirty="0"/>
              <a:t>context-free grammar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b="1" dirty="0"/>
              <a:t>Large</a:t>
            </a:r>
            <a:r>
              <a:rPr lang="en-SG" sz="1900" dirty="0"/>
              <a:t> set of rules are handcrafted to identify the key purpose of the question.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1900" dirty="0"/>
              <a:t>However, handcrafting the rules are </a:t>
            </a:r>
            <a:r>
              <a:rPr lang="en-SG" sz="1900" b="1" dirty="0"/>
              <a:t>tedious</a:t>
            </a:r>
            <a:r>
              <a:rPr lang="en-SG" sz="1900" dirty="0"/>
              <a:t> and </a:t>
            </a:r>
            <a:r>
              <a:rPr lang="en-SG" sz="1900" b="1" dirty="0"/>
              <a:t>expensive</a:t>
            </a:r>
            <a:r>
              <a:rPr lang="en-SG" sz="1900" dirty="0"/>
              <a:t>.</a:t>
            </a:r>
            <a:endParaRPr sz="1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AD13B-A5E3-4F63-B896-3CB5C6D70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3A192-84CC-45AC-9533-74AB12B133D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7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64"/>
    </mc:Choice>
    <mc:Fallback xmlns="">
      <p:transition spd="slow" advTm="559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|1.5|2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8.8|13.1|8.4|0.4|1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9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6|0.5"/>
</p:tagLst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11903</TotalTime>
  <Words>2242</Words>
  <Application>Microsoft Office PowerPoint</Application>
  <PresentationFormat>On-screen Show (16:9)</PresentationFormat>
  <Paragraphs>275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Century Gothic</vt:lpstr>
      <vt:lpstr>Roboto Condensed Light</vt:lpstr>
      <vt:lpstr>Squada One</vt:lpstr>
      <vt:lpstr>Roboto Condensed</vt:lpstr>
      <vt:lpstr>Arial</vt:lpstr>
      <vt:lpstr>Fira Sans Extra Condensed Medium</vt:lpstr>
      <vt:lpstr>Exo 2</vt:lpstr>
      <vt:lpstr>Wingdings</vt:lpstr>
      <vt:lpstr>Tech Newsletter by Slidesgo</vt:lpstr>
      <vt:lpstr>Generating Semantically Similar Permutations  of Questions</vt:lpstr>
      <vt:lpstr>TABLE OF CONTENTS</vt:lpstr>
      <vt:lpstr>BACKGROUND - FAQ &amp; CHATBOTS</vt:lpstr>
      <vt:lpstr>BACKGROUND - TECHNOLOGY BEHIND QUESTION ANSWERING MODELS</vt:lpstr>
      <vt:lpstr>BACKGROUND - TECHNOLOGY BEHIND QUESTION ANSWERING MODELS</vt:lpstr>
      <vt:lpstr>BACKGROUND – CHINESE INFLUENCE  IN ENGLISH SPEAKERS</vt:lpstr>
      <vt:lpstr>PROBLEM STATEMENT</vt:lpstr>
      <vt:lpstr>PROBLEM STATEMENT</vt:lpstr>
      <vt:lpstr>RELATED WORK – RULE-BASED QUESTION GENERATION [5]</vt:lpstr>
      <vt:lpstr>RELATED WORK – NEURAL QUESTION  GENERATION [6]</vt:lpstr>
      <vt:lpstr>RELATED WORK – NEURAL MACHINE TRANSLATION [7]</vt:lpstr>
      <vt:lpstr>RELATED WORK – EASY DATA AUGMENTATION (EDA) [8]</vt:lpstr>
      <vt:lpstr>PROPOSED SOLUTION – QG SYSTEM</vt:lpstr>
      <vt:lpstr>OBJECTIVES</vt:lpstr>
      <vt:lpstr>SCOPE</vt:lpstr>
      <vt:lpstr>METHODOLOGY –  SYSTEM ARCHITECTURE</vt:lpstr>
      <vt:lpstr>METHODOLOGY – Combination of machine translation applications question generator</vt:lpstr>
      <vt:lpstr>METHODOLOGY – Combination of machine translation applications question generator</vt:lpstr>
      <vt:lpstr>METHODOLOGY – Permutation of translated Chinese sentence question generator</vt:lpstr>
      <vt:lpstr>METHODOLOGY – Permutation of translated Chinese sentence question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IMAGE CREDITS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Semantically Similar Permutations  of Questions</dc:title>
  <dc:creator>cheuk yui</dc:creator>
  <cp:lastModifiedBy>cheuk yui</cp:lastModifiedBy>
  <cp:revision>99</cp:revision>
  <dcterms:modified xsi:type="dcterms:W3CDTF">2020-05-04T02:30:13Z</dcterms:modified>
</cp:coreProperties>
</file>