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60" r:id="rId4"/>
    <p:sldId id="257" r:id="rId5"/>
    <p:sldId id="258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F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lum\Documents\MachineLearning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Sheet1!$C$23</c:f>
              <c:strCache>
                <c:ptCount val="1"/>
                <c:pt idx="0">
                  <c:v>Prediction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Sheet1!$E$24:$E$27</c:f>
                <c:numCache>
                  <c:formatCode>General</c:formatCode>
                  <c:ptCount val="4"/>
                  <c:pt idx="0">
                    <c:v>1.2E-2</c:v>
                  </c:pt>
                  <c:pt idx="1">
                    <c:v>0.02</c:v>
                  </c:pt>
                  <c:pt idx="2">
                    <c:v>2.1000000000000001E-2</c:v>
                  </c:pt>
                  <c:pt idx="3">
                    <c:v>1.9E-2</c:v>
                  </c:pt>
                </c:numCache>
              </c:numRef>
            </c:plus>
            <c:minus>
              <c:numRef>
                <c:f>Sheet1!$E$24:$E$27</c:f>
                <c:numCache>
                  <c:formatCode>General</c:formatCode>
                  <c:ptCount val="4"/>
                  <c:pt idx="0">
                    <c:v>1.2E-2</c:v>
                  </c:pt>
                  <c:pt idx="1">
                    <c:v>0.02</c:v>
                  </c:pt>
                  <c:pt idx="2">
                    <c:v>2.1000000000000001E-2</c:v>
                  </c:pt>
                  <c:pt idx="3">
                    <c:v>1.9E-2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Sheet1!$A$24:$B$27</c:f>
              <c:multiLvlStrCache>
                <c:ptCount val="4"/>
                <c:lvl>
                  <c:pt idx="0">
                    <c:v>Positive</c:v>
                  </c:pt>
                  <c:pt idx="1">
                    <c:v>All</c:v>
                  </c:pt>
                  <c:pt idx="2">
                    <c:v>All</c:v>
                  </c:pt>
                  <c:pt idx="3">
                    <c:v>All</c:v>
                  </c:pt>
                </c:lvl>
                <c:lvl>
                  <c:pt idx="0">
                    <c:v>Chicken</c:v>
                  </c:pt>
                  <c:pt idx="1">
                    <c:v>Chicken</c:v>
                  </c:pt>
                  <c:pt idx="2">
                    <c:v>Loop1</c:v>
                  </c:pt>
                  <c:pt idx="3">
                    <c:v>Loop4</c:v>
                  </c:pt>
                </c:lvl>
              </c:multiLvlStrCache>
            </c:multiLvlStrRef>
          </c:cat>
          <c:val>
            <c:numRef>
              <c:f>Sheet1!$C$24:$C$27</c:f>
              <c:numCache>
                <c:formatCode>General</c:formatCode>
                <c:ptCount val="4"/>
                <c:pt idx="0">
                  <c:v>2.4300000000000002</c:v>
                </c:pt>
                <c:pt idx="1">
                  <c:v>1.51</c:v>
                </c:pt>
                <c:pt idx="2">
                  <c:v>1.39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0-47D8-9CF7-712F30B1B93C}"/>
            </c:ext>
          </c:extLst>
        </c:ser>
        <c:ser>
          <c:idx val="1"/>
          <c:order val="1"/>
          <c:tx>
            <c:strRef>
              <c:f>Sheet1!$D$23</c:f>
              <c:strCache>
                <c:ptCount val="1"/>
                <c:pt idx="0">
                  <c:v>Charge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Sheet1!$A$24:$B$27</c:f>
              <c:multiLvlStrCache>
                <c:ptCount val="4"/>
                <c:lvl>
                  <c:pt idx="0">
                    <c:v>Positive</c:v>
                  </c:pt>
                  <c:pt idx="1">
                    <c:v>All</c:v>
                  </c:pt>
                  <c:pt idx="2">
                    <c:v>All</c:v>
                  </c:pt>
                  <c:pt idx="3">
                    <c:v>All</c:v>
                  </c:pt>
                </c:lvl>
                <c:lvl>
                  <c:pt idx="0">
                    <c:v>Chicken</c:v>
                  </c:pt>
                  <c:pt idx="1">
                    <c:v>Chicken</c:v>
                  </c:pt>
                  <c:pt idx="2">
                    <c:v>Loop1</c:v>
                  </c:pt>
                  <c:pt idx="3">
                    <c:v>Loop4</c:v>
                  </c:pt>
                </c:lvl>
              </c:multiLvlStrCache>
            </c:multiLvlStrRef>
          </c:cat>
          <c:val>
            <c:numRef>
              <c:f>Sheet1!$D$24:$D$27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1.77</c:v>
                </c:pt>
                <c:pt idx="3">
                  <c:v>1.77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90-47D8-9CF7-712F30B1B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149256"/>
        <c:axId val="350150896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Sheet1!$E$23</c15:sqref>
                        </c15:formulaRef>
                      </c:ext>
                    </c:extLst>
                    <c:strCache>
                      <c:ptCount val="1"/>
                      <c:pt idx="0">
                        <c:v>StDev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Sheet1!$A$24:$B$27</c15:sqref>
                        </c15:formulaRef>
                      </c:ext>
                    </c:extLst>
                    <c:multiLvlStrCache>
                      <c:ptCount val="4"/>
                      <c:lvl>
                        <c:pt idx="0">
                          <c:v>Positive</c:v>
                        </c:pt>
                        <c:pt idx="1">
                          <c:v>All</c:v>
                        </c:pt>
                        <c:pt idx="2">
                          <c:v>All</c:v>
                        </c:pt>
                        <c:pt idx="3">
                          <c:v>All</c:v>
                        </c:pt>
                      </c:lvl>
                      <c:lvl>
                        <c:pt idx="0">
                          <c:v>Chicken</c:v>
                        </c:pt>
                        <c:pt idx="1">
                          <c:v>Chicken</c:v>
                        </c:pt>
                        <c:pt idx="2">
                          <c:v>Loop1</c:v>
                        </c:pt>
                        <c:pt idx="3">
                          <c:v>Loop4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Sheet1!$E$24:$E$27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1.2E-2</c:v>
                      </c:pt>
                      <c:pt idx="1">
                        <c:v>0.02</c:v>
                      </c:pt>
                      <c:pt idx="2">
                        <c:v>2.1000000000000001E-2</c:v>
                      </c:pt>
                      <c:pt idx="3">
                        <c:v>1.9E-2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4190-47D8-9CF7-712F30B1B93C}"/>
                  </c:ext>
                </c:extLst>
              </c15:ser>
            </c15:filteredBarSeries>
          </c:ext>
        </c:extLst>
      </c:barChart>
      <c:catAx>
        <c:axId val="350149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150896"/>
        <c:crosses val="autoZero"/>
        <c:auto val="1"/>
        <c:lblAlgn val="ctr"/>
        <c:lblOffset val="100"/>
        <c:noMultiLvlLbl val="0"/>
      </c:catAx>
      <c:valAx>
        <c:axId val="35015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14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6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0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4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8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34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4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7" r:id="rId5"/>
    <p:sldLayoutId id="2147483723" r:id="rId6"/>
    <p:sldLayoutId id="2147483724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BDAD1-4F8A-4A62-BF2F-3A2A92AF3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930CD4-5D3B-4791-9216-DD5449F0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32" y="2091263"/>
            <a:ext cx="8649738" cy="259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cap="none" dirty="0">
                <a:cs typeface="Arial" panose="020B0604020202020204" pitchFamily="34" charset="0"/>
              </a:rPr>
              <a:t>Determining the charge of the calcium ion in calmodulin using machine learning.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F3AC79-25D8-45C0-A501-4F8C2D9E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1130" y="4682062"/>
            <a:ext cx="8652788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spc="80" dirty="0"/>
              <a:t>-Nate Jennings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0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08303B-A122-4D2D-A020-7BDAC6479301}"/>
              </a:ext>
            </a:extLst>
          </p:cNvPr>
          <p:cNvSpPr txBox="1"/>
          <p:nvPr/>
        </p:nvSpPr>
        <p:spPr>
          <a:xfrm>
            <a:off x="599768" y="678426"/>
            <a:ext cx="4483509" cy="5496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27000-902E-47FB-9E11-A1B449945F10}"/>
              </a:ext>
            </a:extLst>
          </p:cNvPr>
          <p:cNvSpPr/>
          <p:nvPr/>
        </p:nvSpPr>
        <p:spPr>
          <a:xfrm>
            <a:off x="530941" y="594850"/>
            <a:ext cx="4680155" cy="5663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uilding, text, newspaper&#10;&#10;Description automatically generated">
            <a:extLst>
              <a:ext uri="{FF2B5EF4-FFF2-40B4-BE49-F238E27FC236}">
                <a16:creationId xmlns:a16="http://schemas.microsoft.com/office/drawing/2014/main" id="{8AD3D7B5-0BA2-42C7-BC57-F17F42E1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" y="594850"/>
            <a:ext cx="4681396" cy="566338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D61EAC-46BB-4F9A-9B5B-B2A962C2F572}"/>
              </a:ext>
            </a:extLst>
          </p:cNvPr>
          <p:cNvSpPr/>
          <p:nvPr/>
        </p:nvSpPr>
        <p:spPr>
          <a:xfrm>
            <a:off x="599768" y="678426"/>
            <a:ext cx="4483509" cy="54962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AA90F4-B7D2-47F7-BFF3-1533CC77C6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904566"/>
            <a:ext cx="3972233" cy="5043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D47044-9D16-4838-BE1E-857FC40DE052}"/>
              </a:ext>
            </a:extLst>
          </p:cNvPr>
          <p:cNvSpPr txBox="1"/>
          <p:nvPr/>
        </p:nvSpPr>
        <p:spPr>
          <a:xfrm>
            <a:off x="5407742" y="678426"/>
            <a:ext cx="6253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Challenges and Limitations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Quantum calculations currently take 8 hours a frame on unoptimized structures.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Optimizing the tradeoff between the amount of data and its physical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Without ample good data, no amount of teaching the machine will make it learn better.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shared scratch solves a few issues with runtime and volume of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02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 descr="A close up of a necklace&#10;&#10;Description automatically generated">
            <a:extLst>
              <a:ext uri="{FF2B5EF4-FFF2-40B4-BE49-F238E27FC236}">
                <a16:creationId xmlns:a16="http://schemas.microsoft.com/office/drawing/2014/main" id="{B4AF423D-95BB-4445-8F8E-BFC7105D9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0" y="834790"/>
            <a:ext cx="5301090" cy="447463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33354-D1BC-4982-811E-623CB1E6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3661145"/>
            <a:ext cx="4602152" cy="939074"/>
          </a:xfrm>
        </p:spPr>
        <p:txBody>
          <a:bodyPr>
            <a:normAutofit/>
          </a:bodyPr>
          <a:lstStyle/>
          <a:p>
            <a:r>
              <a:rPr lang="en-US" sz="3200" dirty="0"/>
              <a:t>Model and Input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991BC8-CBE7-4D61-8D1C-C0756DF35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53766" y="564693"/>
            <a:ext cx="3819064" cy="2864298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92E9E97-E3DF-48E4-8543-3EFA89CE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4555671"/>
            <a:ext cx="4602152" cy="1463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three of the six most important residues are included without backbone.</a:t>
            </a:r>
          </a:p>
          <a:p>
            <a:r>
              <a:rPr lang="en-US" dirty="0"/>
              <a:t>Future simplifications will focus on individual important atoms instead of residues to include more information.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EA0A84-21E6-42EA-B189-7DF4FA965E2D}"/>
              </a:ext>
            </a:extLst>
          </p:cNvPr>
          <p:cNvCxnSpPr>
            <a:cxnSpLocks/>
          </p:cNvCxnSpPr>
          <p:nvPr/>
        </p:nvCxnSpPr>
        <p:spPr>
          <a:xfrm flipV="1">
            <a:off x="3844413" y="834792"/>
            <a:ext cx="0" cy="1968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0873BF-4C33-4E5A-818F-44602CBDF052}"/>
              </a:ext>
            </a:extLst>
          </p:cNvPr>
          <p:cNvCxnSpPr>
            <a:cxnSpLocks/>
          </p:cNvCxnSpPr>
          <p:nvPr/>
        </p:nvCxnSpPr>
        <p:spPr>
          <a:xfrm>
            <a:off x="3844413" y="834790"/>
            <a:ext cx="3886736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C0C0CD-289F-496E-B79F-53B28AB7E112}"/>
              </a:ext>
            </a:extLst>
          </p:cNvPr>
          <p:cNvSpPr/>
          <p:nvPr/>
        </p:nvSpPr>
        <p:spPr>
          <a:xfrm>
            <a:off x="470750" y="1031679"/>
            <a:ext cx="3876884" cy="3363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A34FC0-60B5-49F3-BE8C-F9A662FF3CFE}"/>
              </a:ext>
            </a:extLst>
          </p:cNvPr>
          <p:cNvSpPr/>
          <p:nvPr/>
        </p:nvSpPr>
        <p:spPr>
          <a:xfrm rot="16200000">
            <a:off x="7253766" y="564693"/>
            <a:ext cx="3819064" cy="2864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DFFD72-1D08-4904-BB7C-D9304796681D}"/>
              </a:ext>
            </a:extLst>
          </p:cNvPr>
          <p:cNvSpPr txBox="1"/>
          <p:nvPr/>
        </p:nvSpPr>
        <p:spPr>
          <a:xfrm>
            <a:off x="2457657" y="1885703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B910E8-8E26-492A-B5F0-EB64AFA86F00}"/>
              </a:ext>
            </a:extLst>
          </p:cNvPr>
          <p:cNvSpPr txBox="1"/>
          <p:nvPr/>
        </p:nvSpPr>
        <p:spPr>
          <a:xfrm>
            <a:off x="1628109" y="971862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5BE053-4B0C-4A66-A996-0D16EC675B24}"/>
              </a:ext>
            </a:extLst>
          </p:cNvPr>
          <p:cNvSpPr txBox="1"/>
          <p:nvPr/>
        </p:nvSpPr>
        <p:spPr>
          <a:xfrm>
            <a:off x="1311595" y="2895807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5D5306-EC92-452B-9A0A-15721785885E}"/>
              </a:ext>
            </a:extLst>
          </p:cNvPr>
          <p:cNvSpPr txBox="1"/>
          <p:nvPr/>
        </p:nvSpPr>
        <p:spPr>
          <a:xfrm>
            <a:off x="10264386" y="1512656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1DB56E-4C98-4FBD-8752-F6EA5BB1389C}"/>
              </a:ext>
            </a:extLst>
          </p:cNvPr>
          <p:cNvSpPr txBox="1"/>
          <p:nvPr/>
        </p:nvSpPr>
        <p:spPr>
          <a:xfrm>
            <a:off x="8404533" y="242854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532491-1295-4B65-AD48-4B0FAB4104A8}"/>
              </a:ext>
            </a:extLst>
          </p:cNvPr>
          <p:cNvSpPr txBox="1"/>
          <p:nvPr/>
        </p:nvSpPr>
        <p:spPr>
          <a:xfrm>
            <a:off x="7979473" y="2391343"/>
            <a:ext cx="1031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ABC74A-1EA9-4DF7-BB0F-477DC175AF81}"/>
              </a:ext>
            </a:extLst>
          </p:cNvPr>
          <p:cNvSpPr txBox="1"/>
          <p:nvPr/>
        </p:nvSpPr>
        <p:spPr>
          <a:xfrm>
            <a:off x="3020084" y="1088340"/>
            <a:ext cx="11782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13FE13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13FE13"/>
                </a:solidFill>
              </a:rPr>
              <a:t>TT</a:t>
            </a:r>
            <a:r>
              <a:rPr lang="en-US" dirty="0">
                <a:solidFill>
                  <a:srgbClr val="FF0000"/>
                </a:solidFill>
              </a:rPr>
              <a:t>E</a:t>
            </a:r>
          </a:p>
          <a:p>
            <a:r>
              <a:rPr lang="en-US" sz="900" dirty="0"/>
              <a:t>20   22  24  26 28  31</a:t>
            </a:r>
          </a:p>
        </p:txBody>
      </p:sp>
    </p:spTree>
    <p:extLst>
      <p:ext uri="{BB962C8B-B14F-4D97-AF65-F5344CB8AC3E}">
        <p14:creationId xmlns:p14="http://schemas.microsoft.com/office/powerpoint/2010/main" val="214977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E97C9E2-3732-493D-8F32-71EC407EE8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61" b="2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648CD-4A0D-4F4C-B6F5-637A0E69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Idea and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51F13-04A1-45AA-A7C4-36E95AE1B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4082" y="2103120"/>
            <a:ext cx="4472922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Machine learning can potentially estimate quantum chemistry calculations.</a:t>
            </a:r>
          </a:p>
          <a:p>
            <a:endParaRPr lang="en-US" dirty="0"/>
          </a:p>
          <a:p>
            <a:r>
              <a:rPr lang="en-US" dirty="0"/>
              <a:t>Fill in for the computationally expensive calculations in scenarios like all-atom or course-grained MD simulations.</a:t>
            </a:r>
          </a:p>
          <a:p>
            <a:endParaRPr lang="en-US" dirty="0"/>
          </a:p>
          <a:p>
            <a:r>
              <a:rPr lang="en-US" dirty="0"/>
              <a:t>Need to be accurate enough that thermal fluctuations do not distinguish the quantum chemistry charges from the machine learning guesses. Maintain physical accuracy.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241C-A435-411F-AF0E-1355A376BD61}"/>
              </a:ext>
            </a:extLst>
          </p:cNvPr>
          <p:cNvSpPr txBox="1"/>
          <p:nvPr/>
        </p:nvSpPr>
        <p:spPr>
          <a:xfrm>
            <a:off x="481781" y="5834086"/>
            <a:ext cx="5727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Predicting 8 charges from a training set of 64. With an R2 of 0.76, machine learning shows promise to predict physically accurate charges.</a:t>
            </a:r>
          </a:p>
        </p:txBody>
      </p:sp>
    </p:spTree>
    <p:extLst>
      <p:ext uri="{BB962C8B-B14F-4D97-AF65-F5344CB8AC3E}">
        <p14:creationId xmlns:p14="http://schemas.microsoft.com/office/powerpoint/2010/main" val="207728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64D625-84FA-4BCD-84A8-FEDFA62F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43BF-B5CD-468A-8F30-BC49AD6D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464" y="1374114"/>
            <a:ext cx="4663440" cy="640080"/>
          </a:xfrm>
        </p:spPr>
        <p:txBody>
          <a:bodyPr/>
          <a:lstStyle/>
          <a:p>
            <a:r>
              <a:rPr lang="en-US" dirty="0"/>
              <a:t>Individual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EBAA19-240A-4579-A8CB-5CC911E15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49494" y="1374114"/>
            <a:ext cx="4663440" cy="640080"/>
          </a:xfrm>
        </p:spPr>
        <p:txBody>
          <a:bodyPr/>
          <a:lstStyle/>
          <a:p>
            <a:r>
              <a:rPr lang="en-US" dirty="0"/>
              <a:t>Sets of models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4F82BFA-CE26-4AF0-A7E7-149F442EF5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449494" y="1869271"/>
            <a:ext cx="5020030" cy="30173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AECF5F-4511-4510-BD95-026FA47A4331}"/>
              </a:ext>
            </a:extLst>
          </p:cNvPr>
          <p:cNvSpPr txBox="1"/>
          <p:nvPr/>
        </p:nvSpPr>
        <p:spPr>
          <a:xfrm>
            <a:off x="530942" y="4886630"/>
            <a:ext cx="11090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by the size of the training set, in the best cases current errors are about 0.7 e</a:t>
            </a:r>
            <a:r>
              <a:rPr lang="en-US"/>
              <a:t>, 25% </a:t>
            </a:r>
            <a:r>
              <a:rPr lang="en-US" dirty="0"/>
              <a:t>of calculated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increase in performance is shown as the size of the training set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Paradoxically, large errors quickly average out, indicating a potential for many-frame applications.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CBFA70-C4A0-4EAE-863D-9549A4C1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5" y="1863055"/>
            <a:ext cx="5020030" cy="301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1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5314BA-E3C9-4840-BD97-DB8A6DF0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Real Model Accuracy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59D2A-7F68-4B29-8691-CA8F670B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726163"/>
            <a:ext cx="3144774" cy="41717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Positive-restricted training data gives unphysical predictions for real models while using all the data to train gives accurate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Charge validated by </a:t>
            </a:r>
            <a:r>
              <a:rPr lang="en-US" sz="1600" dirty="0" err="1"/>
              <a:t>Lep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ší</a:t>
            </a:r>
            <a:r>
              <a:rPr lang="en-US" sz="1600" dirty="0" err="1">
                <a:ea typeface="Cambria Math" panose="02040503050406030204" pitchFamily="18" charset="0"/>
              </a:rPr>
              <a:t>k</a:t>
            </a:r>
            <a:r>
              <a:rPr lang="en-US" sz="1600" dirty="0">
                <a:ea typeface="Cambria Math" panose="02040503050406030204" pitchFamily="18" charset="0"/>
              </a:rPr>
              <a:t>, Martin, and Martin J. Field to be 1.77 in P. </a:t>
            </a:r>
            <a:r>
              <a:rPr lang="en-US" sz="1600" dirty="0" err="1">
                <a:ea typeface="Cambria Math" panose="02040503050406030204" pitchFamily="18" charset="0"/>
              </a:rPr>
              <a:t>tetraurelia</a:t>
            </a:r>
            <a:r>
              <a:rPr lang="en-US" sz="1600">
                <a:ea typeface="Cambria Math" panose="02040503050406030204" pitchFamily="18" charset="0"/>
              </a:rPr>
              <a:t>.</a:t>
            </a:r>
            <a:endParaRPr lang="en-US" sz="1600" dirty="0"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Cambria Math" panose="02040503050406030204" pitchFamily="18" charset="0"/>
              </a:rPr>
              <a:t>No prediction was negative and very few were over two.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Cambria Math" panose="02040503050406030204" pitchFamily="18" charset="0"/>
              </a:rPr>
              <a:t>In contrast, positive-restricted data was always above 2. </a:t>
            </a:r>
            <a:endParaRPr lang="en-US" sz="1600" dirty="0"/>
          </a:p>
        </p:txBody>
      </p:sp>
      <p:graphicFrame>
        <p:nvGraphicFramePr>
          <p:cNvPr id="10" name="Picture Placeholder 9">
            <a:extLst>
              <a:ext uri="{FF2B5EF4-FFF2-40B4-BE49-F238E27FC236}">
                <a16:creationId xmlns:a16="http://schemas.microsoft.com/office/drawing/2014/main" id="{03EC3AC1-3BE2-411D-AAF5-D4AFAD16E191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84416411"/>
              </p:ext>
            </p:extLst>
          </p:nvPr>
        </p:nvGraphicFramePr>
        <p:xfrm>
          <a:off x="228600" y="238125"/>
          <a:ext cx="7696200" cy="638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43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8908-935A-4563-8329-ECEC5312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Plans for the future.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3566F-8354-49F2-ACC9-37FCCE44A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79C2F-15D6-45BA-9CD5-67C84647D1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Increase the proportion of important atoms in the simplified model.</a:t>
            </a:r>
          </a:p>
          <a:p>
            <a:pPr lvl="1"/>
            <a:r>
              <a:rPr lang="en-US" dirty="0"/>
              <a:t>Reduce remote atoms</a:t>
            </a:r>
          </a:p>
          <a:p>
            <a:pPr lvl="1"/>
            <a:r>
              <a:rPr lang="en-US" dirty="0"/>
              <a:t>Promote a full chemical environment around Ca</a:t>
            </a:r>
            <a:r>
              <a:rPr lang="en-US" baseline="30000" dirty="0"/>
              <a:t>2+</a:t>
            </a:r>
          </a:p>
          <a:p>
            <a:pPr lvl="1"/>
            <a:r>
              <a:rPr lang="en-US" dirty="0"/>
              <a:t>Optimize structures before calculations</a:t>
            </a:r>
          </a:p>
          <a:p>
            <a:pPr lvl="1"/>
            <a:r>
              <a:rPr lang="en-US" dirty="0"/>
              <a:t>More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E0E2B-CA73-47F5-83FF-1250129CE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284D0-C569-4CF1-A498-3CC99EBF6D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Experimentation with different techniques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r>
              <a:rPr lang="en-US" dirty="0"/>
              <a:t>Principal Component Analysis</a:t>
            </a:r>
          </a:p>
          <a:p>
            <a:pPr lvl="1"/>
            <a:r>
              <a:rPr lang="en-US" dirty="0"/>
              <a:t>Clustering methods</a:t>
            </a:r>
          </a:p>
          <a:p>
            <a:pPr lvl="2"/>
            <a:r>
              <a:rPr lang="en-US" dirty="0"/>
              <a:t>K-means</a:t>
            </a:r>
          </a:p>
          <a:p>
            <a:pPr lvl="2"/>
            <a:r>
              <a:rPr lang="en-US" dirty="0"/>
              <a:t>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209440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15D1-EF89-411A-8671-5AA7EB3F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5123-4A43-4504-A371-C56A88CA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Pengzhi</a:t>
            </a:r>
            <a:r>
              <a:rPr lang="en-US" dirty="0"/>
              <a:t> Zhang</a:t>
            </a:r>
          </a:p>
          <a:p>
            <a:r>
              <a:rPr lang="en-US" dirty="0" err="1"/>
              <a:t>Jaebeom</a:t>
            </a:r>
            <a:r>
              <a:rPr lang="en-US" dirty="0"/>
              <a:t> Han</a:t>
            </a:r>
          </a:p>
          <a:p>
            <a:r>
              <a:rPr lang="en-US" dirty="0"/>
              <a:t>Pablo </a:t>
            </a:r>
            <a:r>
              <a:rPr lang="en-US" dirty="0" err="1"/>
              <a:t>Rondon</a:t>
            </a:r>
            <a:endParaRPr lang="en-US" dirty="0"/>
          </a:p>
          <a:p>
            <a:r>
              <a:rPr lang="en-US" dirty="0"/>
              <a:t>Piotr </a:t>
            </a:r>
            <a:r>
              <a:rPr lang="en-US" dirty="0" err="1"/>
              <a:t>Cieplak</a:t>
            </a:r>
            <a:endParaRPr lang="en-US" dirty="0"/>
          </a:p>
          <a:p>
            <a:r>
              <a:rPr lang="en-US" dirty="0"/>
              <a:t>Dr. Cheung</a:t>
            </a:r>
          </a:p>
          <a:p>
            <a:r>
              <a:rPr lang="en-US" dirty="0"/>
              <a:t>Nate Jennings</a:t>
            </a:r>
          </a:p>
        </p:txBody>
      </p:sp>
    </p:spTree>
    <p:extLst>
      <p:ext uri="{BB962C8B-B14F-4D97-AF65-F5344CB8AC3E}">
        <p14:creationId xmlns:p14="http://schemas.microsoft.com/office/powerpoint/2010/main" val="2388947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393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Garamond</vt:lpstr>
      <vt:lpstr>SavonVTI</vt:lpstr>
      <vt:lpstr>Determining the charge of the calcium ion in calmodulin using machine learning.</vt:lpstr>
      <vt:lpstr>PowerPoint Presentation</vt:lpstr>
      <vt:lpstr>Model and Input </vt:lpstr>
      <vt:lpstr>Idea and Goals</vt:lpstr>
      <vt:lpstr>Current Results</vt:lpstr>
      <vt:lpstr>Real Model Accuracy</vt:lpstr>
      <vt:lpstr>Plans for the future.</vt:lpstr>
      <vt:lpstr>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the charge of the calcium ion in calmodulin using machine learning.</dc:title>
  <dc:creator>Nate Jennings</dc:creator>
  <cp:lastModifiedBy>Nate Jennings</cp:lastModifiedBy>
  <cp:revision>24</cp:revision>
  <dcterms:created xsi:type="dcterms:W3CDTF">2019-07-23T16:08:02Z</dcterms:created>
  <dcterms:modified xsi:type="dcterms:W3CDTF">2019-07-29T16:16:43Z</dcterms:modified>
</cp:coreProperties>
</file>