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MYjOM9oyE0LhM+HP9oCG/GFbq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600690c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a600690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a600690c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a600690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a600690c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a600690c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0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achablemachine.withgoogle.com/models/9W_BNFjaq/" TargetMode="External"/><Relationship Id="rId4" Type="http://schemas.openxmlformats.org/officeDocument/2006/relationships/hyperlink" Target="https://app.una.study/Share/a7fafd9c-2101-4f21-9535-33ee9576bf02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396813" y="871870"/>
            <a:ext cx="7398373" cy="2268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66942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5844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浸信會呂明才小學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80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超級無敵小先鋒</a:t>
            </a:r>
            <a:endParaRPr b="1" sz="8066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396825" y="3717600"/>
            <a:ext cx="76659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500">
                <a:latin typeface="Arial"/>
                <a:ea typeface="Arial"/>
                <a:cs typeface="Arial"/>
                <a:sym typeface="Arial"/>
              </a:rPr>
              <a:t>(作品名稱:</a:t>
            </a:r>
            <a:r>
              <a:rPr lang="en-US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Chest X-ray AI D</a:t>
            </a:r>
            <a:r>
              <a:rPr lang="en-US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etector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劉家寶（Bosco Liu）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謝溢謙（Aston Tse）  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陳己申（Gibson Chan）   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                         蕭慧行(Ryan Shiu)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600690c6_0_18"/>
          <p:cNvSpPr txBox="1"/>
          <p:nvPr>
            <p:ph idx="1" type="body"/>
          </p:nvPr>
        </p:nvSpPr>
        <p:spPr>
          <a:xfrm>
            <a:off x="823425" y="1566350"/>
            <a:ext cx="10652400" cy="459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我們製作出這個模型，是希望透過AI（人工智能）的學習能力，提升人們的生活質素。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  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在測試後，我們認為這個AI模型表現</a:t>
            </a:r>
            <a:r>
              <a:rPr lang="en-US" sz="4200">
                <a:solidFill>
                  <a:srgbClr val="6AA84F"/>
                </a:solidFill>
              </a:rPr>
              <a:t>良好</a:t>
            </a:r>
            <a:r>
              <a:rPr lang="en-US" sz="4200">
                <a:solidFill>
                  <a:schemeClr val="dk1"/>
                </a:solidFill>
              </a:rPr>
              <a:t>。我們希望它能夠協助醫生</a:t>
            </a:r>
            <a:r>
              <a:rPr lang="en-US" sz="4200">
                <a:solidFill>
                  <a:srgbClr val="4A86E8"/>
                </a:solidFill>
              </a:rPr>
              <a:t>更快速地作判斷</a:t>
            </a:r>
            <a:r>
              <a:rPr lang="en-US" sz="4200">
                <a:solidFill>
                  <a:schemeClr val="dk1"/>
                </a:solidFill>
              </a:rPr>
              <a:t>。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224" name="Google Shape;224;g14a600690c6_0_18"/>
          <p:cNvSpPr txBox="1"/>
          <p:nvPr/>
        </p:nvSpPr>
        <p:spPr>
          <a:xfrm>
            <a:off x="1663650" y="217075"/>
            <a:ext cx="8864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latin typeface="Century Gothic"/>
                <a:ea typeface="Century Gothic"/>
                <a:cs typeface="Century Gothic"/>
                <a:sym typeface="Century Gothic"/>
              </a:rPr>
              <a:t>總結</a:t>
            </a:r>
            <a:endParaRPr b="1" sz="4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600690c6_0_13"/>
          <p:cNvSpPr txBox="1"/>
          <p:nvPr>
            <p:ph type="title"/>
          </p:nvPr>
        </p:nvSpPr>
        <p:spPr>
          <a:xfrm>
            <a:off x="2427675" y="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我們的感想：</a:t>
            </a:r>
            <a:endParaRPr b="1" sz="39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30" name="Google Shape;230;g14a600690c6_0_13"/>
          <p:cNvSpPr txBox="1"/>
          <p:nvPr>
            <p:ph idx="1" type="body"/>
          </p:nvPr>
        </p:nvSpPr>
        <p:spPr>
          <a:xfrm>
            <a:off x="1676698" y="951075"/>
            <a:ext cx="10515300" cy="54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2942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劉家寶：能夠做到今天的成果，絕對少不了大家的支持，我在此代表全隊向各位道謝!</a:t>
            </a:r>
            <a:endParaRPr b="1" sz="2942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2942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2942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謝溢謙：我們在過程中遇到了不少困難，幸得有各位組員和導師的幫忙，謝謝！</a:t>
            </a:r>
            <a:endParaRPr b="1" sz="2942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2942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2942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蕭慧行：I am proud that I can work with my friends,althogh we had some arguments when we were making the project,we still figured it out,thank you teamates for working with me! XD</a:t>
            </a:r>
            <a:endParaRPr b="1" sz="2942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2942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2942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陳己申：My teamates and I have different challenges, but in the end we have figured them out .  Without my </a:t>
            </a:r>
            <a:r>
              <a:rPr b="1" lang="en-US" sz="2942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teammates</a:t>
            </a:r>
            <a:r>
              <a:rPr b="1" lang="en-US" sz="2942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, I could’ve never succeed. Therefore, I really thank my </a:t>
            </a:r>
            <a:r>
              <a:rPr b="1" lang="en-US" sz="2942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teammates</a:t>
            </a:r>
            <a:r>
              <a:rPr b="1" lang="en-US" sz="2942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sz="2942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2142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a600690c6_3_0"/>
          <p:cNvSpPr txBox="1"/>
          <p:nvPr>
            <p:ph type="title"/>
          </p:nvPr>
        </p:nvSpPr>
        <p:spPr>
          <a:xfrm>
            <a:off x="1640100" y="27885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Thank you</a:t>
            </a:r>
            <a:endParaRPr b="1"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1640100" y="5042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索引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820550" y="1736975"/>
            <a:ext cx="8915400" cy="4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1: 建立AI的</a:t>
            </a:r>
            <a:r>
              <a:rPr b="1" lang="en-US" sz="3900">
                <a:solidFill>
                  <a:srgbClr val="4A86E8"/>
                </a:solidFill>
              </a:rPr>
              <a:t>原因</a:t>
            </a:r>
            <a:endParaRPr b="1" sz="3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900"/>
              <a:t>2</a:t>
            </a:r>
            <a:r>
              <a:rPr lang="en-US" sz="3900"/>
              <a:t> :建立AI的</a:t>
            </a:r>
            <a:r>
              <a:rPr b="1" lang="en-US" sz="3900">
                <a:solidFill>
                  <a:srgbClr val="4A86E8"/>
                </a:solidFill>
              </a:rPr>
              <a:t>過程</a:t>
            </a:r>
            <a:endParaRPr b="1" sz="3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900"/>
              <a:t>3 :建立AI時遇到的</a:t>
            </a:r>
            <a:r>
              <a:rPr b="1" lang="en-US" sz="3900">
                <a:solidFill>
                  <a:srgbClr val="4A86E8"/>
                </a:solidFill>
              </a:rPr>
              <a:t>困難</a:t>
            </a:r>
            <a:endParaRPr b="1" sz="3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900"/>
              <a:t>4 :作品</a:t>
            </a:r>
            <a:endParaRPr sz="3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900"/>
              <a:t>5 : </a:t>
            </a:r>
            <a:r>
              <a:rPr b="1" lang="en-US" sz="3900">
                <a:solidFill>
                  <a:srgbClr val="4A86E8"/>
                </a:solidFill>
              </a:rPr>
              <a:t>模型評估</a:t>
            </a:r>
            <a:endParaRPr b="1" sz="3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900"/>
              <a:t>6 :</a:t>
            </a:r>
            <a:r>
              <a:rPr b="1" lang="en-US" sz="3900">
                <a:solidFill>
                  <a:srgbClr val="4A86E8"/>
                </a:solidFill>
              </a:rPr>
              <a:t>成員心聲</a:t>
            </a:r>
            <a:r>
              <a:rPr lang="en-US" sz="3900"/>
              <a:t>/總結</a:t>
            </a:r>
            <a:endParaRPr sz="3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1974475" y="2063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    介</a:t>
            </a: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紹</a:t>
            </a:r>
            <a:endParaRPr b="1"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870475" y="1487275"/>
            <a:ext cx="104853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在經歷新冠疫情的洗禮後，我們希望通過利用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人工智能技術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協助醫生做出</a:t>
            </a:r>
            <a:r>
              <a:rPr lang="en-US" sz="3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更準確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的決定。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我們在網上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數據庫</a:t>
            </a:r>
            <a:r>
              <a:rPr b="1" lang="en-US" sz="36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搜尋人體X光片，並將</a:t>
            </a:r>
            <a:r>
              <a:rPr lang="en-US" sz="3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放入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Teachable Machine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作訓練。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在訓練AI的同時，我們也用</a:t>
            </a:r>
            <a:r>
              <a:rPr lang="en-US" sz="3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測試模型，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最高準確率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可達99.5%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6459" y="206375"/>
            <a:ext cx="2463268" cy="12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1303950" y="3101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-US" sz="354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364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40">
                <a:latin typeface="Arial"/>
                <a:ea typeface="Arial"/>
                <a:cs typeface="Arial"/>
                <a:sym typeface="Arial"/>
              </a:rPr>
              <a:t>建立AI時遇到的</a:t>
            </a:r>
            <a:r>
              <a:rPr b="1" lang="en-US" sz="4740" u="sng">
                <a:latin typeface="Arial"/>
                <a:ea typeface="Arial"/>
                <a:cs typeface="Arial"/>
                <a:sym typeface="Arial"/>
              </a:rPr>
              <a:t>困難</a:t>
            </a:r>
            <a:endParaRPr b="1" sz="474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2591074" y="21924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b="1" lang="en-US" sz="4400">
                <a:solidFill>
                  <a:srgbClr val="0000FF"/>
                </a:solidFill>
              </a:rPr>
              <a:t>重複</a:t>
            </a:r>
            <a:r>
              <a:rPr lang="en-US" sz="4400"/>
              <a:t>/</a:t>
            </a:r>
            <a:r>
              <a:rPr b="1" lang="en-US" sz="4400">
                <a:solidFill>
                  <a:srgbClr val="0000FF"/>
                </a:solidFill>
              </a:rPr>
              <a:t>模糊</a:t>
            </a:r>
            <a:r>
              <a:rPr lang="en-US" sz="4400"/>
              <a:t>/</a:t>
            </a:r>
            <a:r>
              <a:rPr b="1" lang="en-US" sz="4400">
                <a:solidFill>
                  <a:srgbClr val="0000FF"/>
                </a:solidFill>
              </a:rPr>
              <a:t>無法開啟</a:t>
            </a:r>
            <a:r>
              <a:rPr lang="en-US" sz="4400"/>
              <a:t>的相片 =&gt; 我們使用圖片程序</a:t>
            </a:r>
            <a:r>
              <a:rPr b="1" lang="en-US" sz="4400">
                <a:solidFill>
                  <a:srgbClr val="FF0000"/>
                </a:solidFill>
              </a:rPr>
              <a:t>處理</a:t>
            </a:r>
            <a:r>
              <a:rPr lang="en-US" sz="4400">
                <a:solidFill>
                  <a:schemeClr val="dk1"/>
                </a:solidFill>
              </a:rPr>
              <a:t>照片</a:t>
            </a:r>
            <a:endParaRPr sz="4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SzPts val="4400"/>
              <a:buAutoNum type="arabicPeriod"/>
            </a:pPr>
            <a:r>
              <a:rPr lang="en-US" sz="4400"/>
              <a:t>準</a:t>
            </a:r>
            <a:r>
              <a:rPr lang="en-US" sz="4400"/>
              <a:t>確度</a:t>
            </a:r>
            <a:r>
              <a:rPr b="1" lang="en-US" sz="4400">
                <a:solidFill>
                  <a:srgbClr val="0000FF"/>
                </a:solidFill>
              </a:rPr>
              <a:t>偏低</a:t>
            </a:r>
            <a:r>
              <a:rPr lang="en-US" sz="4400">
                <a:solidFill>
                  <a:srgbClr val="FF0000"/>
                </a:solidFill>
              </a:rPr>
              <a:t> </a:t>
            </a:r>
            <a:r>
              <a:rPr lang="en-US" sz="4400"/>
              <a:t>=&gt; 我們</a:t>
            </a:r>
            <a:r>
              <a:rPr lang="en-US" sz="4400">
                <a:solidFill>
                  <a:srgbClr val="000000"/>
                </a:solidFill>
              </a:rPr>
              <a:t>用新照片</a:t>
            </a:r>
            <a:r>
              <a:rPr lang="en-US" sz="4400">
                <a:solidFill>
                  <a:srgbClr val="FF0000"/>
                </a:solidFill>
              </a:rPr>
              <a:t>重新訓練</a:t>
            </a:r>
            <a:r>
              <a:rPr lang="en-US" sz="4400">
                <a:solidFill>
                  <a:srgbClr val="000000"/>
                </a:solidFill>
              </a:rPr>
              <a:t>模型</a:t>
            </a:r>
            <a:endParaRPr sz="44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2100"/>
            </a:br>
            <a:br>
              <a:rPr lang="en-US" sz="1900"/>
            </a:b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1915375" y="47538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                       </a:t>
            </a:r>
            <a:r>
              <a:rPr b="1" lang="en-US" sz="4300"/>
              <a:t> </a:t>
            </a:r>
            <a:r>
              <a:rPr b="1" lang="en-US" sz="4300"/>
              <a:t>演示</a:t>
            </a:r>
            <a:r>
              <a:rPr b="1" lang="en-US" sz="4300"/>
              <a:t>成品</a:t>
            </a:r>
            <a:r>
              <a:rPr lang="en-US"/>
              <a:t>   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1812512" y="132385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https://teachablemachine.withgoogle.com/models/9W_BNFjaq/</a:t>
            </a:r>
            <a:endParaRPr sz="2000" u="sng"/>
          </a:p>
          <a:p>
            <a:pPr indent="-3556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https://app.una.study/Share/a7fafd9c-2101-4f21-9535-33ee9576bf02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6565" y="2814384"/>
            <a:ext cx="6028063" cy="332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776275"/>
            <a:ext cx="6084747" cy="340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1535300" y="47538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</a:t>
            </a:r>
            <a:r>
              <a:rPr b="1" lang="en-US" sz="4600"/>
              <a:t>   </a:t>
            </a:r>
            <a:r>
              <a:rPr b="1" lang="en-US" sz="4600"/>
              <a:t>模型評估</a:t>
            </a:r>
            <a:endParaRPr b="1" sz="4600"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342900" rtl="0" algn="l">
              <a:spcBef>
                <a:spcPts val="1000"/>
              </a:spcBef>
              <a:spcAft>
                <a:spcPts val="0"/>
              </a:spcAft>
              <a:buSzPts val="4500"/>
              <a:buChar char="●"/>
            </a:pPr>
            <a:r>
              <a:rPr lang="en-US" sz="4500"/>
              <a:t>記錄所有類的所有</a:t>
            </a:r>
            <a:r>
              <a:rPr b="1" lang="en-US" sz="4500">
                <a:solidFill>
                  <a:srgbClr val="FF0000"/>
                </a:solidFill>
              </a:rPr>
              <a:t>真值</a:t>
            </a:r>
            <a:r>
              <a:rPr lang="en-US" sz="4500"/>
              <a:t>和</a:t>
            </a:r>
            <a:r>
              <a:rPr b="1" lang="en-US" sz="4500">
                <a:solidFill>
                  <a:srgbClr val="4A86E8"/>
                </a:solidFill>
              </a:rPr>
              <a:t>假值</a:t>
            </a:r>
            <a:r>
              <a:rPr lang="en-US" sz="4500">
                <a:solidFill>
                  <a:srgbClr val="4A86E8"/>
                </a:solidFill>
              </a:rPr>
              <a:t> </a:t>
            </a:r>
            <a:endParaRPr sz="4500">
              <a:solidFill>
                <a:srgbClr val="4A86E8"/>
              </a:solidFill>
            </a:endParaRPr>
          </a:p>
          <a:p>
            <a:pPr indent="-514350" lvl="0" marL="342900" rtl="0" algn="l">
              <a:spcBef>
                <a:spcPts val="1000"/>
              </a:spcBef>
              <a:spcAft>
                <a:spcPts val="0"/>
              </a:spcAft>
              <a:buSzPts val="4500"/>
              <a:buChar char="●"/>
            </a:pPr>
            <a:r>
              <a:rPr lang="en-US" sz="4500"/>
              <a:t>對所有測試結果進行</a:t>
            </a:r>
            <a:r>
              <a:rPr b="1" lang="en-US" sz="4500">
                <a:solidFill>
                  <a:srgbClr val="CC0000"/>
                </a:solidFill>
              </a:rPr>
              <a:t>整合</a:t>
            </a:r>
            <a:endParaRPr b="1" sz="4500">
              <a:solidFill>
                <a:srgbClr val="CC0000"/>
              </a:solidFill>
            </a:endParaRPr>
          </a:p>
          <a:p>
            <a:pPr indent="-514350" lvl="0" marL="342900" rtl="0" algn="l">
              <a:spcBef>
                <a:spcPts val="1000"/>
              </a:spcBef>
              <a:spcAft>
                <a:spcPts val="0"/>
              </a:spcAft>
              <a:buSzPts val="4500"/>
              <a:buChar char="●"/>
            </a:pPr>
            <a:r>
              <a:rPr lang="en-US" sz="4500"/>
              <a:t>使用 </a:t>
            </a:r>
            <a:r>
              <a:rPr b="1" lang="en-US" sz="4500">
                <a:solidFill>
                  <a:srgbClr val="4A86E8"/>
                </a:solidFill>
              </a:rPr>
              <a:t>Python</a:t>
            </a:r>
            <a:r>
              <a:rPr b="1" lang="en-US" sz="4500">
                <a:solidFill>
                  <a:srgbClr val="FF00FF"/>
                </a:solidFill>
              </a:rPr>
              <a:t> </a:t>
            </a:r>
            <a:r>
              <a:rPr lang="en-US" sz="4500"/>
              <a:t>繪製</a:t>
            </a:r>
            <a:r>
              <a:rPr lang="en-US" sz="4500">
                <a:solidFill>
                  <a:srgbClr val="FF0000"/>
                </a:solidFill>
              </a:rPr>
              <a:t>混淆矩陣</a:t>
            </a:r>
            <a:r>
              <a:rPr lang="en-US" sz="4500"/>
              <a:t>並打印分類報告</a:t>
            </a:r>
            <a:endParaRPr sz="4500"/>
          </a:p>
        </p:txBody>
      </p:sp>
      <p:pic>
        <p:nvPicPr>
          <p:cNvPr id="199" name="Google Shape;1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4573585"/>
            <a:ext cx="2284413" cy="228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3007544" cy="21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2592925" y="624110"/>
            <a:ext cx="8911687" cy="60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Source Code</a:t>
            </a:r>
            <a:endParaRPr/>
          </a:p>
        </p:txBody>
      </p:sp>
      <p:pic>
        <p:nvPicPr>
          <p:cNvPr id="206" name="Google Shape;20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7" y="1627681"/>
            <a:ext cx="7905746" cy="488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1640163" y="2006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0000"/>
                </a:solidFill>
              </a:rPr>
              <a:t>混淆矩陣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12" name="Google Shape;21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62" l="23006" r="21745" t="9099"/>
          <a:stretch/>
        </p:blipFill>
        <p:spPr>
          <a:xfrm>
            <a:off x="3395330" y="1429120"/>
            <a:ext cx="5401339" cy="512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1640163" y="3888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報告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218" name="Google Shape;21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138" y="2516474"/>
            <a:ext cx="8915400" cy="3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2022-08-22T03:15:15Z</dcterms:created>
  <dc:creator>Pui Kwan Cheung</dc:creator>
</cp:coreProperties>
</file>