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3" r:id="rId4"/>
    <p:sldId id="291" r:id="rId5"/>
    <p:sldId id="292" r:id="rId6"/>
    <p:sldId id="293" r:id="rId7"/>
    <p:sldId id="278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2" r:id="rId16"/>
    <p:sldId id="30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5" r:id="rId28"/>
    <p:sldId id="31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50209-2865-4062-9A66-2B6A574442D5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BB5F-BB27-4A69-9BF2-4C6DFB6B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BB5F-BB27-4A69-9BF2-4C6DFB6B5E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3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292600"/>
            <a:ext cx="5848350" cy="176371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000">
                <a:latin typeface="黑体" pitchFamily="49" charset="-122"/>
                <a:ea typeface="黑体" pitchFamily="49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培训主题（</a:t>
            </a:r>
            <a:r>
              <a:rPr lang="en-US" altLang="zh-CN" sz="4400" dirty="0">
                <a:latin typeface="黑体" pitchFamily="2" charset="-122"/>
                <a:ea typeface="黑体" pitchFamily="2" charset="-122"/>
              </a:rPr>
              <a:t>44</a:t>
            </a:r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号黑体）</a:t>
            </a:r>
          </a:p>
        </p:txBody>
      </p:sp>
      <p:sp>
        <p:nvSpPr>
          <p:cNvPr id="8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2016年4月21日</a:t>
            </a:fld>
            <a:endParaRPr lang="en-US" altLang="zh-CN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425215"/>
            <a:ext cx="5724128" cy="5555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目录（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23850" y="1341438"/>
            <a:ext cx="8280400" cy="38877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目录：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     目录不要超过一页。字号可根据排版情况自由选择，提倡使用宋体、黑体等规范字体，字体颜色不限。项目符号可自选。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179512" y="1125538"/>
            <a:ext cx="8352928" cy="18714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正文：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      </a:t>
            </a:r>
            <a:r>
              <a:rPr lang="en-US" altLang="zh-CN" b="1" dirty="0">
                <a:latin typeface="+mn-ea"/>
              </a:rPr>
              <a:t>24-32</a:t>
            </a:r>
            <a:r>
              <a:rPr lang="zh-CN" altLang="en-US" b="1" dirty="0">
                <a:latin typeface="+mn-ea"/>
              </a:rPr>
              <a:t>号之间，可根据排版情况自由选择，提倡使用宋体等规范字体，尽量避免行楷、幼圆等艺术字体，字体颜色不限。要求简洁大方、一目了然。</a:t>
            </a:r>
            <a:r>
              <a:rPr lang="en-US" altLang="zh-CN" b="1" dirty="0">
                <a:latin typeface="+mn-ea"/>
              </a:rPr>
              <a:t>PPT</a:t>
            </a:r>
            <a:r>
              <a:rPr lang="zh-CN" altLang="en-US" b="1" dirty="0">
                <a:latin typeface="+mn-ea"/>
              </a:rPr>
              <a:t>页数最好控制在</a:t>
            </a:r>
            <a:r>
              <a:rPr lang="en-US" altLang="zh-CN" b="1" dirty="0">
                <a:latin typeface="+mn-ea"/>
              </a:rPr>
              <a:t>30</a:t>
            </a:r>
            <a:r>
              <a:rPr lang="zh-CN" altLang="en-US" b="1" dirty="0">
                <a:latin typeface="+mn-ea"/>
              </a:rPr>
              <a:t>页以内，重点突出，不要过于冗长</a:t>
            </a:r>
            <a:endParaRPr lang="zh-CN" altLang="en-US" b="1" dirty="0"/>
          </a:p>
          <a:p>
            <a:pPr lvl="0"/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小标题（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67544" y="1484784"/>
            <a:ext cx="7489006" cy="280781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结束（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6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2016年4月21日</a:t>
            </a:fld>
            <a:endParaRPr lang="en-US" altLang="zh-CN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模板（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4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2016年4月21日</a:t>
            </a:fld>
            <a:endParaRPr lang="en-US" altLang="zh-CN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6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90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" y="6310139"/>
            <a:ext cx="90947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een/android-gradle-samples" TargetMode="External"/><Relationship Id="rId2" Type="http://schemas.openxmlformats.org/officeDocument/2006/relationships/hyperlink" Target="http://git.ipd.meizu.com/AnR/android-gradle-samp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github.io/android-gradle-dsl/current/com.android.build.gradle.BaseExtens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github.io/android-gradle-dsl/current/com.android.build.gradle.internal.dsl.ProductFlavo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een/android-gradle-samples" TargetMode="External"/><Relationship Id="rId2" Type="http://schemas.openxmlformats.org/officeDocument/2006/relationships/hyperlink" Target="http://git.ipd.meizu.com/AnR/android-gradle-samp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512" y="4365104"/>
            <a:ext cx="5848350" cy="1763713"/>
          </a:xfrm>
        </p:spPr>
        <p:txBody>
          <a:bodyPr/>
          <a:lstStyle/>
          <a:p>
            <a:pPr algn="l"/>
            <a:r>
              <a:rPr lang="en-US" altLang="zh-CN"/>
              <a:t>Android Gradle</a:t>
            </a:r>
          </a:p>
          <a:p>
            <a:pPr algn="l"/>
            <a:r>
              <a:rPr lang="zh-CN" altLang="en-US"/>
              <a:t>从入门到</a:t>
            </a:r>
            <a:r>
              <a:rPr lang="en-US" altLang="zh-CN"/>
              <a:t>GG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20452" y="2140270"/>
            <a:ext cx="269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1</a:t>
            </a:r>
            <a:r>
              <a:rPr lang="zh-CN" altLang="en-US" sz="3600" dirty="0"/>
              <a:t>课</a:t>
            </a:r>
            <a:r>
              <a:rPr lang="en-US" altLang="zh-CN" sz="3600" dirty="0"/>
              <a:t>: Greet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984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repositories {}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528" y="1124744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而之前讲到过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buildscript</a:t>
            </a:r>
            <a:r>
              <a:rPr lang="en-US" altLang="zh-CN" sz="2400" dirty="0"/>
              <a:t> {}</a:t>
            </a:r>
            <a:r>
              <a:rPr lang="zh-CN" altLang="en-US" sz="2400" dirty="0"/>
              <a:t>是在</a:t>
            </a:r>
            <a:r>
              <a:rPr lang="en-US" altLang="zh-CN" sz="2400" dirty="0"/>
              <a:t>Gradle</a:t>
            </a:r>
            <a:r>
              <a:rPr lang="zh-CN" altLang="en-US" sz="2400" dirty="0"/>
              <a:t>初始化的时候首先加载</a:t>
            </a:r>
            <a:endParaRPr lang="en-US" altLang="zh-CN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668407"/>
            <a:ext cx="741100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buildscript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repositories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jcenter()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dependencies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classpath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'com.android.tools.build:gradle:2.1.0-beta3'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3941442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buildscript</a:t>
            </a:r>
            <a:r>
              <a:rPr lang="en-US" altLang="zh-CN" sz="2400" dirty="0"/>
              <a:t>{} </a:t>
            </a:r>
            <a:r>
              <a:rPr lang="zh-CN" altLang="en-US" sz="2400" dirty="0"/>
              <a:t>中配置的运行时环境依赖</a:t>
            </a:r>
            <a:r>
              <a:rPr lang="en-US" altLang="zh-CN" sz="2400" dirty="0"/>
              <a:t>, </a:t>
            </a:r>
            <a:r>
              <a:rPr lang="zh-CN" altLang="en-US" sz="2400" dirty="0"/>
              <a:t>对所有模块都有效</a:t>
            </a:r>
            <a:endParaRPr lang="en-US" altLang="zh-CN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4509120"/>
            <a:ext cx="226215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allprojects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repositories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jcenter()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9832" y="4509120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allprojects</a:t>
            </a:r>
            <a:r>
              <a:rPr lang="en-US" altLang="zh-CN" sz="2400" dirty="0"/>
              <a:t>{}: </a:t>
            </a:r>
            <a:r>
              <a:rPr lang="zh-CN" altLang="en-US" sz="2400" dirty="0"/>
              <a:t>该</a:t>
            </a:r>
            <a:r>
              <a:rPr lang="en-US" altLang="zh-CN" sz="2400" dirty="0"/>
              <a:t>Gradle DSL</a:t>
            </a:r>
            <a:r>
              <a:rPr lang="zh-CN" altLang="en-US" sz="2400" dirty="0"/>
              <a:t>入口的意思是</a:t>
            </a:r>
            <a:endParaRPr lang="en-US" altLang="zh-CN" sz="2400" dirty="0"/>
          </a:p>
          <a:p>
            <a:r>
              <a:rPr lang="zh-CN" altLang="en-US" sz="2400" dirty="0"/>
              <a:t>对</a:t>
            </a:r>
            <a:r>
              <a:rPr lang="en-US" altLang="zh-CN" sz="2400" dirty="0"/>
              <a:t>project(</a:t>
            </a:r>
            <a:r>
              <a:rPr lang="zh-CN" altLang="en-US" sz="2400" dirty="0"/>
              <a:t>模块</a:t>
            </a:r>
            <a:r>
              <a:rPr lang="en-US" altLang="zh-CN" sz="2400" dirty="0"/>
              <a:t>)</a:t>
            </a:r>
            <a:r>
              <a:rPr lang="zh-CN" altLang="en-US" sz="2400" dirty="0"/>
              <a:t>及其子模块都配置</a:t>
            </a:r>
            <a:endParaRPr lang="en-US" altLang="zh-CN" sz="2400" dirty="0"/>
          </a:p>
          <a:p>
            <a:r>
              <a:rPr lang="zh-CN" altLang="en-US" sz="2400" dirty="0"/>
              <a:t>将通用的配置放在</a:t>
            </a:r>
            <a:r>
              <a:rPr lang="en-US" altLang="zh-CN" sz="2400" dirty="0"/>
              <a:t>rootProject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allprojects</a:t>
            </a:r>
            <a:r>
              <a:rPr lang="zh-CN" altLang="en-US" sz="2400" dirty="0"/>
              <a:t>中吧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2430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休息时间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850" y="1341438"/>
            <a:ext cx="8280400" cy="4391818"/>
          </a:xfrm>
        </p:spPr>
        <p:txBody>
          <a:bodyPr/>
          <a:lstStyle/>
          <a:p>
            <a:r>
              <a:rPr lang="zh-CN" altLang="en-US" dirty="0"/>
              <a:t>课程的随堂 </a:t>
            </a:r>
            <a:r>
              <a:rPr lang="en-US" altLang="zh-CN" dirty="0"/>
              <a:t>Sample </a:t>
            </a:r>
            <a:r>
              <a:rPr lang="zh-CN" altLang="en-US" dirty="0"/>
              <a:t>以及 </a:t>
            </a:r>
            <a:r>
              <a:rPr lang="en-US" altLang="zh-CN" dirty="0"/>
              <a:t>presentation </a:t>
            </a:r>
            <a:r>
              <a:rPr lang="zh-CN" altLang="en-US" dirty="0"/>
              <a:t>在如下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sz="2800" dirty="0">
                <a:hlinkClick r:id="rId2"/>
              </a:rPr>
              <a:t>http://git.ipd.meizu.com/AnR/android-gradle-samples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[Github</a:t>
            </a:r>
            <a:r>
              <a:rPr lang="zh-CN" altLang="en-US" sz="2400" dirty="0"/>
              <a:t>用户移步</a:t>
            </a:r>
            <a:r>
              <a:rPr lang="en-US" altLang="zh-CN" sz="2400" dirty="0"/>
              <a:t>] </a:t>
            </a:r>
            <a:r>
              <a:rPr lang="en-US" altLang="zh-CN" sz="2000" dirty="0">
                <a:hlinkClick r:id="rId3"/>
              </a:rPr>
              <a:t>https://github.com/Jween/android-gradle-samples</a:t>
            </a:r>
            <a:endParaRPr lang="en-US" altLang="zh-CN" sz="20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26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android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323528" y="1196752"/>
            <a:ext cx="8435280" cy="4968552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 err="1"/>
              <a:t>defaultConfig</a:t>
            </a:r>
            <a:r>
              <a:rPr lang="en-US" altLang="zh-CN" sz="2000" dirty="0"/>
              <a:t> { }: </a:t>
            </a:r>
            <a:r>
              <a:rPr lang="zh-CN" altLang="en-US" sz="2000" dirty="0"/>
              <a:t>默认配置</a:t>
            </a:r>
            <a:r>
              <a:rPr lang="en-US" altLang="zh-CN" sz="2000" dirty="0"/>
              <a:t>, </a:t>
            </a:r>
            <a:r>
              <a:rPr lang="zh-CN" altLang="en-US" sz="2000" dirty="0"/>
              <a:t>所有 </a:t>
            </a:r>
            <a:r>
              <a:rPr lang="en-US" altLang="zh-CN" sz="2000" dirty="0"/>
              <a:t>flavor </a:t>
            </a:r>
            <a:r>
              <a:rPr lang="zh-CN" altLang="en-US" sz="2000" dirty="0"/>
              <a:t>都会继承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sourceSets</a:t>
            </a:r>
            <a:r>
              <a:rPr lang="en-US" altLang="zh-CN" sz="2000" dirty="0">
                <a:solidFill>
                  <a:srgbClr val="FF0000"/>
                </a:solidFill>
              </a:rPr>
              <a:t> { }</a:t>
            </a:r>
            <a:r>
              <a:rPr lang="en-US" altLang="zh-CN" sz="2000" dirty="0"/>
              <a:t>: </a:t>
            </a:r>
            <a:r>
              <a:rPr lang="zh-CN" altLang="en-US" sz="2000" dirty="0"/>
              <a:t>对代码</a:t>
            </a:r>
            <a:r>
              <a:rPr lang="en-US" altLang="zh-CN" sz="2000" dirty="0"/>
              <a:t>/</a:t>
            </a:r>
            <a:r>
              <a:rPr lang="zh-CN" altLang="en-US" sz="2000" dirty="0"/>
              <a:t>资源的配置</a:t>
            </a:r>
            <a:r>
              <a:rPr lang="en-US" altLang="zh-CN" sz="2000" dirty="0"/>
              <a:t>, android </a:t>
            </a:r>
            <a:r>
              <a:rPr lang="zh-CN" altLang="en-US" sz="2000" dirty="0"/>
              <a:t>重新对 </a:t>
            </a:r>
            <a:r>
              <a:rPr lang="en-US" altLang="zh-CN" sz="2000" dirty="0"/>
              <a:t>gradle </a:t>
            </a:r>
            <a:r>
              <a:rPr lang="en-US" altLang="zh-CN" sz="2000" dirty="0" err="1"/>
              <a:t>sourceSets</a:t>
            </a:r>
            <a:r>
              <a:rPr lang="en-US" altLang="zh-CN" sz="2000" dirty="0"/>
              <a:t> </a:t>
            </a:r>
            <a:r>
              <a:rPr lang="zh-CN" altLang="en-US" sz="2000" dirty="0"/>
              <a:t>进行了针对 </a:t>
            </a:r>
            <a:r>
              <a:rPr lang="en-US" altLang="zh-CN" sz="2000" dirty="0"/>
              <a:t>Android </a:t>
            </a:r>
            <a:r>
              <a:rPr lang="zh-CN" altLang="en-US" sz="2000" dirty="0"/>
              <a:t>的实现</a:t>
            </a:r>
            <a:r>
              <a:rPr lang="en-US" altLang="zh-CN" sz="2000" dirty="0"/>
              <a:t>, </a:t>
            </a:r>
            <a:r>
              <a:rPr lang="zh-CN" altLang="en-US" sz="2000" dirty="0"/>
              <a:t>叫做 </a:t>
            </a:r>
            <a:r>
              <a:rPr lang="en-US" altLang="zh-CN" sz="2000" dirty="0" err="1"/>
              <a:t>AndroidSourceSet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productFlavors</a:t>
            </a:r>
            <a:r>
              <a:rPr lang="en-US" altLang="zh-CN" sz="2000" dirty="0">
                <a:solidFill>
                  <a:srgbClr val="FF0000"/>
                </a:solidFill>
              </a:rPr>
              <a:t> { }</a:t>
            </a:r>
            <a:r>
              <a:rPr lang="en-US" altLang="zh-CN" sz="2000" dirty="0"/>
              <a:t>: </a:t>
            </a:r>
            <a:r>
              <a:rPr lang="zh-CN" altLang="en-US" sz="2000" dirty="0"/>
              <a:t>模块所有 </a:t>
            </a:r>
            <a:r>
              <a:rPr lang="en-US" altLang="zh-CN" sz="2000" dirty="0"/>
              <a:t>flavor, </a:t>
            </a:r>
            <a:r>
              <a:rPr lang="zh-CN" altLang="en-US" sz="2000" dirty="0"/>
              <a:t>不同的 </a:t>
            </a:r>
            <a:r>
              <a:rPr lang="en-US" altLang="zh-CN" sz="2000" dirty="0"/>
              <a:t>flavor, </a:t>
            </a:r>
            <a:r>
              <a:rPr lang="zh-CN" altLang="en-US" sz="2000" dirty="0"/>
              <a:t>可以打包出不同的 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buildTypes</a:t>
            </a:r>
            <a:r>
              <a:rPr lang="en-US" altLang="zh-CN" sz="2000" dirty="0">
                <a:solidFill>
                  <a:srgbClr val="FF0000"/>
                </a:solidFill>
              </a:rPr>
              <a:t> { }</a:t>
            </a:r>
            <a:r>
              <a:rPr lang="en-US" altLang="zh-CN" sz="2000" dirty="0"/>
              <a:t>: </a:t>
            </a:r>
            <a:r>
              <a:rPr lang="zh-CN" altLang="en-US" sz="2000" dirty="0"/>
              <a:t>模块所有 </a:t>
            </a:r>
            <a:r>
              <a:rPr lang="en-US" altLang="zh-CN" sz="2000" dirty="0"/>
              <a:t>build </a:t>
            </a:r>
            <a:r>
              <a:rPr lang="zh-CN" altLang="en-US" sz="2000" dirty="0"/>
              <a:t>类型</a:t>
            </a:r>
            <a:r>
              <a:rPr lang="en-US" altLang="zh-CN" sz="2000" dirty="0"/>
              <a:t>, </a:t>
            </a:r>
            <a:r>
              <a:rPr lang="zh-CN" altLang="en-US" sz="2000" dirty="0"/>
              <a:t>不同的类型</a:t>
            </a:r>
            <a:r>
              <a:rPr lang="en-US" altLang="zh-CN" sz="2000" dirty="0"/>
              <a:t>, </a:t>
            </a:r>
            <a:r>
              <a:rPr lang="zh-CN" altLang="en-US" sz="2000" dirty="0"/>
              <a:t>可以打包出不同的 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en-US" altLang="zh-CN" sz="2000" dirty="0" err="1"/>
              <a:t>signingConfig</a:t>
            </a:r>
            <a:r>
              <a:rPr lang="en-US" altLang="zh-CN" sz="2000" dirty="0"/>
              <a:t> { }: App </a:t>
            </a:r>
            <a:r>
              <a:rPr lang="zh-CN" altLang="en-US" sz="2000" dirty="0"/>
              <a:t>模块打包 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 </a:t>
            </a:r>
            <a:r>
              <a:rPr lang="zh-CN" altLang="en-US" sz="2000" dirty="0"/>
              <a:t>的签名配置</a:t>
            </a:r>
            <a:endParaRPr lang="en-US" altLang="zh-CN" sz="2000" dirty="0"/>
          </a:p>
          <a:p>
            <a:r>
              <a:rPr lang="en-US" altLang="zh-CN" sz="2000" dirty="0"/>
              <a:t>splits { }: 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 </a:t>
            </a:r>
            <a:r>
              <a:rPr lang="zh-CN" altLang="en-US" sz="2000" dirty="0"/>
              <a:t>分割</a:t>
            </a:r>
            <a:r>
              <a:rPr lang="en-US" altLang="zh-CN" sz="2000" dirty="0"/>
              <a:t>, </a:t>
            </a:r>
            <a:r>
              <a:rPr lang="zh-CN" altLang="en-US" sz="2000" dirty="0"/>
              <a:t>全资源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, </a:t>
            </a:r>
            <a:r>
              <a:rPr lang="zh-CN" altLang="en-US" sz="2000" dirty="0"/>
              <a:t>根据分辨率与</a:t>
            </a:r>
            <a:r>
              <a:rPr lang="en-US" altLang="zh-CN" sz="2000" dirty="0" err="1"/>
              <a:t>abi</a:t>
            </a:r>
            <a:r>
              <a:rPr lang="zh-CN" altLang="en-US" sz="2000" dirty="0"/>
              <a:t>分割成若干个小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zh-CN" altLang="en-US" sz="2000" dirty="0"/>
              <a:t>*</a:t>
            </a:r>
            <a:r>
              <a:rPr lang="en-US" altLang="zh-CN" sz="2000" dirty="0"/>
              <a:t>Options { }: </a:t>
            </a:r>
            <a:r>
              <a:rPr lang="en-US" altLang="zh-CN" sz="2000" dirty="0" err="1"/>
              <a:t>dexOptions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packagingOptions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aaptOptions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lintOptions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compileOptions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adbOptions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testOptions</a:t>
            </a:r>
            <a:r>
              <a:rPr lang="en-US" altLang="zh-CN" sz="2000" dirty="0"/>
              <a:t> { 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你可以在 </a:t>
            </a:r>
            <a:r>
              <a:rPr lang="en-US" altLang="zh-CN" sz="1200" dirty="0">
                <a:hlinkClick r:id="rId2"/>
              </a:rPr>
              <a:t>http://google.github.io/android-gradle-dsl/current/com.android.build.gradle.BaseExtension.html</a:t>
            </a:r>
            <a:r>
              <a:rPr lang="en-US" altLang="zh-CN" sz="1200" dirty="0"/>
              <a:t> </a:t>
            </a:r>
            <a:r>
              <a:rPr lang="zh-CN" altLang="en-US" sz="2000" dirty="0"/>
              <a:t>这里查看详细的 </a:t>
            </a:r>
            <a:r>
              <a:rPr lang="en-US" altLang="zh-CN" sz="2000" dirty="0"/>
              <a:t>DSL, </a:t>
            </a:r>
            <a:r>
              <a:rPr lang="zh-CN" altLang="en-US" sz="2000" dirty="0"/>
              <a:t>本节课只讲常用到的 </a:t>
            </a:r>
            <a:r>
              <a:rPr lang="en-US" altLang="zh-CN" sz="2000" dirty="0"/>
              <a:t>android</a:t>
            </a:r>
            <a:r>
              <a:rPr lang="zh-CN" altLang="en-US" sz="2000" dirty="0"/>
              <a:t> </a:t>
            </a:r>
            <a:r>
              <a:rPr lang="en-US" altLang="zh-CN" sz="2000" dirty="0"/>
              <a:t>DSL, </a:t>
            </a:r>
            <a:r>
              <a:rPr lang="zh-CN" altLang="en-US" sz="2000" dirty="0"/>
              <a:t>标红的重点讲述</a:t>
            </a:r>
          </a:p>
        </p:txBody>
      </p:sp>
    </p:spTree>
    <p:extLst>
      <p:ext uri="{BB962C8B-B14F-4D97-AF65-F5344CB8AC3E}">
        <p14:creationId xmlns:p14="http://schemas.microsoft.com/office/powerpoint/2010/main" val="241099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android.defaultConfig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1103233"/>
            <a:ext cx="542167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defaultConfig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applicationId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"com.meizu.sample.basicdsl"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minSdkVersion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targetSdkVersion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versionCode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versionName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"1.0"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3138781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以上是 </a:t>
            </a:r>
            <a:r>
              <a:rPr lang="en-US" altLang="zh-CN" sz="2400" dirty="0"/>
              <a:t>Android Studio </a:t>
            </a:r>
            <a:r>
              <a:rPr lang="zh-CN" altLang="en-US" sz="2400" dirty="0"/>
              <a:t>新建一个工程的时候</a:t>
            </a:r>
            <a:r>
              <a:rPr lang="en-US" altLang="zh-CN" sz="2400" dirty="0"/>
              <a:t>, </a:t>
            </a:r>
            <a:r>
              <a:rPr lang="zh-CN" altLang="en-US" sz="2400" dirty="0"/>
              <a:t>自动配置的</a:t>
            </a:r>
            <a:r>
              <a:rPr lang="en-US" altLang="zh-CN" sz="2400" dirty="0"/>
              <a:t>, library </a:t>
            </a:r>
            <a:r>
              <a:rPr lang="zh-CN" altLang="en-US" sz="2400" dirty="0"/>
              <a:t>模块的话无法配置</a:t>
            </a:r>
            <a:r>
              <a:rPr lang="en-US" altLang="zh-CN" sz="2400" dirty="0" err="1"/>
              <a:t>applicationId</a:t>
            </a:r>
            <a:r>
              <a:rPr lang="en-US" altLang="zh-CN" sz="2400" dirty="0"/>
              <a:t>, </a:t>
            </a:r>
            <a:r>
              <a:rPr lang="zh-CN" altLang="en-US" sz="2400" dirty="0"/>
              <a:t>毕竟 </a:t>
            </a:r>
            <a:r>
              <a:rPr lang="en-US" altLang="zh-CN" sz="2400" dirty="0"/>
              <a:t>library </a:t>
            </a:r>
            <a:r>
              <a:rPr lang="zh-CN" altLang="en-US" sz="2400" dirty="0"/>
              <a:t>不是 </a:t>
            </a:r>
            <a:r>
              <a:rPr lang="en-US" altLang="zh-CN" sz="2400" dirty="0"/>
              <a:t>application</a:t>
            </a:r>
          </a:p>
          <a:p>
            <a:r>
              <a:rPr lang="zh-CN" altLang="en-US" sz="2400" dirty="0"/>
              <a:t>为了方便理解</a:t>
            </a:r>
            <a:r>
              <a:rPr lang="en-US" altLang="zh-CN" sz="2400" dirty="0"/>
              <a:t>, </a:t>
            </a:r>
            <a:r>
              <a:rPr lang="zh-CN" altLang="en-US" sz="2400" dirty="0"/>
              <a:t>先抛出一些概念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defaultConfig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本质上就是 </a:t>
            </a:r>
            <a:r>
              <a:rPr lang="en-US" altLang="zh-CN" sz="2400" dirty="0" err="1">
                <a:solidFill>
                  <a:srgbClr val="FF0000"/>
                </a:solidFill>
              </a:rPr>
              <a:t>ProductFlavor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/>
              <a:t>把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/main (</a:t>
            </a:r>
            <a:r>
              <a:rPr lang="en-US" altLang="zh-CN" sz="2400" dirty="0" err="1"/>
              <a:t>android.sourceSets.main</a:t>
            </a:r>
            <a:r>
              <a:rPr lang="en-US" altLang="zh-CN" sz="2400" dirty="0"/>
              <a:t>) </a:t>
            </a:r>
            <a:r>
              <a:rPr lang="zh-CN" altLang="en-US" sz="2400" dirty="0"/>
              <a:t>看作是默认的 </a:t>
            </a:r>
            <a:r>
              <a:rPr lang="en-US" altLang="zh-CN" sz="2400" dirty="0"/>
              <a:t>flavor source set, </a:t>
            </a:r>
            <a:r>
              <a:rPr lang="zh-CN" altLang="en-US" sz="2400" dirty="0"/>
              <a:t>那么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defaultConfig</a:t>
            </a:r>
            <a:r>
              <a:rPr lang="en-US" altLang="zh-CN" sz="2400" dirty="0"/>
              <a:t> </a:t>
            </a:r>
            <a:r>
              <a:rPr lang="zh-CN" altLang="en-US" sz="2400" dirty="0"/>
              <a:t>就是对 </a:t>
            </a:r>
            <a:r>
              <a:rPr lang="en-US" altLang="zh-CN" sz="2400" dirty="0"/>
              <a:t>main </a:t>
            </a:r>
            <a:r>
              <a:rPr lang="zh-CN" altLang="en-US" sz="2400" dirty="0"/>
              <a:t>这个 </a:t>
            </a:r>
            <a:r>
              <a:rPr lang="en-US" altLang="zh-CN" sz="2400" dirty="0"/>
              <a:t>flavor </a:t>
            </a:r>
            <a:r>
              <a:rPr lang="zh-CN" altLang="en-US" sz="2400" dirty="0"/>
              <a:t>的配置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等会儿讲完 </a:t>
            </a:r>
            <a:r>
              <a:rPr lang="en-US" altLang="zh-CN" sz="2400" dirty="0" err="1"/>
              <a:t>ProductFlavor</a:t>
            </a:r>
            <a:r>
              <a:rPr lang="en-US" altLang="zh-CN" sz="2400" dirty="0"/>
              <a:t>, </a:t>
            </a:r>
            <a:r>
              <a:rPr lang="zh-CN" altLang="en-US" sz="2400" dirty="0"/>
              <a:t>我们再回来看看 </a:t>
            </a:r>
            <a:r>
              <a:rPr lang="en-US" altLang="zh-CN" sz="2400" dirty="0" err="1"/>
              <a:t>defaultConfig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1991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26876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假设我们开发了一款新产品</a:t>
            </a:r>
            <a:r>
              <a:rPr lang="en-US" altLang="zh-CN" sz="2400" dirty="0"/>
              <a:t>, </a:t>
            </a:r>
            <a:r>
              <a:rPr lang="zh-CN" altLang="en-US" sz="2400" dirty="0"/>
              <a:t>需要区分免费版与旗舰版怎么办</a:t>
            </a:r>
            <a:r>
              <a:rPr lang="en-US" altLang="zh-CN" sz="2400" dirty="0"/>
              <a:t>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12160" y="1921414"/>
            <a:ext cx="2954655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productFlavors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免费版本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utlra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旗舰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版本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90" y="2040495"/>
            <a:ext cx="1767993" cy="2347163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308983" y="2420888"/>
            <a:ext cx="4207233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308983" y="3573016"/>
            <a:ext cx="4207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71800" y="2229899"/>
            <a:ext cx="2808312" cy="26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android.sourceSets.free</a:t>
            </a:r>
            <a:r>
              <a:rPr lang="en-US" altLang="zh-CN" dirty="0"/>
              <a:t> { }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67844" y="3233430"/>
            <a:ext cx="2808312" cy="26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android.sourceSets.ultra</a:t>
            </a:r>
            <a:r>
              <a:rPr lang="en-US" altLang="zh-CN" dirty="0"/>
              <a:t> { 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08895" y="45811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上一节课</a:t>
            </a:r>
            <a:r>
              <a:rPr lang="en-US" altLang="zh-CN" sz="2400" dirty="0"/>
              <a:t>, </a:t>
            </a:r>
            <a:r>
              <a:rPr lang="zh-CN" altLang="en-US" sz="2400" dirty="0"/>
              <a:t>我们讲了对 </a:t>
            </a:r>
            <a:r>
              <a:rPr lang="en-US" altLang="zh-CN" sz="2400" dirty="0" err="1"/>
              <a:t>sourceSets.main</a:t>
            </a:r>
            <a:r>
              <a:rPr lang="en-US" altLang="zh-CN" sz="2400" dirty="0"/>
              <a:t> { } </a:t>
            </a:r>
            <a:r>
              <a:rPr lang="zh-CN" altLang="en-US" sz="2400" dirty="0"/>
              <a:t>的一些配置</a:t>
            </a:r>
            <a:endParaRPr lang="en-US" altLang="zh-CN" sz="2400" dirty="0"/>
          </a:p>
          <a:p>
            <a:r>
              <a:rPr lang="zh-CN" altLang="en-US" sz="2400" dirty="0"/>
              <a:t>当我们添加了 </a:t>
            </a:r>
            <a:r>
              <a:rPr lang="en-US" altLang="zh-CN" sz="2400" dirty="0"/>
              <a:t>free </a:t>
            </a:r>
            <a:r>
              <a:rPr lang="zh-CN" altLang="en-US" sz="2400" dirty="0"/>
              <a:t>与 </a:t>
            </a:r>
            <a:r>
              <a:rPr lang="en-US" altLang="zh-CN" sz="2400" dirty="0"/>
              <a:t>ultra </a:t>
            </a:r>
            <a:r>
              <a:rPr lang="zh-CN" altLang="en-US" sz="2400" dirty="0"/>
              <a:t>之后</a:t>
            </a:r>
            <a:r>
              <a:rPr lang="en-US" altLang="zh-CN" sz="2400" dirty="0"/>
              <a:t>, </a:t>
            </a:r>
            <a:r>
              <a:rPr lang="zh-CN" altLang="en-US" sz="2400" dirty="0"/>
              <a:t>你同样可以配置 </a:t>
            </a:r>
            <a:endParaRPr lang="en-US" altLang="zh-CN" sz="2400" dirty="0"/>
          </a:p>
          <a:p>
            <a:r>
              <a:rPr lang="en-US" altLang="zh-CN" sz="2400" dirty="0" err="1"/>
              <a:t>sourceSets.free</a:t>
            </a:r>
            <a:r>
              <a:rPr lang="en-US" altLang="zh-CN" sz="2400" dirty="0"/>
              <a:t> { } </a:t>
            </a:r>
            <a:r>
              <a:rPr lang="zh-CN" altLang="en-US" sz="2400" dirty="0"/>
              <a:t>以及 </a:t>
            </a:r>
            <a:r>
              <a:rPr lang="en-US" altLang="zh-CN" sz="2400" dirty="0" err="1"/>
              <a:t>sourceSets.ultra</a:t>
            </a:r>
            <a:r>
              <a:rPr lang="en-US" altLang="zh-CN" sz="2400" dirty="0"/>
              <a:t> { }</a:t>
            </a:r>
          </a:p>
          <a:p>
            <a:r>
              <a:rPr lang="zh-CN" altLang="en-US" sz="2400" dirty="0"/>
              <a:t>默认的路径在 </a:t>
            </a:r>
            <a:r>
              <a:rPr lang="en-US" altLang="zh-CN" sz="2400" dirty="0"/>
              <a:t>main </a:t>
            </a:r>
            <a:r>
              <a:rPr lang="zh-CN" altLang="en-US" sz="2400" dirty="0"/>
              <a:t>文件夹同级目录各 </a:t>
            </a:r>
            <a:r>
              <a:rPr lang="en-US" altLang="zh-CN" sz="2400" dirty="0"/>
              <a:t>flavor </a:t>
            </a:r>
            <a:r>
              <a:rPr lang="zh-CN" altLang="en-US" sz="2400" dirty="0"/>
              <a:t>同名文件夹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1076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26876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我们希望区分免费版与旗舰版的包名怎么办</a:t>
            </a:r>
            <a:r>
              <a:rPr lang="en-US" altLang="zh-CN" sz="2400" dirty="0"/>
              <a:t>?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1730425"/>
            <a:ext cx="723948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productFlavors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免费版本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applicationIdSuffix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".free"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免费版包名后缀 .free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utlra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旗舰版本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applicationIdSuffix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".ultra"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旗舰版包名后缀 .ultra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5536" y="461916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同理</a:t>
            </a:r>
            <a:r>
              <a:rPr lang="en-US" altLang="zh-CN" sz="2400" dirty="0"/>
              <a:t>,</a:t>
            </a:r>
            <a:r>
              <a:rPr lang="zh-CN" altLang="en-US" sz="2400" dirty="0"/>
              <a:t>你可以区分应用版本</a:t>
            </a:r>
            <a:r>
              <a:rPr lang="en-US" altLang="zh-CN" sz="2400" dirty="0"/>
              <a:t>, Android min </a:t>
            </a:r>
            <a:r>
              <a:rPr lang="en-US" altLang="zh-CN" sz="2400" dirty="0" err="1"/>
              <a:t>targe</a:t>
            </a:r>
            <a:r>
              <a:rPr lang="zh-CN" altLang="en-US" sz="2400" dirty="0"/>
              <a:t>版本等</a:t>
            </a:r>
            <a:r>
              <a:rPr lang="en-US" altLang="zh-CN" sz="2400" dirty="0"/>
              <a:t>, </a:t>
            </a:r>
            <a:r>
              <a:rPr lang="zh-CN" altLang="en-US" sz="2400" dirty="0"/>
              <a:t>你可以区分签名</a:t>
            </a:r>
            <a:r>
              <a:rPr lang="en-US" altLang="zh-CN" sz="2400" dirty="0" err="1"/>
              <a:t>signingConfig</a:t>
            </a:r>
            <a:r>
              <a:rPr lang="en-US" altLang="zh-CN" sz="2400" dirty="0"/>
              <a:t>, </a:t>
            </a:r>
            <a:r>
              <a:rPr lang="zh-CN" altLang="en-US" sz="2400" dirty="0"/>
              <a:t>区分</a:t>
            </a:r>
            <a:r>
              <a:rPr lang="en-US" altLang="zh-CN" dirty="0">
                <a:hlinkClick r:id="rId2"/>
              </a:rPr>
              <a:t>http://google.github.io/android-gradle-dsl/current/com.android.build.gradle.internal.dsl.ProductFlavor.html</a:t>
            </a:r>
            <a:r>
              <a:rPr lang="en-US" altLang="zh-CN" sz="2400" dirty="0"/>
              <a:t> </a:t>
            </a:r>
            <a:r>
              <a:rPr lang="zh-CN" altLang="en-US" sz="2400" dirty="0"/>
              <a:t>中的一切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7073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26876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与此同时</a:t>
            </a:r>
            <a:r>
              <a:rPr lang="en-US" altLang="zh-CN" sz="2400" dirty="0"/>
              <a:t>, Gradle</a:t>
            </a:r>
            <a:r>
              <a:rPr lang="zh-CN" altLang="en-US" sz="2400" dirty="0"/>
              <a:t>会自动生成一个 </a:t>
            </a:r>
            <a:r>
              <a:rPr lang="en-US" altLang="zh-CN" sz="2400" dirty="0" err="1"/>
              <a:t>BuildConfig</a:t>
            </a:r>
            <a:r>
              <a:rPr lang="en-US" altLang="zh-CN" sz="2400" dirty="0"/>
              <a:t> </a:t>
            </a:r>
            <a:r>
              <a:rPr lang="zh-CN" altLang="en-US" sz="2400" dirty="0"/>
              <a:t>类</a:t>
            </a:r>
            <a:r>
              <a:rPr lang="en-US" altLang="zh-CN" sz="2400" dirty="0"/>
              <a:t>, </a:t>
            </a:r>
            <a:r>
              <a:rPr lang="zh-CN" altLang="en-US" sz="2400" dirty="0"/>
              <a:t>包含</a:t>
            </a:r>
            <a:r>
              <a:rPr lang="zh-CN" altLang="en-US" sz="2400" dirty="0">
                <a:solidFill>
                  <a:srgbClr val="FF0000"/>
                </a:solidFill>
              </a:rPr>
              <a:t>当前选定的 </a:t>
            </a:r>
            <a:r>
              <a:rPr lang="en-US" altLang="zh-CN" sz="2400" dirty="0">
                <a:solidFill>
                  <a:srgbClr val="FF0000"/>
                </a:solidFill>
              </a:rPr>
              <a:t>variant</a:t>
            </a:r>
            <a:r>
              <a:rPr lang="en-US" altLang="zh-CN" sz="2400" dirty="0"/>
              <a:t> </a:t>
            </a:r>
            <a:r>
              <a:rPr lang="zh-CN" altLang="en-US" sz="2400" dirty="0"/>
              <a:t>的 </a:t>
            </a:r>
            <a:r>
              <a:rPr lang="en-US" altLang="zh-CN" sz="2400" dirty="0" err="1"/>
              <a:t>applicationId</a:t>
            </a:r>
            <a:r>
              <a:rPr lang="en-US" altLang="zh-CN" sz="2400" dirty="0"/>
              <a:t>, Debug</a:t>
            </a:r>
            <a:r>
              <a:rPr lang="zh-CN" altLang="en-US" sz="2400" dirty="0"/>
              <a:t>开关</a:t>
            </a:r>
            <a:r>
              <a:rPr lang="en-US" altLang="zh-CN" sz="2400" dirty="0"/>
              <a:t>, flavor, </a:t>
            </a:r>
            <a:r>
              <a:rPr lang="en-US" altLang="zh-CN" sz="2400" dirty="0" err="1"/>
              <a:t>buildType</a:t>
            </a:r>
            <a:r>
              <a:rPr lang="en-US" altLang="zh-CN" sz="2400" dirty="0"/>
              <a:t>, </a:t>
            </a:r>
            <a:r>
              <a:rPr lang="zh-CN" altLang="en-US" sz="2400" dirty="0"/>
              <a:t>版本等</a:t>
            </a:r>
            <a:endParaRPr lang="en-US" altLang="zh-CN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2230993"/>
            <a:ext cx="839685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BuildConfig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boolean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Boolean.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parseBoolean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"true"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APPLICATION_ID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"com.meizu.sample.basicdsl.free"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BUILD_TYPE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"debug"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FLAVOR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"free"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int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VERSION_CODE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VERSION_NAME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"1.0"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60032" y="490045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选择 </a:t>
            </a:r>
            <a:r>
              <a:rPr lang="en-US" altLang="zh-CN" sz="2400" dirty="0"/>
              <a:t>Build Variant </a:t>
            </a:r>
            <a:r>
              <a:rPr lang="zh-CN" altLang="en-US" sz="2400" dirty="0"/>
              <a:t>一般在 </a:t>
            </a:r>
            <a:r>
              <a:rPr lang="en-US" altLang="zh-CN" sz="2400" dirty="0"/>
              <a:t>Android Studio </a:t>
            </a:r>
            <a:r>
              <a:rPr lang="zh-CN" altLang="en-US" sz="2400" dirty="0"/>
              <a:t>左下角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424332"/>
            <a:ext cx="3825572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9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android.buildTypes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6016" y="155679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我们可以看到 </a:t>
            </a:r>
            <a:r>
              <a:rPr lang="en-US" altLang="zh-CN" sz="2400" dirty="0"/>
              <a:t>Build Variant</a:t>
            </a:r>
          </a:p>
          <a:p>
            <a:r>
              <a:rPr lang="zh-CN" altLang="en-US" sz="2400" dirty="0"/>
              <a:t>选定的是 </a:t>
            </a:r>
            <a:r>
              <a:rPr lang="en-US" altLang="zh-CN" sz="2400" dirty="0" err="1"/>
              <a:t>freeDebug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3825572" cy="17832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2412" y="500829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buildTypes</a:t>
            </a:r>
            <a:r>
              <a:rPr lang="en-US" altLang="zh-CN" sz="2400" dirty="0"/>
              <a:t> </a:t>
            </a:r>
            <a:r>
              <a:rPr lang="zh-CN" altLang="en-US" sz="2400" dirty="0"/>
              <a:t>默认有 </a:t>
            </a:r>
            <a:r>
              <a:rPr lang="en-US" altLang="zh-CN" sz="2400" dirty="0"/>
              <a:t>debug </a:t>
            </a:r>
            <a:r>
              <a:rPr lang="zh-CN" altLang="en-US" sz="2400" dirty="0"/>
              <a:t>和 </a:t>
            </a:r>
            <a:r>
              <a:rPr lang="en-US" altLang="zh-CN" sz="2400" dirty="0"/>
              <a:t>release </a:t>
            </a:r>
          </a:p>
          <a:p>
            <a:r>
              <a:rPr lang="en-US" altLang="zh-CN" sz="2400" dirty="0" err="1"/>
              <a:t>BuildType</a:t>
            </a:r>
            <a:r>
              <a:rPr lang="en-US" altLang="zh-CN" sz="2400" dirty="0"/>
              <a:t> </a:t>
            </a:r>
            <a:r>
              <a:rPr lang="zh-CN" altLang="en-US" sz="2400" dirty="0"/>
              <a:t>类似 </a:t>
            </a:r>
            <a:r>
              <a:rPr lang="en-US" altLang="zh-CN" sz="2400" dirty="0" err="1"/>
              <a:t>ProductFlavor</a:t>
            </a:r>
            <a:r>
              <a:rPr lang="en-US" altLang="zh-CN" sz="2400" dirty="0"/>
              <a:t>, </a:t>
            </a:r>
            <a:r>
              <a:rPr lang="zh-CN" altLang="en-US" sz="2400" dirty="0"/>
              <a:t>但是多了与编译深度相关的 </a:t>
            </a:r>
            <a:r>
              <a:rPr lang="en-US" altLang="zh-CN" sz="2400" dirty="0" err="1"/>
              <a:t>proguard</a:t>
            </a:r>
            <a:r>
              <a:rPr lang="zh-CN" altLang="en-US" sz="2400" dirty="0"/>
              <a:t>代码混淆</a:t>
            </a:r>
            <a:r>
              <a:rPr lang="en-US" altLang="zh-CN" sz="2400" dirty="0"/>
              <a:t>, </a:t>
            </a:r>
            <a:r>
              <a:rPr lang="zh-CN" altLang="en-US" sz="2400" dirty="0"/>
              <a:t>资源</a:t>
            </a:r>
            <a:r>
              <a:rPr lang="en-US" altLang="zh-CN" sz="2400" dirty="0"/>
              <a:t>Shrink, debug</a:t>
            </a:r>
            <a:r>
              <a:rPr lang="zh-CN" altLang="en-US" sz="2400" dirty="0"/>
              <a:t>开关</a:t>
            </a:r>
            <a:r>
              <a:rPr lang="en-US" altLang="zh-CN" sz="2400" dirty="0"/>
              <a:t>, </a:t>
            </a:r>
            <a:r>
              <a:rPr lang="zh-CN" altLang="en-US" sz="2400" dirty="0"/>
              <a:t>等等 </a:t>
            </a:r>
            <a:endParaRPr lang="en-US" altLang="zh-CN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2412" y="2912442"/>
            <a:ext cx="7298793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buildTypes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release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minifyEnabled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代码混淆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shrinkResources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移除没用到的资源和代码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proguardFiles getDefaultProguardFile(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'proguard-android.txt'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'proguard-rules.pro'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79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6016" y="155679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我们可以看到 </a:t>
            </a:r>
            <a:r>
              <a:rPr lang="en-US" altLang="zh-CN" sz="2400" dirty="0"/>
              <a:t>Build Variant</a:t>
            </a:r>
          </a:p>
          <a:p>
            <a:r>
              <a:rPr lang="zh-CN" altLang="en-US" sz="2400" dirty="0"/>
              <a:t>选定的是 </a:t>
            </a:r>
            <a:r>
              <a:rPr lang="en-US" altLang="zh-CN" sz="2400" dirty="0" err="1"/>
              <a:t>freeDebug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3825572" cy="17832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1543" y="3243589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Build Variant = [flavors, </a:t>
            </a:r>
            <a:r>
              <a:rPr lang="en-US" altLang="zh-CN" sz="2400" dirty="0" err="1"/>
              <a:t>buildTypes</a:t>
            </a:r>
            <a:r>
              <a:rPr lang="en-US" altLang="zh-CN" sz="2400" dirty="0"/>
              <a:t>].combinations()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3904554"/>
            <a:ext cx="735008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[['a', 'b'],[1, 2, 3]].combinations() == [['a', 1], ['b', 1], ['a', 2], ['b', 2], ['a', 3], ['b', 3]]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482" y="4442408"/>
            <a:ext cx="802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[[free, ultra], [debug, release]].combinations() == </a:t>
            </a:r>
          </a:p>
          <a:p>
            <a:r>
              <a:rPr lang="en-US" altLang="zh-CN" sz="2400" dirty="0"/>
              <a:t>[[</a:t>
            </a:r>
            <a:r>
              <a:rPr lang="en-US" altLang="zh-CN" sz="2400" dirty="0" err="1"/>
              <a:t>free,debug</a:t>
            </a:r>
            <a:r>
              <a:rPr lang="en-US" altLang="zh-CN" sz="2400" dirty="0"/>
              <a:t>], [ultra, debug], [free, release], [ultra, release]]</a:t>
            </a:r>
          </a:p>
          <a:p>
            <a:r>
              <a:rPr lang="en-US" altLang="zh-CN" sz="2400" dirty="0"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ym typeface="Wingdings" panose="05000000000000000000" pitchFamily="2" charset="2"/>
              </a:rPr>
              <a:t>freeDebug</a:t>
            </a:r>
            <a:r>
              <a:rPr lang="en-US" altLang="zh-CN" sz="2400" dirty="0"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sym typeface="Wingdings" panose="05000000000000000000" pitchFamily="2" charset="2"/>
              </a:rPr>
              <a:t>freeRelease</a:t>
            </a:r>
            <a:r>
              <a:rPr lang="en-US" altLang="zh-CN" sz="2400" dirty="0"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sym typeface="Wingdings" panose="05000000000000000000" pitchFamily="2" charset="2"/>
              </a:rPr>
              <a:t>ultraDebug</a:t>
            </a:r>
            <a:r>
              <a:rPr lang="en-US" altLang="zh-CN" sz="2400" dirty="0"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sym typeface="Wingdings" panose="05000000000000000000" pitchFamily="2" charset="2"/>
              </a:rPr>
              <a:t>ultraRelease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0738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6016" y="167287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variant! </a:t>
            </a:r>
            <a:r>
              <a:rPr lang="zh-CN" altLang="en-US" sz="2400" dirty="0"/>
              <a:t>想想 </a:t>
            </a:r>
            <a:r>
              <a:rPr lang="en-US" altLang="zh-CN" sz="2400" dirty="0"/>
              <a:t>groovy </a:t>
            </a:r>
            <a:r>
              <a:rPr lang="zh-CN" altLang="en-US" sz="2400" dirty="0"/>
              <a:t>的 </a:t>
            </a:r>
            <a:r>
              <a:rPr lang="en-US" altLang="zh-CN" sz="2400" dirty="0"/>
              <a:t>combinations!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3825572" cy="1783235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24262"/>
              </p:ext>
            </p:extLst>
          </p:nvPr>
        </p:nvGraphicFramePr>
        <p:xfrm>
          <a:off x="539553" y="3356992"/>
          <a:ext cx="8136903" cy="24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01">
                  <a:extLst>
                    <a:ext uri="{9D8B030D-6E8A-4147-A177-3AD203B41FA5}">
                      <a16:colId xmlns:a16="http://schemas.microsoft.com/office/drawing/2014/main" val="4240154568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1740018665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1390284654"/>
                    </a:ext>
                  </a:extLst>
                </a:gridCol>
              </a:tblGrid>
              <a:tr h="488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56472"/>
                  </a:ext>
                </a:extLst>
              </a:tr>
              <a:tr h="4886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free</a:t>
                      </a:r>
                      <a:endParaRPr lang="zh-CN" altLang="en-US" sz="2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freeDebug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82761"/>
                  </a:ext>
                </a:extLst>
              </a:tr>
              <a:tr h="4886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freeRelease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75339"/>
                  </a:ext>
                </a:extLst>
              </a:tr>
              <a:tr h="4886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ultra</a:t>
                      </a:r>
                      <a:endParaRPr lang="zh-CN" altLang="en-US" sz="2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release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ultraDebug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82244"/>
                  </a:ext>
                </a:extLst>
              </a:tr>
              <a:tr h="4886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ultraRelease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57974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2195736" y="4365104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076056" y="4077072"/>
            <a:ext cx="16201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195736" y="4365104"/>
            <a:ext cx="187220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076056" y="4578592"/>
            <a:ext cx="1440160" cy="75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195736" y="4437112"/>
            <a:ext cx="2016224" cy="89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76056" y="4495703"/>
            <a:ext cx="1512168" cy="5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195736" y="5373215"/>
            <a:ext cx="1872208" cy="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096838" y="5417197"/>
            <a:ext cx="1440160" cy="16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/>
              <a:t>介绍</a:t>
            </a:r>
            <a:r>
              <a:rPr lang="en-US" altLang="zh-CN" b="1" dirty="0"/>
              <a:t>Android Gradle </a:t>
            </a:r>
            <a:r>
              <a:rPr lang="zh-CN" altLang="en-US" b="1" dirty="0"/>
              <a:t>插件的基本</a:t>
            </a:r>
            <a:r>
              <a:rPr lang="en-US" altLang="zh-CN" b="1" dirty="0"/>
              <a:t>DSL</a:t>
            </a:r>
            <a:r>
              <a:rPr lang="zh-CN" altLang="en-US" b="1" dirty="0"/>
              <a:t>使用</a:t>
            </a:r>
            <a:endParaRPr lang="en-US" altLang="zh-C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363" y="424328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: Greet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47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552" y="357301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记住</a:t>
            </a:r>
            <a:r>
              <a:rPr lang="en-US" altLang="zh-CN" sz="2400" dirty="0"/>
              <a:t>: </a:t>
            </a:r>
            <a:r>
              <a:rPr lang="zh-CN" altLang="en-US" sz="2400" dirty="0"/>
              <a:t>当你在 </a:t>
            </a:r>
            <a:r>
              <a:rPr lang="en-US" altLang="zh-CN" sz="2400" dirty="0"/>
              <a:t>Build Variant </a:t>
            </a:r>
            <a:r>
              <a:rPr lang="zh-CN" altLang="en-US" sz="2400" dirty="0"/>
              <a:t>里面选定了一个 </a:t>
            </a:r>
            <a:r>
              <a:rPr lang="en-US" altLang="zh-CN" sz="2400" dirty="0"/>
              <a:t>Variant </a:t>
            </a:r>
            <a:r>
              <a:rPr lang="zh-CN" altLang="en-US" sz="2400" dirty="0"/>
              <a:t>的时候</a:t>
            </a:r>
            <a:r>
              <a:rPr lang="en-US" altLang="zh-CN" sz="2400" dirty="0"/>
              <a:t>, </a:t>
            </a:r>
            <a:r>
              <a:rPr lang="zh-CN" altLang="en-US" sz="2400" dirty="0"/>
              <a:t>比如</a:t>
            </a:r>
            <a:r>
              <a:rPr lang="en-US" altLang="zh-CN" sz="2400" dirty="0"/>
              <a:t>, </a:t>
            </a:r>
            <a:r>
              <a:rPr lang="zh-CN" altLang="en-US" sz="2400" dirty="0"/>
              <a:t>这里的 </a:t>
            </a:r>
            <a:r>
              <a:rPr lang="en-US" altLang="zh-CN" sz="2400" dirty="0" err="1"/>
              <a:t>freeDebug</a:t>
            </a:r>
            <a:r>
              <a:rPr lang="en-US" altLang="zh-CN" sz="2400" dirty="0"/>
              <a:t>, Android Studio</a:t>
            </a:r>
            <a:r>
              <a:rPr lang="zh-CN" altLang="en-US" sz="2400" dirty="0"/>
              <a:t>当前的对项目的配置就是根据 </a:t>
            </a:r>
            <a:r>
              <a:rPr lang="en-US" altLang="zh-CN" sz="2400" dirty="0"/>
              <a:t>free </a:t>
            </a:r>
            <a:r>
              <a:rPr lang="zh-CN" altLang="en-US" sz="2400" dirty="0"/>
              <a:t>的 </a:t>
            </a:r>
            <a:r>
              <a:rPr lang="en-US" altLang="zh-CN" sz="2400" dirty="0"/>
              <a:t>flavor </a:t>
            </a:r>
            <a:r>
              <a:rPr lang="zh-CN" altLang="en-US" sz="2400" dirty="0"/>
              <a:t>以及 </a:t>
            </a:r>
            <a:r>
              <a:rPr lang="en-US" altLang="zh-CN" sz="2400" dirty="0"/>
              <a:t>debug </a:t>
            </a:r>
            <a:r>
              <a:rPr lang="zh-CN" altLang="en-US" sz="2400" dirty="0"/>
              <a:t>的 </a:t>
            </a:r>
            <a:r>
              <a:rPr lang="en-US" altLang="zh-CN" sz="2400" dirty="0" err="1"/>
              <a:t>buildType</a:t>
            </a:r>
            <a:r>
              <a:rPr lang="en-US" altLang="zh-CN" sz="2400" dirty="0"/>
              <a:t> </a:t>
            </a:r>
            <a:r>
              <a:rPr lang="zh-CN" altLang="en-US" sz="2400" dirty="0"/>
              <a:t>来的</a:t>
            </a:r>
            <a:r>
              <a:rPr lang="en-US" altLang="zh-CN" sz="2400" dirty="0"/>
              <a:t>, </a:t>
            </a:r>
          </a:p>
          <a:p>
            <a:r>
              <a:rPr lang="zh-CN" altLang="en-US" sz="2400" dirty="0"/>
              <a:t>你需要确保</a:t>
            </a:r>
            <a:r>
              <a:rPr lang="en-US" altLang="zh-CN" sz="2400" dirty="0"/>
              <a:t>, </a:t>
            </a:r>
            <a:r>
              <a:rPr lang="zh-CN" altLang="en-US" sz="2400" dirty="0"/>
              <a:t>所有的 </a:t>
            </a:r>
            <a:r>
              <a:rPr lang="en-US" altLang="zh-CN" sz="2400" dirty="0"/>
              <a:t>variant </a:t>
            </a:r>
            <a:r>
              <a:rPr lang="zh-CN" altLang="en-US" sz="2400" dirty="0"/>
              <a:t>都能正常编译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3825572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26876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现在有免费版和旗舰版了</a:t>
            </a:r>
            <a:r>
              <a:rPr lang="en-US" altLang="zh-CN" sz="2400" dirty="0"/>
              <a:t>, </a:t>
            </a:r>
            <a:r>
              <a:rPr lang="zh-CN" altLang="en-US" sz="2400" dirty="0"/>
              <a:t>要发应用商店了</a:t>
            </a:r>
            <a:r>
              <a:rPr lang="en-US" altLang="zh-CN" sz="2400" dirty="0"/>
              <a:t>, </a:t>
            </a:r>
            <a:r>
              <a:rPr lang="zh-CN" altLang="en-US" sz="2400" dirty="0"/>
              <a:t>需要区分各个应用商店的渠道怎么办</a:t>
            </a:r>
            <a:r>
              <a:rPr lang="en-US" altLang="zh-CN" sz="2400" dirty="0"/>
              <a:t>?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0635" y="2099757"/>
            <a:ext cx="6457217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flavorDimensions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"channel"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"type"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flavor 维度声明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productFlavors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 {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免费版本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dimension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"type"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type 维度的 free flavor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applicationIdSuffix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".free"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免费版包名后缀 .free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utlra {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旗舰版本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dimension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"type"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type 维度的 ultra flavor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applicationIdSuffix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".ultra"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旗舰版包名后缀 .ultra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flyme {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Flyme 渠道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dimension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"channel"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channel 维度的 flyme flavor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tap {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应用宝 渠道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dimension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"channel"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channel 维度的 tap flavor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57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4967" y="1647733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 </a:t>
            </a:r>
            <a:r>
              <a:rPr lang="en-US" altLang="zh-CN" sz="2400" dirty="0" err="1"/>
              <a:t>flavorDimensions</a:t>
            </a:r>
            <a:r>
              <a:rPr lang="en-US" altLang="zh-CN" sz="2400" dirty="0"/>
              <a:t> </a:t>
            </a:r>
            <a:r>
              <a:rPr lang="zh-CN" altLang="en-US" sz="2400" dirty="0"/>
              <a:t>后参数的顺序</a:t>
            </a:r>
            <a:r>
              <a:rPr lang="en-US" altLang="zh-CN" sz="2400" dirty="0"/>
              <a:t>, </a:t>
            </a:r>
            <a:r>
              <a:rPr lang="zh-CN" altLang="en-US" sz="2400" dirty="0"/>
              <a:t>这个顺序就是维度的顺序</a:t>
            </a:r>
            <a:endParaRPr lang="en-US" altLang="zh-CN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4967" y="1309179"/>
            <a:ext cx="698730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flavorDimensions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"channel"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"type"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flavor 维度声明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19" y="2247886"/>
            <a:ext cx="3574090" cy="19966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4967" y="4588706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命令行编译举例</a:t>
            </a:r>
            <a:r>
              <a:rPr lang="en-US" altLang="zh-CN" sz="2400" dirty="0"/>
              <a:t>: </a:t>
            </a:r>
            <a:r>
              <a:rPr lang="zh-CN" altLang="en-US" sz="2400" dirty="0"/>
              <a:t>编译 </a:t>
            </a:r>
            <a:r>
              <a:rPr lang="en-US" altLang="zh-CN" sz="2400" dirty="0" err="1"/>
              <a:t>flyme</a:t>
            </a:r>
            <a:r>
              <a:rPr lang="en-US" altLang="zh-CN" sz="2400" dirty="0"/>
              <a:t> </a:t>
            </a:r>
            <a:r>
              <a:rPr lang="zh-CN" altLang="en-US" sz="2400" dirty="0"/>
              <a:t>渠道</a:t>
            </a:r>
            <a:r>
              <a:rPr lang="en-US" altLang="zh-CN" sz="2400" dirty="0"/>
              <a:t>, </a:t>
            </a:r>
            <a:r>
              <a:rPr lang="zh-CN" altLang="en-US" sz="2400" dirty="0"/>
              <a:t>免费版本</a:t>
            </a:r>
            <a:r>
              <a:rPr lang="en-US" altLang="zh-CN" sz="2400" dirty="0"/>
              <a:t>, </a:t>
            </a:r>
            <a:r>
              <a:rPr lang="zh-CN" altLang="en-US" sz="2400" dirty="0"/>
              <a:t>正式发布包</a:t>
            </a:r>
            <a:endParaRPr lang="en-US" altLang="zh-CN" sz="2400" dirty="0"/>
          </a:p>
          <a:p>
            <a:r>
              <a:rPr lang="en-US" altLang="zh-CN" sz="2400" dirty="0"/>
              <a:t>&gt;./</a:t>
            </a:r>
            <a:r>
              <a:rPr lang="en-US" altLang="zh-CN" sz="2400" dirty="0" err="1"/>
              <a:t>gradlew</a:t>
            </a:r>
            <a:r>
              <a:rPr lang="en-US" altLang="zh-CN" sz="2400" dirty="0"/>
              <a:t> –p app/ </a:t>
            </a:r>
            <a:r>
              <a:rPr lang="en-US" altLang="zh-CN" sz="2400" dirty="0" err="1"/>
              <a:t>assembleFlymeFreeRelease</a:t>
            </a:r>
            <a:endParaRPr lang="en-US" altLang="zh-CN" sz="2400" dirty="0"/>
          </a:p>
          <a:p>
            <a:r>
              <a:rPr lang="zh-CN" altLang="en-US" sz="2400" dirty="0"/>
              <a:t>或者偷懒</a:t>
            </a:r>
            <a:r>
              <a:rPr lang="en-US" altLang="zh-CN" sz="2400" dirty="0"/>
              <a:t>, </a:t>
            </a:r>
            <a:r>
              <a:rPr lang="zh-CN" altLang="en-US" sz="2400" dirty="0"/>
              <a:t>省略每个单词后面的字母也可以</a:t>
            </a:r>
            <a:endParaRPr lang="en-US" altLang="zh-CN" sz="2400" dirty="0"/>
          </a:p>
          <a:p>
            <a:r>
              <a:rPr lang="en-US" altLang="zh-CN" sz="2400" dirty="0"/>
              <a:t>&gt;./</a:t>
            </a:r>
            <a:r>
              <a:rPr lang="en-US" altLang="zh-CN" sz="2400" dirty="0" err="1"/>
              <a:t>gradlew</a:t>
            </a:r>
            <a:r>
              <a:rPr lang="en-US" altLang="zh-CN" sz="2400" dirty="0"/>
              <a:t> –p app/ </a:t>
            </a:r>
            <a:r>
              <a:rPr lang="en-US" altLang="zh-CN" sz="2400" dirty="0" err="1"/>
              <a:t>assFlyFreeRel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078335" y="286910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后续你还会看到大量驼峰法命名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72504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87482"/>
            <a:ext cx="3574090" cy="19966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1520" y="11416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我们现在有 </a:t>
            </a:r>
            <a:r>
              <a:rPr lang="en-US" altLang="zh-CN" sz="2400" dirty="0"/>
              <a:t>channel </a:t>
            </a:r>
            <a:r>
              <a:rPr lang="zh-CN" altLang="en-US" sz="2400" dirty="0"/>
              <a:t>维度</a:t>
            </a:r>
            <a:r>
              <a:rPr lang="en-US" altLang="zh-CN" sz="2400" dirty="0"/>
              <a:t>, type </a:t>
            </a:r>
            <a:r>
              <a:rPr lang="zh-CN" altLang="en-US" sz="2400" dirty="0"/>
              <a:t>维度</a:t>
            </a:r>
            <a:r>
              <a:rPr lang="en-US" altLang="zh-CN" sz="2400" dirty="0"/>
              <a:t>, </a:t>
            </a:r>
            <a:r>
              <a:rPr lang="zh-CN" altLang="en-US" sz="2400" dirty="0"/>
              <a:t>以及 </a:t>
            </a:r>
            <a:r>
              <a:rPr lang="en-US" altLang="zh-CN" sz="2400" dirty="0" err="1"/>
              <a:t>buildType</a:t>
            </a:r>
            <a:r>
              <a:rPr lang="en-US" altLang="zh-CN" sz="2400" dirty="0"/>
              <a:t> </a:t>
            </a:r>
            <a:r>
              <a:rPr lang="zh-CN" altLang="en-US" sz="2400" dirty="0"/>
              <a:t>维度 了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95536" y="4001842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打包的时候</a:t>
            </a:r>
            <a:r>
              <a:rPr lang="en-US" altLang="zh-CN" sz="2400" dirty="0"/>
              <a:t>, </a:t>
            </a:r>
            <a:r>
              <a:rPr lang="zh-CN" altLang="en-US" sz="2400" dirty="0"/>
              <a:t>对每个维度的 </a:t>
            </a:r>
            <a:r>
              <a:rPr lang="en-US" altLang="zh-CN" sz="2400" dirty="0" err="1"/>
              <a:t>sourceSet</a:t>
            </a:r>
            <a:r>
              <a:rPr lang="en-US" altLang="zh-CN" sz="2400" dirty="0"/>
              <a:t> </a:t>
            </a:r>
            <a:r>
              <a:rPr lang="zh-CN" altLang="en-US" sz="2400" dirty="0"/>
              <a:t>的资源选取顺序</a:t>
            </a:r>
            <a:r>
              <a:rPr lang="en-US" altLang="zh-CN" sz="2400" dirty="0"/>
              <a:t>, </a:t>
            </a:r>
            <a:r>
              <a:rPr lang="zh-CN" altLang="en-US" sz="2400" dirty="0"/>
              <a:t>只要记住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前面的覆盖后面的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比如 </a:t>
            </a:r>
            <a:r>
              <a:rPr lang="en-US" altLang="zh-CN" sz="2400" dirty="0" err="1"/>
              <a:t>flymeFreeDebug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flyme</a:t>
            </a:r>
            <a:r>
              <a:rPr lang="en-US" altLang="zh-CN" sz="2400" dirty="0"/>
              <a:t> &gt; free &gt; debug</a:t>
            </a:r>
          </a:p>
          <a:p>
            <a:r>
              <a:rPr lang="zh-CN" altLang="en-US" sz="2400" dirty="0"/>
              <a:t>即 </a:t>
            </a:r>
            <a:r>
              <a:rPr lang="en-US" altLang="zh-CN" sz="2400" dirty="0"/>
              <a:t>free/</a:t>
            </a:r>
            <a:r>
              <a:rPr lang="zh-CN" altLang="en-US" sz="2400" dirty="0"/>
              <a:t>中的同名资源会覆盖</a:t>
            </a:r>
            <a:r>
              <a:rPr lang="en-US" altLang="zh-CN" sz="2400" dirty="0"/>
              <a:t>debug/</a:t>
            </a:r>
            <a:r>
              <a:rPr lang="zh-CN" altLang="en-US" sz="2400" dirty="0"/>
              <a:t>的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flyme</a:t>
            </a:r>
            <a:r>
              <a:rPr lang="en-US" altLang="zh-CN" sz="2400" dirty="0"/>
              <a:t>/</a:t>
            </a:r>
            <a:r>
              <a:rPr lang="zh-CN" altLang="en-US" sz="2400" dirty="0"/>
              <a:t>的会覆盖</a:t>
            </a:r>
            <a:r>
              <a:rPr lang="en-US" altLang="zh-CN" sz="2400" dirty="0"/>
              <a:t>free/</a:t>
            </a:r>
          </a:p>
          <a:p>
            <a:r>
              <a:rPr lang="zh-CN" altLang="en-US" sz="2400" dirty="0"/>
              <a:t>小技巧</a:t>
            </a:r>
            <a:r>
              <a:rPr lang="en-US" altLang="zh-CN" sz="2400" dirty="0"/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永远在后面加上 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en-US" altLang="zh-CN" sz="2400" dirty="0"/>
              <a:t> </a:t>
            </a:r>
            <a:r>
              <a:rPr lang="zh-CN" altLang="en-US" sz="2400" dirty="0"/>
              <a:t>这个默认的基本 </a:t>
            </a:r>
            <a:r>
              <a:rPr lang="en-US" altLang="zh-CN" sz="2400" dirty="0" err="1"/>
              <a:t>sourceSet</a:t>
            </a:r>
            <a:endParaRPr lang="en-US" altLang="zh-CN" sz="2400" dirty="0"/>
          </a:p>
          <a:p>
            <a:r>
              <a:rPr lang="en-US" altLang="zh-CN" sz="2400" dirty="0" err="1"/>
              <a:t>flymeFreeDebugMain</a:t>
            </a:r>
            <a:r>
              <a:rPr lang="en-US" altLang="zh-CN" sz="2400" dirty="0"/>
              <a:t> &lt;=&gt; </a:t>
            </a:r>
            <a:r>
              <a:rPr lang="en-US" altLang="zh-CN" sz="2400" dirty="0" err="1"/>
              <a:t>flyme</a:t>
            </a:r>
            <a:r>
              <a:rPr lang="en-US" altLang="zh-CN" sz="2400" dirty="0"/>
              <a:t> &gt; free &gt; debug &gt; main</a:t>
            </a:r>
          </a:p>
        </p:txBody>
      </p:sp>
    </p:spTree>
    <p:extLst>
      <p:ext uri="{BB962C8B-B14F-4D97-AF65-F5344CB8AC3E}">
        <p14:creationId xmlns:p14="http://schemas.microsoft.com/office/powerpoint/2010/main" val="247441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528" y="1268760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各个优先级资源覆盖所涉及的 </a:t>
            </a:r>
            <a:r>
              <a:rPr lang="en-US" altLang="zh-CN" sz="2400" dirty="0" err="1"/>
              <a:t>ResourceMerger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ManifestMerger</a:t>
            </a:r>
            <a:r>
              <a:rPr lang="en-US" altLang="zh-CN" sz="2400" dirty="0"/>
              <a:t> </a:t>
            </a:r>
            <a:r>
              <a:rPr lang="zh-CN" altLang="en-US" sz="2400" dirty="0"/>
              <a:t>在后续课程中详细讲解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: </a:t>
            </a:r>
            <a:r>
              <a:rPr lang="zh-CN" altLang="en-US" sz="2400" dirty="0"/>
              <a:t>高德地图 </a:t>
            </a:r>
            <a:r>
              <a:rPr lang="en-US" altLang="zh-CN" sz="2400" dirty="0"/>
              <a:t>key </a:t>
            </a:r>
            <a:r>
              <a:rPr lang="zh-CN" altLang="en-US" sz="2400" dirty="0"/>
              <a:t>根据编译类型选择</a:t>
            </a:r>
            <a:r>
              <a:rPr lang="en-US" altLang="zh-CN" sz="2400" dirty="0"/>
              <a:t>, </a:t>
            </a:r>
            <a:r>
              <a:rPr lang="zh-CN" altLang="en-US" sz="2400" dirty="0"/>
              <a:t>不同的渠道包 </a:t>
            </a:r>
            <a:r>
              <a:rPr lang="en-US" altLang="zh-CN" sz="2400" dirty="0" err="1"/>
              <a:t>AndroidManifest</a:t>
            </a:r>
            <a:r>
              <a:rPr lang="en-US" altLang="zh-CN" sz="2400" dirty="0"/>
              <a:t> </a:t>
            </a:r>
            <a:r>
              <a:rPr lang="zh-CN" altLang="en-US" sz="2400" dirty="0"/>
              <a:t>结点数据不一样</a:t>
            </a:r>
            <a:r>
              <a:rPr lang="en-US" altLang="zh-CN" sz="2400" dirty="0"/>
              <a:t>, </a:t>
            </a:r>
            <a:r>
              <a:rPr lang="zh-CN" altLang="en-US" sz="2400" dirty="0"/>
              <a:t>不同 </a:t>
            </a:r>
            <a:r>
              <a:rPr lang="en-US" altLang="zh-CN" sz="2400" dirty="0"/>
              <a:t>flavor </a:t>
            </a:r>
            <a:r>
              <a:rPr lang="zh-CN" altLang="en-US" sz="2400" dirty="0"/>
              <a:t>的资源不一样</a:t>
            </a:r>
            <a:r>
              <a:rPr lang="en-US" altLang="zh-CN" sz="2400" dirty="0"/>
              <a:t>, </a:t>
            </a:r>
            <a:r>
              <a:rPr lang="zh-CN" altLang="en-US" sz="2400" dirty="0"/>
              <a:t>代码不一样等等</a:t>
            </a:r>
            <a:r>
              <a:rPr lang="en-US" altLang="zh-CN" sz="2400" dirty="0"/>
              <a:t>, </a:t>
            </a:r>
            <a:r>
              <a:rPr lang="zh-CN" altLang="en-US" sz="2400" dirty="0"/>
              <a:t>在讲 </a:t>
            </a:r>
            <a:r>
              <a:rPr lang="en-US" altLang="zh-CN" sz="2400" dirty="0" err="1"/>
              <a:t>ResourceMerger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ManifestMerger</a:t>
            </a:r>
            <a:r>
              <a:rPr lang="en-US" altLang="zh-CN" sz="2400" dirty="0"/>
              <a:t> </a:t>
            </a:r>
            <a:r>
              <a:rPr lang="zh-CN" altLang="en-US" sz="2400" dirty="0"/>
              <a:t>的时候详解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0906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proguard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6901" y="4108245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proguardFiles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proguardFile</a:t>
            </a:r>
            <a:r>
              <a:rPr lang="en-US" altLang="zh-CN" sz="2400" dirty="0"/>
              <a:t> </a:t>
            </a:r>
            <a:r>
              <a:rPr lang="zh-CN" altLang="en-US" sz="2400" dirty="0"/>
              <a:t>指定 </a:t>
            </a:r>
            <a:r>
              <a:rPr lang="en-US" altLang="zh-CN" sz="2400" dirty="0" err="1"/>
              <a:t>proguard</a:t>
            </a:r>
            <a:r>
              <a:rPr lang="en-US" altLang="zh-CN" sz="2400" dirty="0"/>
              <a:t> </a:t>
            </a:r>
            <a:r>
              <a:rPr lang="zh-CN" altLang="en-US" sz="2400" dirty="0"/>
              <a:t>规则文件</a:t>
            </a:r>
            <a:r>
              <a:rPr lang="en-US" altLang="zh-CN" sz="2400" dirty="0"/>
              <a:t>, </a:t>
            </a:r>
          </a:p>
          <a:p>
            <a:r>
              <a:rPr lang="zh-CN" altLang="en-US" sz="2400" dirty="0"/>
              <a:t>建议对引用的第三方 </a:t>
            </a:r>
            <a:r>
              <a:rPr lang="en-US" altLang="zh-CN" sz="2400" dirty="0" err="1"/>
              <a:t>progaurd</a:t>
            </a:r>
            <a:r>
              <a:rPr lang="en-US" altLang="zh-CN" sz="2400" dirty="0"/>
              <a:t> </a:t>
            </a:r>
            <a:r>
              <a:rPr lang="zh-CN" altLang="en-US" sz="2400" dirty="0"/>
              <a:t>文件</a:t>
            </a:r>
            <a:r>
              <a:rPr lang="en-US" altLang="zh-CN" sz="2400" dirty="0"/>
              <a:t>, </a:t>
            </a:r>
            <a:r>
              <a:rPr lang="zh-CN" altLang="en-US" sz="2400" dirty="0"/>
              <a:t>区分存储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所有 开启了混淆</a:t>
            </a:r>
            <a:r>
              <a:rPr lang="en-US" altLang="zh-CN" sz="2400" dirty="0"/>
              <a:t> </a:t>
            </a:r>
            <a:r>
              <a:rPr lang="zh-CN" altLang="en-US" sz="2400" dirty="0"/>
              <a:t>打包的 </a:t>
            </a:r>
            <a:r>
              <a:rPr lang="en-US" altLang="zh-CN" sz="2400" dirty="0"/>
              <a:t>retrace </a:t>
            </a:r>
            <a:r>
              <a:rPr lang="zh-CN" altLang="en-US" sz="2400" dirty="0"/>
              <a:t>文件在 </a:t>
            </a:r>
            <a:endParaRPr lang="en-US" altLang="zh-CN" sz="2400" dirty="0"/>
          </a:p>
          <a:p>
            <a:r>
              <a:rPr lang="en-US" altLang="zh-CN" sz="2400" dirty="0"/>
              <a:t>build/</a:t>
            </a:r>
            <a:r>
              <a:rPr lang="en-US" altLang="zh-CN" sz="2400" dirty="0" err="1"/>
              <a:t>outpus</a:t>
            </a:r>
            <a:r>
              <a:rPr lang="en-US" altLang="zh-CN" sz="2400" dirty="0"/>
              <a:t>/mappings/ </a:t>
            </a:r>
            <a:r>
              <a:rPr lang="zh-CN" altLang="en-US" sz="2400" dirty="0"/>
              <a:t>文件夹下</a:t>
            </a:r>
            <a:endParaRPr lang="en-US" altLang="zh-CN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027475"/>
            <a:ext cx="818365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buildTypes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release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minifyEnabled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代码混淆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shrinkResources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移除没用到的资源和代码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proguardFiles getDefaultProguardFile(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'proguard-android.txt'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'proguard-rules.pro'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progaurdFile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"proguard-rxjava.pro"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proguardFile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"proguard-realm.pro"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proguardFile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"proguard-retrofit.pro"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62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android.sourceSets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528" y="1196752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上节课</a:t>
            </a:r>
            <a:r>
              <a:rPr lang="en-US" altLang="zh-CN" sz="2400" dirty="0"/>
              <a:t>, </a:t>
            </a:r>
            <a:r>
              <a:rPr lang="zh-CN" altLang="en-US" sz="2400" dirty="0"/>
              <a:t>我们已经玩弄过 </a:t>
            </a:r>
            <a:r>
              <a:rPr lang="en-US" altLang="zh-CN" sz="2400" dirty="0"/>
              <a:t>main source set, </a:t>
            </a:r>
            <a:r>
              <a:rPr lang="zh-CN" altLang="en-US" sz="2400" dirty="0"/>
              <a:t>现在我们引入 </a:t>
            </a:r>
            <a:r>
              <a:rPr lang="en-US" altLang="zh-CN" sz="2400" dirty="0"/>
              <a:t>variant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7083" y="1658417"/>
            <a:ext cx="757130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sourceSets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对 src/free/ source set 进行配置 (flavor)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release {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对 src/release/ source set 进行配置 (buildType)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freeFlyme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对 src/freeFlyme/ 额外 source set 进行配置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4149080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我们对 </a:t>
            </a:r>
            <a:r>
              <a:rPr lang="en-US" altLang="zh-CN" sz="2400" dirty="0"/>
              <a:t>main </a:t>
            </a:r>
            <a:r>
              <a:rPr lang="zh-CN" altLang="en-US" sz="2400" dirty="0"/>
              <a:t>可以配置的任何东西</a:t>
            </a:r>
            <a:r>
              <a:rPr lang="en-US" altLang="zh-CN" sz="2400" dirty="0"/>
              <a:t>, </a:t>
            </a:r>
          </a:p>
          <a:p>
            <a:r>
              <a:rPr lang="zh-CN" altLang="en-US" sz="2400" dirty="0"/>
              <a:t>都可以对其他 </a:t>
            </a:r>
            <a:r>
              <a:rPr lang="en-US" altLang="zh-CN" sz="2400" dirty="0"/>
              <a:t>source set</a:t>
            </a:r>
            <a:r>
              <a:rPr lang="zh-CN" altLang="en-US" sz="2400" dirty="0"/>
              <a:t>配置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freeFlyme</a:t>
            </a:r>
            <a:r>
              <a:rPr lang="en-US" altLang="zh-CN" sz="2400" dirty="0"/>
              <a:t> { }: </a:t>
            </a:r>
            <a:r>
              <a:rPr lang="zh-CN" altLang="en-US" sz="2400" dirty="0"/>
              <a:t>按照之前驼峰法顺序</a:t>
            </a:r>
            <a:r>
              <a:rPr lang="en-US" altLang="zh-CN" sz="2400" dirty="0"/>
              <a:t>, </a:t>
            </a:r>
            <a:r>
              <a:rPr lang="zh-CN" altLang="en-US" sz="2400" dirty="0"/>
              <a:t>随意截取一段出来</a:t>
            </a:r>
            <a:r>
              <a:rPr lang="en-US" altLang="zh-CN" sz="2400" dirty="0"/>
              <a:t>, </a:t>
            </a:r>
            <a:r>
              <a:rPr lang="zh-CN" altLang="en-US" sz="2400" dirty="0"/>
              <a:t>都可以</a:t>
            </a:r>
            <a:endParaRPr lang="en-US" altLang="zh-CN" sz="2400" dirty="0"/>
          </a:p>
          <a:p>
            <a:r>
              <a:rPr lang="zh-CN" altLang="en-US" sz="2400" dirty="0"/>
              <a:t>这些额外</a:t>
            </a:r>
            <a:r>
              <a:rPr lang="en-US" altLang="zh-CN" sz="2400" dirty="0"/>
              <a:t> source set </a:t>
            </a:r>
            <a:r>
              <a:rPr lang="zh-CN" altLang="en-US" sz="2400" dirty="0"/>
              <a:t>一般很少用到</a:t>
            </a:r>
            <a:r>
              <a:rPr lang="en-US" altLang="zh-CN" sz="2400" dirty="0"/>
              <a:t>, </a:t>
            </a:r>
            <a:r>
              <a:rPr lang="zh-CN" altLang="en-US" sz="2400" dirty="0"/>
              <a:t>除非极其针对的业务需求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10928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63" y="428012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Demo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704" y="2132857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Demo</a:t>
            </a:r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实战</a:t>
            </a:r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…</a:t>
            </a:r>
            <a:endParaRPr kumimoji="1" lang="zh-CN" altLang="en-US" sz="3600" b="1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2016年4月21日</a:t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907704" y="4581128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这将是一个系列课程</a:t>
            </a:r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, </a:t>
            </a:r>
          </a:p>
          <a:p>
            <a:pPr algn="ctr"/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每周一节课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2973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课后任务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850" y="1341438"/>
            <a:ext cx="8280400" cy="4391818"/>
          </a:xfrm>
        </p:spPr>
        <p:txBody>
          <a:bodyPr/>
          <a:lstStyle/>
          <a:p>
            <a:r>
              <a:rPr lang="en-US" altLang="zh-CN" dirty="0"/>
              <a:t>samples</a:t>
            </a:r>
            <a:r>
              <a:rPr lang="zh-CN" altLang="en-US" dirty="0"/>
              <a:t>内有</a:t>
            </a:r>
            <a:r>
              <a:rPr lang="en-US" altLang="zh-CN" dirty="0" err="1"/>
              <a:t>BasicDSL</a:t>
            </a:r>
            <a:r>
              <a:rPr lang="en-US" altLang="zh-CN" dirty="0"/>
              <a:t> </a:t>
            </a:r>
            <a:r>
              <a:rPr lang="zh-CN" altLang="en-US" dirty="0"/>
              <a:t>工程</a:t>
            </a:r>
            <a:r>
              <a:rPr lang="en-US" altLang="zh-CN" dirty="0"/>
              <a:t>, </a:t>
            </a:r>
            <a:r>
              <a:rPr lang="zh-CN" altLang="en-US" dirty="0"/>
              <a:t>对免费和旗舰版的 </a:t>
            </a:r>
            <a:r>
              <a:rPr lang="en-US" altLang="zh-CN" dirty="0"/>
              <a:t>Application Name </a:t>
            </a:r>
            <a:r>
              <a:rPr lang="zh-CN" altLang="en-US" dirty="0"/>
              <a:t>后追加 免费版 以及 旗舰版</a:t>
            </a:r>
            <a:endParaRPr lang="en-US" altLang="zh-CN" dirty="0"/>
          </a:p>
          <a:p>
            <a:r>
              <a:rPr lang="en-US" altLang="zh-CN" dirty="0"/>
              <a:t>tips: string.xml </a:t>
            </a:r>
            <a:r>
              <a:rPr lang="zh-CN" altLang="en-US" dirty="0"/>
              <a:t>文件覆盖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>
                <a:hlinkClick r:id="rId2"/>
              </a:rPr>
              <a:t>http://git.ipd.meizu.com/AnR/android-gradle-samples</a:t>
            </a:r>
            <a:endParaRPr lang="en-US" altLang="zh-CN" dirty="0"/>
          </a:p>
          <a:p>
            <a:r>
              <a:rPr lang="zh-CN" altLang="en-US" dirty="0"/>
              <a:t>记得使用自己的邮箱名作为分支名</a:t>
            </a:r>
            <a:r>
              <a:rPr lang="en-US" altLang="zh-CN" dirty="0"/>
              <a:t>PR</a:t>
            </a:r>
            <a:r>
              <a:rPr lang="zh-CN" altLang="en-US" dirty="0"/>
              <a:t>给我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[Github</a:t>
            </a:r>
            <a:r>
              <a:rPr lang="zh-CN" altLang="en-US" sz="2400" dirty="0"/>
              <a:t>用户移步</a:t>
            </a:r>
            <a:r>
              <a:rPr lang="en-US" altLang="zh-CN" sz="2400" dirty="0"/>
              <a:t>] </a:t>
            </a:r>
            <a:r>
              <a:rPr lang="en-US" altLang="zh-CN" sz="2000" dirty="0">
                <a:hlinkClick r:id="rId3"/>
              </a:rPr>
              <a:t>https://github.com/Jween/android-gradle-samples</a:t>
            </a:r>
            <a:endParaRPr lang="en-US" altLang="zh-CN" sz="20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647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引用插件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5872" y="1176699"/>
            <a:ext cx="8352928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buildscript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repositories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jcenter()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dependencies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classpath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'com.android.tools.build:gradle:2.1.0-beta3'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NOTE: Do not place your application dependencies here; </a:t>
            </a:r>
            <a:endParaRPr kumimoji="0" lang="en-US" altLang="zh-CN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//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they belong</a:t>
            </a: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the individual module build.gradle files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544" y="4417059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Gradle</a:t>
            </a:r>
            <a:r>
              <a:rPr lang="zh-CN" altLang="en-US" sz="2400" dirty="0"/>
              <a:t>每次运行的时候</a:t>
            </a:r>
            <a:r>
              <a:rPr lang="en-US" altLang="zh-CN" sz="2400" dirty="0"/>
              <a:t>, </a:t>
            </a:r>
            <a:r>
              <a:rPr lang="zh-CN" altLang="en-US" sz="2400" dirty="0"/>
              <a:t>初始化之时</a:t>
            </a:r>
            <a:r>
              <a:rPr lang="en-US" altLang="zh-CN" sz="2400" dirty="0"/>
              <a:t>, </a:t>
            </a:r>
            <a:r>
              <a:rPr lang="zh-CN" altLang="en-US" sz="2400" dirty="0"/>
              <a:t>将 </a:t>
            </a:r>
            <a:r>
              <a:rPr lang="en-US" altLang="zh-CN" sz="2400" dirty="0"/>
              <a:t>android gradle jar</a:t>
            </a:r>
            <a:r>
              <a:rPr lang="zh-CN" altLang="en-US" sz="2400" dirty="0"/>
              <a:t>包加载到 </a:t>
            </a:r>
            <a:r>
              <a:rPr lang="en-US" altLang="zh-CN" sz="2400" b="1" dirty="0"/>
              <a:t>Gradle </a:t>
            </a:r>
            <a:r>
              <a:rPr lang="zh-CN" altLang="en-US" sz="2400" b="1" dirty="0"/>
              <a:t>运行时环境</a:t>
            </a:r>
            <a:r>
              <a:rPr lang="zh-CN" altLang="en-US" sz="2400" dirty="0"/>
              <a:t>中</a:t>
            </a:r>
            <a:r>
              <a:rPr lang="en-US" altLang="zh-CN" sz="2400" dirty="0"/>
              <a:t>, </a:t>
            </a:r>
            <a:r>
              <a:rPr lang="zh-CN" altLang="en-US" sz="2400" dirty="0"/>
              <a:t> 而插件就在这些</a:t>
            </a:r>
            <a:r>
              <a:rPr lang="en-US" altLang="zh-CN" sz="2400" dirty="0"/>
              <a:t>jar</a:t>
            </a:r>
            <a:r>
              <a:rPr lang="zh-CN" altLang="en-US" sz="2400" dirty="0"/>
              <a:t>包内</a:t>
            </a:r>
            <a:endParaRPr lang="en-US" altLang="zh-CN" sz="2400" dirty="0"/>
          </a:p>
          <a:p>
            <a:r>
              <a:rPr lang="en-US" altLang="zh-CN" sz="2400" dirty="0"/>
              <a:t>Android Studio</a:t>
            </a:r>
            <a:r>
              <a:rPr lang="zh-CN" altLang="en-US" sz="2400" dirty="0"/>
              <a:t>新建的工程会自动在</a:t>
            </a:r>
            <a:r>
              <a:rPr lang="en-US" altLang="zh-CN" sz="2400" dirty="0"/>
              <a:t>rootProject</a:t>
            </a:r>
            <a:r>
              <a:rPr lang="zh-CN" altLang="en-US" sz="2400" dirty="0"/>
              <a:t>的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中生成以上脚本</a:t>
            </a:r>
            <a:r>
              <a:rPr lang="en-US" altLang="zh-CN" sz="2400" dirty="0"/>
              <a:t>(</a:t>
            </a:r>
            <a:r>
              <a:rPr lang="zh-CN" altLang="en-US" sz="2400" dirty="0"/>
              <a:t>一般就是根目录的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中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673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引用插件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4240" y="2236194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apply plugin </a:t>
            </a:r>
            <a:r>
              <a:rPr lang="zh-CN" altLang="en-US" sz="2400" dirty="0"/>
              <a:t>之后</a:t>
            </a:r>
            <a:r>
              <a:rPr lang="en-US" altLang="zh-CN" sz="2400" dirty="0"/>
              <a:t>, </a:t>
            </a:r>
            <a:r>
              <a:rPr lang="zh-CN" altLang="en-US" sz="2400" dirty="0"/>
              <a:t>你就可以使用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android { </a:t>
            </a:r>
          </a:p>
          <a:p>
            <a:r>
              <a:rPr lang="en-US" altLang="zh-CN" sz="2400" dirty="0"/>
              <a:t>    // configurations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/>
          </a:p>
          <a:p>
            <a:r>
              <a:rPr lang="en-US" altLang="zh-CN" sz="2400" dirty="0"/>
              <a:t>DSL</a:t>
            </a:r>
            <a:r>
              <a:rPr lang="zh-CN" altLang="en-US" sz="2400" dirty="0"/>
              <a:t>入口了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1412776"/>
            <a:ext cx="813690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apply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'com.android.application'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引用插件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3884" y="371296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-1. </a:t>
            </a:r>
            <a:r>
              <a:rPr lang="zh-CN" altLang="en-US" sz="2400" dirty="0"/>
              <a:t>很可惜</a:t>
            </a:r>
            <a:r>
              <a:rPr lang="en-US" altLang="zh-CN" sz="2400" dirty="0"/>
              <a:t>, android gradle</a:t>
            </a:r>
            <a:r>
              <a:rPr lang="zh-CN" altLang="en-US" sz="2400" dirty="0"/>
              <a:t>相关插件并不在</a:t>
            </a:r>
            <a:r>
              <a:rPr lang="en-US" altLang="zh-CN" sz="2400" dirty="0"/>
              <a:t>GPCR</a:t>
            </a:r>
            <a:r>
              <a:rPr lang="zh-CN" altLang="en-US" sz="2400" dirty="0"/>
              <a:t>里</a:t>
            </a:r>
            <a:endParaRPr lang="en-US" altLang="zh-CN" sz="2400" dirty="0"/>
          </a:p>
          <a:p>
            <a:r>
              <a:rPr lang="en-US" altLang="zh-CN" sz="2400" dirty="0"/>
              <a:t>-2. </a:t>
            </a:r>
            <a:r>
              <a:rPr lang="zh-CN" altLang="en-US" sz="2400" dirty="0"/>
              <a:t>此处的 </a:t>
            </a:r>
            <a:r>
              <a:rPr lang="en-US" altLang="zh-CN" sz="2400" dirty="0"/>
              <a:t>id </a:t>
            </a:r>
            <a:r>
              <a:rPr lang="zh-CN" altLang="en-US" sz="2400" dirty="0"/>
              <a:t>是</a:t>
            </a:r>
            <a:r>
              <a:rPr lang="en-US" altLang="zh-CN" sz="2400" dirty="0"/>
              <a:t>apply</a:t>
            </a:r>
            <a:r>
              <a:rPr lang="zh-CN" altLang="en-US" sz="2400" dirty="0"/>
              <a:t>的插件</a:t>
            </a:r>
            <a:r>
              <a:rPr lang="en-US" altLang="zh-CN" sz="2400" dirty="0"/>
              <a:t>id, </a:t>
            </a:r>
            <a:r>
              <a:rPr lang="zh-CN" altLang="en-US" sz="2400" dirty="0"/>
              <a:t>并不是 </a:t>
            </a:r>
            <a:r>
              <a:rPr lang="en-US" altLang="zh-CN" sz="2400" dirty="0"/>
              <a:t>Artifact Id, </a:t>
            </a:r>
            <a:r>
              <a:rPr lang="zh-CN" altLang="en-US" sz="2400" dirty="0"/>
              <a:t>因为一个</a:t>
            </a:r>
            <a:r>
              <a:rPr lang="en-US" altLang="zh-CN" sz="2400" dirty="0"/>
              <a:t>Artifact</a:t>
            </a:r>
            <a:r>
              <a:rPr lang="zh-CN" altLang="en-US" sz="2400" dirty="0"/>
              <a:t>的</a:t>
            </a:r>
            <a:r>
              <a:rPr lang="en-US" altLang="zh-CN" sz="2400" dirty="0"/>
              <a:t>Jar</a:t>
            </a:r>
            <a:r>
              <a:rPr lang="zh-CN" altLang="en-US" sz="2400" dirty="0"/>
              <a:t>包</a:t>
            </a:r>
            <a:r>
              <a:rPr lang="en-US" altLang="zh-CN" sz="2400" dirty="0"/>
              <a:t>, </a:t>
            </a:r>
            <a:r>
              <a:rPr lang="zh-CN" altLang="en-US" sz="2400" dirty="0"/>
              <a:t>里面可以有几个插件</a:t>
            </a:r>
            <a:r>
              <a:rPr lang="en-US" altLang="zh-CN" sz="2400" dirty="0"/>
              <a:t>, </a:t>
            </a:r>
            <a:r>
              <a:rPr lang="zh-CN" altLang="en-US" sz="2400" dirty="0"/>
              <a:t>比如</a:t>
            </a:r>
            <a:r>
              <a:rPr lang="en-US" altLang="zh-CN" sz="2400" dirty="0"/>
              <a:t>android</a:t>
            </a:r>
            <a:r>
              <a:rPr lang="zh-CN" altLang="en-US" sz="2400" dirty="0"/>
              <a:t>的插件</a:t>
            </a:r>
            <a:r>
              <a:rPr lang="en-US" altLang="zh-CN" sz="2400" dirty="0"/>
              <a:t>id </a:t>
            </a:r>
          </a:p>
          <a:p>
            <a:r>
              <a:rPr lang="en-US" altLang="zh-CN" sz="2400" b="1" dirty="0" err="1"/>
              <a:t>com.android.application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com.android.library</a:t>
            </a:r>
            <a:r>
              <a:rPr lang="en-US" altLang="zh-CN" sz="2400" dirty="0"/>
              <a:t> </a:t>
            </a:r>
          </a:p>
          <a:p>
            <a:r>
              <a:rPr lang="zh-CN" altLang="en-US" sz="2400" dirty="0"/>
              <a:t>都在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'com.android.tools.build:gradle:2.1.0-beta3'</a:t>
            </a:r>
            <a:b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en-US" sz="2400" dirty="0"/>
              <a:t>这个</a:t>
            </a:r>
            <a:r>
              <a:rPr lang="en-US" altLang="zh-CN" sz="2400" dirty="0"/>
              <a:t>artifact</a:t>
            </a:r>
            <a:r>
              <a:rPr lang="zh-CN" altLang="en-US" sz="2400" dirty="0"/>
              <a:t>里面</a:t>
            </a:r>
            <a:endParaRPr lang="en-US" altLang="zh-CN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3884" y="2453985"/>
            <a:ext cx="659667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id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"com.android.application"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"2.1.0-beta3"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884" y="141148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 </a:t>
            </a:r>
            <a:r>
              <a:rPr lang="en-US" altLang="zh-CN" sz="2400" dirty="0"/>
              <a:t>Gradle Plugin Central Repository(plugins.gradle.org) </a:t>
            </a:r>
          </a:p>
          <a:p>
            <a:r>
              <a:rPr lang="zh-CN" altLang="en-US" sz="2400" dirty="0"/>
              <a:t>里的插件</a:t>
            </a:r>
            <a:r>
              <a:rPr lang="en-US" altLang="zh-CN" sz="2400" dirty="0"/>
              <a:t>,  </a:t>
            </a:r>
            <a:r>
              <a:rPr lang="zh-CN" altLang="en-US" sz="2400" dirty="0"/>
              <a:t>可以简化为 </a:t>
            </a:r>
            <a:r>
              <a:rPr lang="en-US" altLang="zh-CN" sz="2400" dirty="0"/>
              <a:t>plugins { id “Id” version “</a:t>
            </a:r>
            <a:r>
              <a:rPr lang="en-US" altLang="zh-CN" sz="2400" dirty="0" err="1"/>
              <a:t>ver</a:t>
            </a:r>
            <a:r>
              <a:rPr lang="en-US" altLang="zh-CN" sz="2400" dirty="0"/>
              <a:t>”} </a:t>
            </a:r>
          </a:p>
        </p:txBody>
      </p:sp>
    </p:spTree>
    <p:extLst>
      <p:ext uri="{BB962C8B-B14F-4D97-AF65-F5344CB8AC3E}">
        <p14:creationId xmlns:p14="http://schemas.microsoft.com/office/powerpoint/2010/main" val="334722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Artifact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6831" y="1260104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'com.android.tools.build:gradle:2.1.0-beta3</a:t>
            </a:r>
            <a:r>
              <a:rPr lang="en-US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@jar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'</a:t>
            </a:r>
            <a:r>
              <a:rPr lang="en-US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539552" y="1930850"/>
            <a:ext cx="8219256" cy="3586382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 err="1"/>
              <a:t>group:id:version:ext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group: </a:t>
            </a:r>
            <a:r>
              <a:rPr lang="zh-CN" altLang="en-US" sz="2800" dirty="0"/>
              <a:t>类似</a:t>
            </a:r>
            <a:r>
              <a:rPr lang="en-US" altLang="zh-CN" sz="2800" dirty="0"/>
              <a:t>android </a:t>
            </a:r>
            <a:r>
              <a:rPr lang="en-US" altLang="zh-CN" sz="2800" dirty="0" err="1"/>
              <a:t>packageName</a:t>
            </a:r>
            <a:endParaRPr lang="en-US" altLang="zh-CN" sz="2800" dirty="0"/>
          </a:p>
          <a:p>
            <a:r>
              <a:rPr lang="en-US" altLang="zh-CN" sz="2800" dirty="0"/>
              <a:t>id: </a:t>
            </a:r>
            <a:r>
              <a:rPr lang="zh-CN" altLang="en-US" sz="2800" dirty="0"/>
              <a:t>该</a:t>
            </a:r>
            <a:r>
              <a:rPr lang="en-US" altLang="zh-CN" sz="2800" dirty="0"/>
              <a:t>jar</a:t>
            </a:r>
            <a:r>
              <a:rPr lang="zh-CN" altLang="en-US" sz="2800" dirty="0"/>
              <a:t>包的名字</a:t>
            </a:r>
            <a:r>
              <a:rPr lang="en-US" altLang="zh-CN" sz="2800" dirty="0"/>
              <a:t>, </a:t>
            </a:r>
            <a:r>
              <a:rPr lang="zh-CN" altLang="en-US" sz="2800" dirty="0"/>
              <a:t>类似</a:t>
            </a:r>
            <a:r>
              <a:rPr lang="en-US" altLang="zh-CN" sz="2800" dirty="0"/>
              <a:t>android </a:t>
            </a:r>
            <a:r>
              <a:rPr lang="en-US" altLang="zh-CN" sz="2800" dirty="0" err="1"/>
              <a:t>applicationName</a:t>
            </a:r>
            <a:endParaRPr lang="en-US" altLang="zh-CN" sz="2800" dirty="0"/>
          </a:p>
          <a:p>
            <a:r>
              <a:rPr lang="en-US" altLang="zh-CN" sz="2800" dirty="0"/>
              <a:t>version: </a:t>
            </a:r>
            <a:r>
              <a:rPr lang="zh-CN" altLang="en-US" sz="2800" dirty="0"/>
              <a:t>版本号</a:t>
            </a:r>
            <a:r>
              <a:rPr lang="en-US" altLang="zh-CN" sz="2800" dirty="0"/>
              <a:t>, </a:t>
            </a:r>
            <a:r>
              <a:rPr lang="zh-CN" altLang="en-US" sz="2800" dirty="0"/>
              <a:t>类似</a:t>
            </a:r>
            <a:r>
              <a:rPr lang="en-US" altLang="zh-CN" sz="2800" dirty="0"/>
              <a:t>android </a:t>
            </a:r>
            <a:r>
              <a:rPr lang="en-US" altLang="zh-CN" sz="2800" dirty="0" err="1"/>
              <a:t>versionName</a:t>
            </a:r>
            <a:endParaRPr lang="en-US" altLang="zh-CN" sz="2800" dirty="0"/>
          </a:p>
          <a:p>
            <a:r>
              <a:rPr lang="en-US" altLang="zh-CN" sz="2800" dirty="0" err="1"/>
              <a:t>ext</a:t>
            </a:r>
            <a:r>
              <a:rPr lang="en-US" altLang="zh-CN" sz="2800" dirty="0"/>
              <a:t>: </a:t>
            </a:r>
            <a:r>
              <a:rPr lang="zh-CN" altLang="en-US" sz="2800" dirty="0"/>
              <a:t>扩展</a:t>
            </a:r>
            <a:r>
              <a:rPr lang="en-US" altLang="zh-CN" sz="2800" dirty="0"/>
              <a:t>, </a:t>
            </a:r>
            <a:r>
              <a:rPr lang="zh-CN" altLang="en-US" sz="2800" dirty="0"/>
              <a:t>比如 </a:t>
            </a:r>
            <a:r>
              <a:rPr lang="en-US" altLang="zh-CN" sz="2800" dirty="0"/>
              <a:t>jar, </a:t>
            </a:r>
            <a:r>
              <a:rPr lang="en-US" altLang="zh-CN" sz="2800" dirty="0" err="1"/>
              <a:t>aar</a:t>
            </a:r>
            <a:r>
              <a:rPr lang="en-US" altLang="zh-CN" sz="2800" dirty="0"/>
              <a:t>, txt</a:t>
            </a:r>
            <a:r>
              <a:rPr lang="zh-CN" altLang="en-US" sz="2800" dirty="0"/>
              <a:t>等文件扩展</a:t>
            </a:r>
            <a:r>
              <a:rPr lang="en-US" altLang="zh-CN" sz="2800" dirty="0"/>
              <a:t>, </a:t>
            </a:r>
            <a:r>
              <a:rPr lang="zh-CN" altLang="en-US" sz="2800" dirty="0"/>
              <a:t>比如某个</a:t>
            </a:r>
            <a:r>
              <a:rPr lang="en-US" altLang="zh-CN" sz="2800" dirty="0"/>
              <a:t>Android</a:t>
            </a:r>
            <a:r>
              <a:rPr lang="zh-CN" altLang="en-US" sz="2800" dirty="0"/>
              <a:t>库</a:t>
            </a:r>
            <a:r>
              <a:rPr lang="en-US" altLang="zh-CN" sz="2800" dirty="0"/>
              <a:t>, </a:t>
            </a:r>
            <a:r>
              <a:rPr lang="zh-CN" altLang="en-US" sz="2800" dirty="0"/>
              <a:t>既提供了</a:t>
            </a:r>
            <a:r>
              <a:rPr lang="en-US" altLang="zh-CN" sz="2800" dirty="0"/>
              <a:t>jar</a:t>
            </a:r>
            <a:r>
              <a:rPr lang="zh-CN" altLang="en-US" sz="2800" dirty="0"/>
              <a:t>包</a:t>
            </a:r>
            <a:r>
              <a:rPr lang="en-US" altLang="zh-CN" sz="2800" dirty="0"/>
              <a:t>, </a:t>
            </a:r>
            <a:r>
              <a:rPr lang="zh-CN" altLang="en-US" sz="2800" dirty="0"/>
              <a:t>也提供了</a:t>
            </a:r>
            <a:r>
              <a:rPr lang="en-US" altLang="zh-CN" sz="2800" dirty="0" err="1"/>
              <a:t>aar</a:t>
            </a:r>
            <a:r>
              <a:rPr lang="zh-CN" altLang="en-US" sz="2800" dirty="0"/>
              <a:t>包</a:t>
            </a:r>
            <a:r>
              <a:rPr lang="en-US" altLang="zh-CN" sz="2800" dirty="0"/>
              <a:t>, </a:t>
            </a:r>
            <a:r>
              <a:rPr lang="zh-CN" altLang="en-US" sz="2800" dirty="0"/>
              <a:t>这时就可以通过</a:t>
            </a:r>
            <a:r>
              <a:rPr lang="en-US" altLang="zh-CN" sz="2800" dirty="0" err="1"/>
              <a:t>ext</a:t>
            </a:r>
            <a:r>
              <a:rPr lang="zh-CN" altLang="en-US" sz="2800" dirty="0"/>
              <a:t>来区分你想要哪一个</a:t>
            </a:r>
          </a:p>
        </p:txBody>
      </p:sp>
    </p:spTree>
    <p:extLst>
      <p:ext uri="{BB962C8B-B14F-4D97-AF65-F5344CB8AC3E}">
        <p14:creationId xmlns:p14="http://schemas.microsoft.com/office/powerpoint/2010/main" val="195910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Artifact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6831" y="1260104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'com.android.tools.build:gradle:2.1.0-beta3'</a:t>
            </a:r>
            <a:r>
              <a:rPr lang="en-US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41950" y="2444587"/>
            <a:ext cx="754244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dependencies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'com.meizu.cloud.pushsdk:internal:3.0.3-beta@aar'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'com.meizu.cloud.pushsdk:internal:3.0.3-beta@pro'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b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1857" y="3855413"/>
            <a:ext cx="426751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'io.reactivex:rxjava:1.1.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1857" y="4761866"/>
            <a:ext cx="729398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'io.reactivex'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'rxjava'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'1.1.3'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4723" y="1806179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Artifact</a:t>
            </a:r>
            <a:r>
              <a:rPr lang="zh-CN" altLang="en-US" sz="2400" dirty="0"/>
              <a:t>依赖</a:t>
            </a:r>
            <a:r>
              <a:rPr lang="en-US" altLang="zh-CN" sz="2400" dirty="0"/>
              <a:t>, </a:t>
            </a:r>
            <a:r>
              <a:rPr lang="zh-CN" altLang="en-US" sz="2400" dirty="0"/>
              <a:t>可以使用 </a:t>
            </a:r>
            <a:r>
              <a:rPr lang="en-US" altLang="zh-CN" sz="2400" dirty="0" err="1"/>
              <a:t>group:id:version:ext</a:t>
            </a:r>
            <a:r>
              <a:rPr lang="en-US" altLang="zh-CN" sz="2400" dirty="0"/>
              <a:t> </a:t>
            </a:r>
            <a:r>
              <a:rPr lang="zh-CN" altLang="en-US" sz="2400" dirty="0"/>
              <a:t>来定位到</a:t>
            </a:r>
            <a:endParaRPr lang="en-US" altLang="zh-CN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79062" y="430020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等价于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8487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Artifact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11560" y="1340768"/>
            <a:ext cx="426751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'io.reactivex:rxjava:1.1.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2059161"/>
            <a:ext cx="6681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compile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"io.reactivex:rxjava:1.1.+"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1.1.最新版本**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compile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"io.reactivex:rxjava:1.+"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1.最新版本**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compile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"io.reactivex:rxjava:+"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最新版本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1560" y="3357967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Android Studio</a:t>
            </a:r>
            <a:r>
              <a:rPr lang="zh-CN" altLang="en-US" sz="2400" dirty="0"/>
              <a:t>中</a:t>
            </a:r>
            <a:r>
              <a:rPr lang="en-US" altLang="zh-CN" sz="2400" dirty="0"/>
              <a:t>, </a:t>
            </a:r>
            <a:r>
              <a:rPr lang="zh-CN" altLang="en-US" sz="2400" dirty="0"/>
              <a:t>使用了 </a:t>
            </a:r>
            <a:r>
              <a:rPr lang="en-US" altLang="zh-CN" sz="2400" dirty="0"/>
              <a:t>+ </a:t>
            </a:r>
            <a:r>
              <a:rPr lang="zh-CN" altLang="en-US" sz="2400" dirty="0"/>
              <a:t>号的依赖引用</a:t>
            </a:r>
            <a:r>
              <a:rPr lang="en-US" altLang="zh-CN" sz="2400" dirty="0"/>
              <a:t>, </a:t>
            </a:r>
            <a:r>
              <a:rPr lang="zh-CN" altLang="en-US" sz="2400" dirty="0"/>
              <a:t>会被标黄警告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在版本管理中</a:t>
            </a:r>
            <a:r>
              <a:rPr lang="en-US" altLang="zh-CN" sz="2400" dirty="0"/>
              <a:t>, + </a:t>
            </a:r>
            <a:r>
              <a:rPr lang="zh-CN" altLang="en-US" sz="2400" dirty="0"/>
              <a:t>号会导致你的 </a:t>
            </a:r>
            <a:r>
              <a:rPr lang="en-US" altLang="zh-CN" sz="2400" dirty="0"/>
              <a:t>TAG</a:t>
            </a:r>
            <a:r>
              <a:rPr lang="zh-CN" altLang="en-US" sz="2400" dirty="0"/>
              <a:t>分支</a:t>
            </a:r>
            <a:r>
              <a:rPr lang="en-US" altLang="zh-CN" sz="2400" dirty="0"/>
              <a:t>, SNAPSHOT</a:t>
            </a:r>
            <a:r>
              <a:rPr lang="zh-CN" altLang="en-US" sz="2400" dirty="0"/>
              <a:t>无法百分百还原当时的编译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所以</a:t>
            </a:r>
            <a:r>
              <a:rPr lang="en-US" altLang="zh-CN" sz="2400" dirty="0"/>
              <a:t>, </a:t>
            </a:r>
            <a:r>
              <a:rPr lang="zh-CN" altLang="en-US" sz="2400" b="1" dirty="0"/>
              <a:t>尽量避免使用 </a:t>
            </a:r>
            <a:r>
              <a:rPr lang="en-US" altLang="zh-CN" sz="2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5520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repositories {}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544" y="1196752"/>
            <a:ext cx="637386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repositories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jcenter()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dependencies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compile fileTree(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'libs'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include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[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'*.jar'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testCompile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'junit:junit:4.12'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'com.android.support:appcompat-v7:23.3.0'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'com.android.support:design:23.3.0'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544" y="4149080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dependencies</a:t>
            </a:r>
            <a:r>
              <a:rPr lang="zh-CN" altLang="en-US" sz="2400" dirty="0"/>
              <a:t>中的远程模块依赖</a:t>
            </a:r>
            <a:r>
              <a:rPr lang="en-US" altLang="zh-CN" sz="2400" dirty="0"/>
              <a:t>, </a:t>
            </a:r>
            <a:r>
              <a:rPr lang="zh-CN" altLang="en-US" sz="2400" dirty="0"/>
              <a:t>来源在</a:t>
            </a:r>
            <a:r>
              <a:rPr lang="en-US" altLang="zh-CN" sz="2400" dirty="0"/>
              <a:t>repositories</a:t>
            </a:r>
            <a:r>
              <a:rPr lang="zh-CN" altLang="en-US" sz="2400" dirty="0"/>
              <a:t>中声明</a:t>
            </a:r>
            <a:endParaRPr lang="en-US" altLang="zh-CN" sz="2400" dirty="0"/>
          </a:p>
          <a:p>
            <a:r>
              <a:rPr lang="zh-CN" altLang="en-US" sz="2400" dirty="0"/>
              <a:t>但是</a:t>
            </a:r>
            <a:r>
              <a:rPr lang="en-US" altLang="zh-CN" sz="2400" dirty="0"/>
              <a:t>repositories</a:t>
            </a:r>
            <a:r>
              <a:rPr lang="zh-CN" altLang="en-US" sz="2400" dirty="0"/>
              <a:t>是</a:t>
            </a:r>
            <a:r>
              <a:rPr lang="en-US" altLang="zh-CN" sz="2400" dirty="0"/>
              <a:t>project</a:t>
            </a:r>
            <a:r>
              <a:rPr lang="zh-CN" altLang="en-US" sz="2400" dirty="0"/>
              <a:t>的入口</a:t>
            </a:r>
            <a:r>
              <a:rPr lang="en-US" altLang="zh-CN" sz="2400" dirty="0"/>
              <a:t>, DSL</a:t>
            </a:r>
            <a:r>
              <a:rPr lang="zh-CN" altLang="en-US" sz="2400" dirty="0"/>
              <a:t>中</a:t>
            </a:r>
            <a:r>
              <a:rPr lang="en-US" altLang="zh-CN" sz="2400" dirty="0"/>
              <a:t>project</a:t>
            </a:r>
            <a:r>
              <a:rPr lang="zh-CN" altLang="en-US" sz="2400" dirty="0"/>
              <a:t>可以省略</a:t>
            </a:r>
            <a:endParaRPr lang="en-US" altLang="zh-CN" sz="2400" dirty="0"/>
          </a:p>
          <a:p>
            <a:r>
              <a:rPr lang="zh-CN" altLang="en-US" sz="2400" dirty="0"/>
              <a:t>即  </a:t>
            </a:r>
            <a:r>
              <a:rPr lang="en-US" altLang="zh-CN" sz="2400" dirty="0"/>
              <a:t>repositories {}  </a:t>
            </a:r>
            <a:r>
              <a:rPr lang="zh-CN" altLang="en-US" sz="2400" dirty="0"/>
              <a:t>等价于 </a:t>
            </a:r>
            <a:r>
              <a:rPr lang="en-US" altLang="zh-CN" sz="2400" dirty="0" err="1"/>
              <a:t>project.repositories</a:t>
            </a:r>
            <a:r>
              <a:rPr lang="en-US" altLang="zh-CN" sz="2400" dirty="0"/>
              <a:t> {}</a:t>
            </a:r>
          </a:p>
          <a:p>
            <a:r>
              <a:rPr lang="zh-CN" altLang="en-US" sz="2400" dirty="0"/>
              <a:t>这意味着</a:t>
            </a:r>
            <a:r>
              <a:rPr lang="en-US" altLang="zh-CN" sz="2400" dirty="0"/>
              <a:t>, </a:t>
            </a:r>
            <a:r>
              <a:rPr lang="zh-CN" altLang="en-US" sz="2400" dirty="0"/>
              <a:t>你只能对当前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配置的</a:t>
            </a:r>
            <a:r>
              <a:rPr lang="en-US" altLang="zh-CN" sz="2400" dirty="0"/>
              <a:t>project</a:t>
            </a:r>
            <a:r>
              <a:rPr lang="zh-CN" altLang="en-US" sz="2400" dirty="0"/>
              <a:t>有用</a:t>
            </a:r>
            <a:endParaRPr lang="en-US" altLang="zh-CN" sz="2400" dirty="0"/>
          </a:p>
          <a:p>
            <a:r>
              <a:rPr lang="zh-CN" altLang="en-US" sz="2400" dirty="0"/>
              <a:t>其他模块</a:t>
            </a:r>
            <a:r>
              <a:rPr lang="en-US" altLang="zh-CN" sz="2400" dirty="0"/>
              <a:t>, </a:t>
            </a:r>
            <a:r>
              <a:rPr lang="zh-CN" altLang="en-US" sz="2400" dirty="0"/>
              <a:t>你得重新定义它的 </a:t>
            </a:r>
            <a:r>
              <a:rPr lang="en-US" altLang="zh-CN" sz="2400" dirty="0"/>
              <a:t>repositories {}</a:t>
            </a:r>
          </a:p>
        </p:txBody>
      </p:sp>
    </p:spTree>
    <p:extLst>
      <p:ext uri="{BB962C8B-B14F-4D97-AF65-F5344CB8AC3E}">
        <p14:creationId xmlns:p14="http://schemas.microsoft.com/office/powerpoint/2010/main" val="71327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1684</Words>
  <Application>Microsoft Office PowerPoint</Application>
  <PresentationFormat>全屏显示(4:3)</PresentationFormat>
  <Paragraphs>187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 Unicode MS</vt:lpstr>
      <vt:lpstr>黑体</vt:lpstr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休息时间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liujun@meizu.com</dc:creator>
  <cp:lastModifiedBy>刘俊</cp:lastModifiedBy>
  <cp:revision>235</cp:revision>
  <dcterms:created xsi:type="dcterms:W3CDTF">2016-01-18T09:32:50Z</dcterms:created>
  <dcterms:modified xsi:type="dcterms:W3CDTF">2016-04-21T10:22:14Z</dcterms:modified>
</cp:coreProperties>
</file>