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85" r:id="rId3"/>
    <p:sldId id="286" r:id="rId4"/>
    <p:sldId id="258" r:id="rId5"/>
    <p:sldId id="259" r:id="rId6"/>
    <p:sldId id="261" r:id="rId7"/>
    <p:sldId id="293" r:id="rId8"/>
    <p:sldId id="263" r:id="rId9"/>
    <p:sldId id="294" r:id="rId10"/>
    <p:sldId id="262" r:id="rId11"/>
    <p:sldId id="265" r:id="rId12"/>
    <p:sldId id="266" r:id="rId13"/>
    <p:sldId id="267" r:id="rId14"/>
    <p:sldId id="270" r:id="rId15"/>
    <p:sldId id="291" r:id="rId16"/>
    <p:sldId id="272" r:id="rId17"/>
    <p:sldId id="271" r:id="rId18"/>
    <p:sldId id="289" r:id="rId19"/>
    <p:sldId id="274" r:id="rId20"/>
    <p:sldId id="296" r:id="rId21"/>
    <p:sldId id="279" r:id="rId22"/>
    <p:sldId id="288" r:id="rId23"/>
    <p:sldId id="280" r:id="rId24"/>
    <p:sldId id="281" r:id="rId25"/>
    <p:sldId id="297" r:id="rId26"/>
    <p:sldId id="299" r:id="rId27"/>
    <p:sldId id="282" r:id="rId28"/>
    <p:sldId id="283" r:id="rId29"/>
    <p:sldId id="284" r:id="rId30"/>
    <p:sldId id="290" r:id="rId31"/>
    <p:sldId id="292"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ambria" panose="02040503050406030204" pitchFamily="18"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771DA2-F667-4F3E-9D4F-0A56D0C8B2F7}">
  <a:tblStyle styleId="{16771DA2-F667-4F3E-9D4F-0A56D0C8B2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CE0BD2-EB9B-4866-9364-0FC188C2E85C}" styleName="Table_1">
    <a:wholeTbl>
      <a:tcTxStyle b="off" i="off">
        <a:font>
          <a:latin typeface="Tw Cen MT"/>
          <a:ea typeface="Tw Cen MT"/>
          <a:cs typeface="Tw Cen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960" y="58"/>
      </p:cViewPr>
      <p:guideLst/>
    </p:cSldViewPr>
  </p:slideViewPr>
  <p:notesTextViewPr>
    <p:cViewPr>
      <p:scale>
        <a:sx n="1" d="1"/>
        <a:sy n="1" d="1"/>
      </p:scale>
      <p:origin x="0" y="0"/>
    </p:cViewPr>
  </p:notesTextViewPr>
  <p:sorterViewPr>
    <p:cViewPr>
      <p:scale>
        <a:sx n="125" d="100"/>
        <a:sy n="125" d="100"/>
      </p:scale>
      <p:origin x="0" y="-49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264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950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01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7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5a0d5cf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5a0d5cf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35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47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 name="Google Shape;15;p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5"/>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6" name="Google Shape;46;p6"/>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6"/>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6"/>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64" name="Google Shape;64;p9"/>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5" name="Google Shape;65;p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0" y="-1"/>
            <a:ext cx="12188952" cy="4572000"/>
          </a:xfrm>
          <a:prstGeom prst="rect">
            <a:avLst/>
          </a:prstGeom>
          <a:solidFill>
            <a:srgbClr val="76CEEF"/>
          </a:solidFill>
          <a:ln>
            <a:noFill/>
          </a:ln>
        </p:spPr>
      </p:sp>
      <p:sp>
        <p:nvSpPr>
          <p:cNvPr id="71" name="Google Shape;71;p10"/>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0C0C0C"/>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2" name="Google Shape;72;p1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75" name="Google Shape;75;p10"/>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9" name="Google Shape;79;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88" name="Google Shape;88;p12"/>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0"/>
            <a:lum/>
            <a:extLst>
              <a:ext uri="{BEBA8EAE-BF5A-486C-A8C5-ECC9F3942E4B}">
                <a14:imgProps xmlns:a14="http://schemas.microsoft.com/office/drawing/2010/main">
                  <a14:imgLayer r:embed="rId12">
                    <a14:imgEffect>
                      <a14:saturation sat="0"/>
                    </a14:imgEffect>
                  </a14:imgLayer>
                </a14:imgProps>
              </a:ext>
            </a:extLst>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1"/>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11" name="Google Shape;11;p1"/>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towardsdatascience.com/change-detection-using-siamese-networks-fc2935fff82" TargetMode="External"/><Relationship Id="rId3" Type="http://schemas.openxmlformats.org/officeDocument/2006/relationships/hyperlink" Target="https://app.wordtune.com/read" TargetMode="External"/><Relationship Id="rId7" Type="http://schemas.openxmlformats.org/officeDocument/2006/relationships/hyperlink" Target="https://pyimagesearch.com/2015/05/25/basic-motion-detection-and-tracking-with-python-and-opencv/" TargetMode="External"/><Relationship Id="rId2" Type="http://schemas.openxmlformats.org/officeDocument/2006/relationships/hyperlink" Target="https://www.youtubedigest.app/" TargetMode="External"/><Relationship Id="rId1" Type="http://schemas.openxmlformats.org/officeDocument/2006/relationships/slideLayout" Target="../slideLayouts/slideLayout2.xml"/><Relationship Id="rId6" Type="http://schemas.openxmlformats.org/officeDocument/2006/relationships/hyperlink" Target="https://pyimagesearch.com/2017/06/19/image-difference-with-opencv-and-python/" TargetMode="External"/><Relationship Id="rId5" Type="http://schemas.openxmlformats.org/officeDocument/2006/relationships/hyperlink" Target="https://app.upword.ai/" TargetMode="External"/><Relationship Id="rId4" Type="http://schemas.openxmlformats.org/officeDocument/2006/relationships/hyperlink" Target="https://www.summarize.tec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3"/>
          <p:cNvPicPr preferRelativeResize="0"/>
          <p:nvPr/>
        </p:nvPicPr>
        <p:blipFill>
          <a:blip r:embed="rId3">
            <a:alphaModFix/>
          </a:blip>
          <a:stretch>
            <a:fillRect/>
          </a:stretch>
        </p:blipFill>
        <p:spPr>
          <a:xfrm>
            <a:off x="5209713" y="823088"/>
            <a:ext cx="1772572" cy="1895335"/>
          </a:xfrm>
          <a:prstGeom prst="rect">
            <a:avLst/>
          </a:prstGeom>
          <a:noFill/>
          <a:ln>
            <a:noFill/>
          </a:ln>
        </p:spPr>
      </p:pic>
      <p:sp>
        <p:nvSpPr>
          <p:cNvPr id="94" name="Google Shape;94;p13"/>
          <p:cNvSpPr txBox="1"/>
          <p:nvPr/>
        </p:nvSpPr>
        <p:spPr>
          <a:xfrm>
            <a:off x="958771" y="4162958"/>
            <a:ext cx="3000000" cy="2123628"/>
          </a:xfrm>
          <a:prstGeom prst="rect">
            <a:avLst/>
          </a:prstGeom>
          <a:noFill/>
          <a:ln>
            <a:noFill/>
          </a:ln>
        </p:spPr>
        <p:txBody>
          <a:bodyPr spcFirstLastPara="1" wrap="square" lIns="91425" tIns="91425" rIns="91425" bIns="91425" anchor="t" anchorCtr="0">
            <a:spAutoFit/>
          </a:bodyPr>
          <a:lstStyle/>
          <a:p>
            <a:pPr marL="63500" lvl="0" indent="0" algn="just" rtl="0">
              <a:spcBef>
                <a:spcPts val="0"/>
              </a:spcBef>
              <a:spcAft>
                <a:spcPts val="0"/>
              </a:spcAft>
              <a:buNone/>
            </a:pPr>
            <a:r>
              <a:rPr lang="en-US" b="1" dirty="0">
                <a:solidFill>
                  <a:schemeClr val="dk1"/>
                </a:solidFill>
                <a:latin typeface="Cambria"/>
                <a:ea typeface="Cambria"/>
                <a:cs typeface="Cambria"/>
                <a:sym typeface="Cambria"/>
              </a:rPr>
              <a:t>Guided By:</a:t>
            </a:r>
            <a:endParaRPr b="1" dirty="0">
              <a:solidFill>
                <a:schemeClr val="dk1"/>
              </a:solidFill>
              <a:latin typeface="Cambria"/>
              <a:ea typeface="Cambria"/>
              <a:cs typeface="Cambria"/>
              <a:sym typeface="Cambria"/>
            </a:endParaRPr>
          </a:p>
          <a:p>
            <a:pPr marL="63500" marR="488950" lvl="0" indent="0" algn="just" rtl="0">
              <a:spcBef>
                <a:spcPts val="0"/>
              </a:spcBef>
              <a:spcAft>
                <a:spcPts val="0"/>
              </a:spcAft>
              <a:buNone/>
            </a:pPr>
            <a:r>
              <a:rPr lang="en-US" dirty="0">
                <a:solidFill>
                  <a:schemeClr val="dk1"/>
                </a:solidFill>
                <a:latin typeface="Cambria"/>
                <a:ea typeface="Cambria"/>
                <a:cs typeface="Cambria"/>
                <a:sym typeface="Cambria"/>
              </a:rPr>
              <a:t>Ms. </a:t>
            </a:r>
            <a:r>
              <a:rPr lang="en-US" dirty="0" err="1">
                <a:solidFill>
                  <a:schemeClr val="dk1"/>
                </a:solidFill>
                <a:latin typeface="Cambria"/>
                <a:ea typeface="Cambria"/>
                <a:cs typeface="Cambria"/>
                <a:sym typeface="Cambria"/>
              </a:rPr>
              <a:t>Himani</a:t>
            </a:r>
            <a:r>
              <a:rPr lang="en-US" dirty="0">
                <a:solidFill>
                  <a:schemeClr val="dk1"/>
                </a:solidFill>
                <a:latin typeface="Cambria"/>
                <a:ea typeface="Cambria"/>
                <a:cs typeface="Cambria"/>
                <a:sym typeface="Cambria"/>
              </a:rPr>
              <a:t>   Mishra  </a:t>
            </a:r>
          </a:p>
          <a:p>
            <a:pPr marL="63500" marR="488950" lvl="0" indent="0" algn="just" rtl="0">
              <a:spcBef>
                <a:spcPts val="0"/>
              </a:spcBef>
              <a:spcAft>
                <a:spcPts val="0"/>
              </a:spcAft>
              <a:buNone/>
            </a:pPr>
            <a:r>
              <a:rPr lang="en-US" dirty="0">
                <a:solidFill>
                  <a:schemeClr val="dk1"/>
                </a:solidFill>
                <a:latin typeface="Cambria"/>
                <a:ea typeface="Cambria"/>
                <a:cs typeface="Cambria"/>
                <a:sym typeface="Cambria"/>
              </a:rPr>
              <a:t>Assistant Professor</a:t>
            </a:r>
            <a:endParaRPr dirty="0">
              <a:solidFill>
                <a:schemeClr val="dk1"/>
              </a:solidFill>
              <a:latin typeface="Cambria"/>
              <a:ea typeface="Cambria"/>
              <a:cs typeface="Cambria"/>
              <a:sym typeface="Cambria"/>
            </a:endParaRPr>
          </a:p>
          <a:p>
            <a:pPr marL="63500" lvl="0" indent="0" algn="just" rtl="0">
              <a:spcBef>
                <a:spcPts val="0"/>
              </a:spcBef>
              <a:spcAft>
                <a:spcPts val="0"/>
              </a:spcAft>
              <a:buNone/>
            </a:pPr>
            <a:r>
              <a:rPr lang="en-US" i="1" dirty="0">
                <a:solidFill>
                  <a:schemeClr val="dk1"/>
                </a:solidFill>
                <a:latin typeface="Cambria"/>
                <a:ea typeface="Cambria"/>
                <a:cs typeface="Cambria"/>
                <a:sym typeface="Cambria"/>
              </a:rPr>
              <a:t>Department of Computer </a:t>
            </a:r>
            <a:r>
              <a:rPr lang="en-US" i="1" dirty="0" err="1">
                <a:solidFill>
                  <a:schemeClr val="dk1"/>
                </a:solidFill>
                <a:latin typeface="Cambria"/>
                <a:ea typeface="Cambria"/>
                <a:cs typeface="Cambria"/>
                <a:sym typeface="Cambria"/>
              </a:rPr>
              <a:t>Engg</a:t>
            </a:r>
            <a:r>
              <a:rPr lang="en-US" i="1" dirty="0">
                <a:solidFill>
                  <a:schemeClr val="dk1"/>
                </a:solidFill>
                <a:latin typeface="Cambria"/>
                <a:ea typeface="Cambria"/>
                <a:cs typeface="Cambria"/>
                <a:sym typeface="Cambria"/>
              </a:rPr>
              <a:t>.</a:t>
            </a:r>
            <a:endParaRPr i="1" dirty="0">
              <a:solidFill>
                <a:schemeClr val="dk1"/>
              </a:solidFill>
              <a:latin typeface="Cambria"/>
              <a:ea typeface="Cambria"/>
              <a:cs typeface="Cambria"/>
              <a:sym typeface="Cambria"/>
            </a:endParaRPr>
          </a:p>
          <a:p>
            <a:pPr marL="0" lvl="0" indent="0" algn="just" rtl="0">
              <a:spcBef>
                <a:spcPts val="0"/>
              </a:spcBef>
              <a:spcAft>
                <a:spcPts val="0"/>
              </a:spcAft>
              <a:buNone/>
            </a:pPr>
            <a:endParaRPr b="1" dirty="0">
              <a:solidFill>
                <a:schemeClr val="dk1"/>
              </a:solidFill>
              <a:latin typeface="Cambria"/>
              <a:ea typeface="Cambria"/>
              <a:cs typeface="Cambria"/>
              <a:sym typeface="Cambria"/>
            </a:endParaRPr>
          </a:p>
          <a:p>
            <a:pPr marL="63500" marR="24130" lvl="0" indent="0" algn="just" rtl="0">
              <a:spcBef>
                <a:spcPts val="0"/>
              </a:spcBef>
              <a:spcAft>
                <a:spcPts val="0"/>
              </a:spcAft>
              <a:buNone/>
            </a:pPr>
            <a:r>
              <a:rPr lang="en-US" dirty="0">
                <a:solidFill>
                  <a:schemeClr val="dk1"/>
                </a:solidFill>
                <a:latin typeface="Cambria"/>
                <a:ea typeface="Cambria"/>
                <a:cs typeface="Cambria"/>
                <a:sym typeface="Cambria"/>
              </a:rPr>
              <a:t>Dr. </a:t>
            </a:r>
            <a:r>
              <a:rPr lang="en-US" dirty="0" err="1">
                <a:solidFill>
                  <a:schemeClr val="dk1"/>
                </a:solidFill>
                <a:latin typeface="Cambria"/>
                <a:ea typeface="Cambria"/>
                <a:cs typeface="Cambria"/>
                <a:sym typeface="Cambria"/>
              </a:rPr>
              <a:t>Vandan</a:t>
            </a:r>
            <a:r>
              <a:rPr lang="en-US" dirty="0">
                <a:solidFill>
                  <a:schemeClr val="dk1"/>
                </a:solidFill>
                <a:latin typeface="Cambria"/>
                <a:ea typeface="Cambria"/>
                <a:cs typeface="Cambria"/>
                <a:sym typeface="Cambria"/>
              </a:rPr>
              <a:t> Tewari</a:t>
            </a:r>
            <a:endParaRPr dirty="0">
              <a:solidFill>
                <a:schemeClr val="dk1"/>
              </a:solidFill>
              <a:latin typeface="Cambria"/>
              <a:ea typeface="Cambria"/>
              <a:cs typeface="Cambria"/>
              <a:sym typeface="Cambria"/>
            </a:endParaRPr>
          </a:p>
          <a:p>
            <a:pPr marL="63500" marR="24130" lvl="0" indent="0" algn="just" rtl="0">
              <a:spcBef>
                <a:spcPts val="0"/>
              </a:spcBef>
              <a:spcAft>
                <a:spcPts val="0"/>
              </a:spcAft>
              <a:buNone/>
            </a:pPr>
            <a:r>
              <a:rPr lang="en-IN" dirty="0">
                <a:solidFill>
                  <a:schemeClr val="dk1"/>
                </a:solidFill>
                <a:latin typeface="Cambria"/>
                <a:ea typeface="Cambria"/>
                <a:cs typeface="Cambria"/>
                <a:sym typeface="Cambria"/>
              </a:rPr>
              <a:t>Professor</a:t>
            </a:r>
            <a:endParaRPr dirty="0">
              <a:solidFill>
                <a:schemeClr val="dk1"/>
              </a:solidFill>
              <a:latin typeface="Cambria"/>
              <a:ea typeface="Cambria"/>
              <a:cs typeface="Cambria"/>
              <a:sym typeface="Cambria"/>
            </a:endParaRPr>
          </a:p>
          <a:p>
            <a:pPr marL="63500" marR="24130" lvl="0" indent="0" algn="just" rtl="0">
              <a:spcBef>
                <a:spcPts val="0"/>
              </a:spcBef>
              <a:spcAft>
                <a:spcPts val="0"/>
              </a:spcAft>
              <a:buNone/>
            </a:pPr>
            <a:r>
              <a:rPr lang="en-US" i="1" dirty="0">
                <a:solidFill>
                  <a:schemeClr val="dk1"/>
                </a:solidFill>
                <a:latin typeface="Cambria"/>
                <a:ea typeface="Cambria"/>
                <a:cs typeface="Cambria"/>
                <a:sym typeface="Cambria"/>
              </a:rPr>
              <a:t>Department of Computer </a:t>
            </a:r>
            <a:r>
              <a:rPr lang="en-US" i="1" dirty="0" err="1">
                <a:solidFill>
                  <a:schemeClr val="dk1"/>
                </a:solidFill>
                <a:latin typeface="Cambria"/>
                <a:ea typeface="Cambria"/>
                <a:cs typeface="Cambria"/>
                <a:sym typeface="Cambria"/>
              </a:rPr>
              <a:t>Engg</a:t>
            </a:r>
            <a:r>
              <a:rPr lang="en-US" i="1" dirty="0">
                <a:solidFill>
                  <a:schemeClr val="dk1"/>
                </a:solidFill>
                <a:latin typeface="Cambria"/>
                <a:ea typeface="Cambria"/>
                <a:cs typeface="Cambria"/>
                <a:sym typeface="Cambria"/>
              </a:rPr>
              <a:t>.</a:t>
            </a:r>
            <a:endParaRPr i="1" dirty="0">
              <a:solidFill>
                <a:schemeClr val="dk1"/>
              </a:solidFill>
              <a:latin typeface="Cambria"/>
              <a:ea typeface="Cambria"/>
              <a:cs typeface="Cambria"/>
              <a:sym typeface="Cambria"/>
            </a:endParaRPr>
          </a:p>
          <a:p>
            <a:pPr marL="0" lvl="0" indent="0" algn="just" rtl="0">
              <a:spcBef>
                <a:spcPts val="0"/>
              </a:spcBef>
              <a:spcAft>
                <a:spcPts val="0"/>
              </a:spcAft>
              <a:buNone/>
            </a:pPr>
            <a:endParaRPr dirty="0">
              <a:solidFill>
                <a:schemeClr val="dk1"/>
              </a:solidFill>
              <a:latin typeface="Cambria"/>
              <a:ea typeface="Cambria"/>
              <a:cs typeface="Cambria"/>
              <a:sym typeface="Cambria"/>
            </a:endParaRPr>
          </a:p>
        </p:txBody>
      </p:sp>
      <p:sp>
        <p:nvSpPr>
          <p:cNvPr id="95" name="Google Shape;95;p13"/>
          <p:cNvSpPr txBox="1"/>
          <p:nvPr/>
        </p:nvSpPr>
        <p:spPr>
          <a:xfrm>
            <a:off x="8057129" y="4162958"/>
            <a:ext cx="3176100" cy="1908600"/>
          </a:xfrm>
          <a:prstGeom prst="rect">
            <a:avLst/>
          </a:prstGeom>
          <a:noFill/>
          <a:ln>
            <a:noFill/>
          </a:ln>
        </p:spPr>
        <p:txBody>
          <a:bodyPr spcFirstLastPara="1" wrap="square" lIns="91425" tIns="91425" rIns="91425" bIns="91425" anchor="t" anchorCtr="0">
            <a:spAutoFit/>
          </a:bodyPr>
          <a:lstStyle/>
          <a:p>
            <a:pPr marL="63500" lvl="0" indent="0" algn="just" rtl="0">
              <a:spcBef>
                <a:spcPts val="0"/>
              </a:spcBef>
              <a:spcAft>
                <a:spcPts val="0"/>
              </a:spcAft>
              <a:buClr>
                <a:schemeClr val="dk1"/>
              </a:buClr>
              <a:buSzPts val="1100"/>
              <a:buFont typeface="Arial"/>
              <a:buNone/>
            </a:pPr>
            <a:r>
              <a:rPr lang="en-US" b="1" dirty="0">
                <a:solidFill>
                  <a:schemeClr val="dk1"/>
                </a:solidFill>
                <a:latin typeface="Cambria"/>
                <a:ea typeface="Cambria"/>
                <a:cs typeface="Cambria"/>
                <a:sym typeface="Cambria"/>
              </a:rPr>
              <a:t>Submitted By:</a:t>
            </a:r>
            <a:endParaRPr b="1" dirty="0">
              <a:solidFill>
                <a:schemeClr val="dk1"/>
              </a:solidFill>
              <a:latin typeface="Cambria"/>
              <a:ea typeface="Cambria"/>
              <a:cs typeface="Cambria"/>
              <a:sym typeface="Cambria"/>
            </a:endParaRPr>
          </a:p>
          <a:p>
            <a:pPr marL="63500" marR="21590" lvl="0" indent="0" algn="just" rtl="0">
              <a:spcBef>
                <a:spcPts val="0"/>
              </a:spcBef>
              <a:spcAft>
                <a:spcPts val="0"/>
              </a:spcAft>
              <a:buClr>
                <a:schemeClr val="dk1"/>
              </a:buClr>
              <a:buSzPts val="1100"/>
              <a:buFont typeface="Arial"/>
              <a:buNone/>
            </a:pPr>
            <a:r>
              <a:rPr lang="en-US" dirty="0">
                <a:solidFill>
                  <a:schemeClr val="dk1"/>
                </a:solidFill>
                <a:latin typeface="Cambria"/>
                <a:ea typeface="Cambria"/>
                <a:cs typeface="Cambria"/>
                <a:sym typeface="Cambria"/>
              </a:rPr>
              <a:t>0801CS201009 – Akshat Gupta</a:t>
            </a:r>
            <a:endParaRPr dirty="0">
              <a:solidFill>
                <a:schemeClr val="dk1"/>
              </a:solidFill>
              <a:latin typeface="Cambria"/>
              <a:ea typeface="Cambria"/>
              <a:cs typeface="Cambria"/>
              <a:sym typeface="Cambria"/>
            </a:endParaRPr>
          </a:p>
          <a:p>
            <a:pPr marL="63500" marR="21590" lvl="0" indent="0" algn="just" rtl="0">
              <a:spcBef>
                <a:spcPts val="0"/>
              </a:spcBef>
              <a:spcAft>
                <a:spcPts val="0"/>
              </a:spcAft>
              <a:buClr>
                <a:schemeClr val="dk1"/>
              </a:buClr>
              <a:buSzPts val="1100"/>
              <a:buFont typeface="Arial"/>
              <a:buNone/>
            </a:pPr>
            <a:r>
              <a:rPr lang="en-US" dirty="0">
                <a:solidFill>
                  <a:schemeClr val="dk1"/>
                </a:solidFill>
                <a:latin typeface="Cambria"/>
                <a:ea typeface="Cambria"/>
                <a:cs typeface="Cambria"/>
                <a:sym typeface="Cambria"/>
              </a:rPr>
              <a:t>0801CS201012 – </a:t>
            </a:r>
            <a:r>
              <a:rPr lang="en-US" dirty="0" err="1">
                <a:solidFill>
                  <a:schemeClr val="dk1"/>
                </a:solidFill>
                <a:latin typeface="Cambria"/>
                <a:ea typeface="Cambria"/>
                <a:cs typeface="Cambria"/>
                <a:sym typeface="Cambria"/>
              </a:rPr>
              <a:t>Anekant</a:t>
            </a:r>
            <a:r>
              <a:rPr lang="en-US" dirty="0">
                <a:solidFill>
                  <a:schemeClr val="dk1"/>
                </a:solidFill>
                <a:latin typeface="Cambria"/>
                <a:ea typeface="Cambria"/>
                <a:cs typeface="Cambria"/>
                <a:sym typeface="Cambria"/>
              </a:rPr>
              <a:t> </a:t>
            </a:r>
            <a:r>
              <a:rPr lang="en-US" dirty="0" err="1">
                <a:solidFill>
                  <a:schemeClr val="dk1"/>
                </a:solidFill>
                <a:latin typeface="Cambria"/>
                <a:ea typeface="Cambria"/>
                <a:cs typeface="Cambria"/>
                <a:sym typeface="Cambria"/>
              </a:rPr>
              <a:t>Singhai</a:t>
            </a:r>
            <a:endParaRPr dirty="0">
              <a:solidFill>
                <a:schemeClr val="dk1"/>
              </a:solidFill>
              <a:latin typeface="Cambria"/>
              <a:ea typeface="Cambria"/>
              <a:cs typeface="Cambria"/>
              <a:sym typeface="Cambria"/>
            </a:endParaRPr>
          </a:p>
          <a:p>
            <a:pPr marL="63500" marR="21590" lvl="0" indent="0" algn="l" rtl="0">
              <a:spcBef>
                <a:spcPts val="0"/>
              </a:spcBef>
              <a:spcAft>
                <a:spcPts val="0"/>
              </a:spcAft>
              <a:buClr>
                <a:schemeClr val="dk1"/>
              </a:buClr>
              <a:buSzPts val="1100"/>
              <a:buFont typeface="Arial"/>
              <a:buNone/>
            </a:pPr>
            <a:r>
              <a:rPr lang="en-US" dirty="0">
                <a:solidFill>
                  <a:schemeClr val="dk1"/>
                </a:solidFill>
                <a:latin typeface="Cambria"/>
                <a:ea typeface="Cambria"/>
                <a:cs typeface="Cambria"/>
                <a:sym typeface="Cambria"/>
              </a:rPr>
              <a:t>0801CS201024 - Avni Sharma 0801CS201027 – Chevi Parsai</a:t>
            </a:r>
            <a:endParaRPr dirty="0">
              <a:solidFill>
                <a:schemeClr val="dk1"/>
              </a:solidFill>
              <a:latin typeface="Cambria"/>
              <a:ea typeface="Cambria"/>
              <a:cs typeface="Cambria"/>
              <a:sym typeface="Cambria"/>
            </a:endParaRPr>
          </a:p>
          <a:p>
            <a:pPr marL="63500" marR="21590" lvl="0" indent="0" algn="just" rtl="0">
              <a:spcBef>
                <a:spcPts val="0"/>
              </a:spcBef>
              <a:spcAft>
                <a:spcPts val="0"/>
              </a:spcAft>
              <a:buClr>
                <a:schemeClr val="dk1"/>
              </a:buClr>
              <a:buSzPts val="1100"/>
              <a:buFont typeface="Arial"/>
              <a:buNone/>
            </a:pPr>
            <a:r>
              <a:rPr lang="en-US" dirty="0">
                <a:solidFill>
                  <a:schemeClr val="dk1"/>
                </a:solidFill>
                <a:latin typeface="Cambria"/>
                <a:ea typeface="Cambria"/>
                <a:cs typeface="Cambria"/>
                <a:sym typeface="Cambria"/>
              </a:rPr>
              <a:t>0801CS201068 – Pragati Gupta</a:t>
            </a:r>
            <a:endParaRPr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dirty="0">
              <a:solidFill>
                <a:schemeClr val="dk1"/>
              </a:solidFill>
              <a:latin typeface="Cambria"/>
              <a:ea typeface="Cambria"/>
              <a:cs typeface="Cambria"/>
              <a:sym typeface="Cambria"/>
            </a:endParaRPr>
          </a:p>
          <a:p>
            <a:pPr marL="0" lvl="0" indent="0" algn="l" rtl="0">
              <a:spcBef>
                <a:spcPts val="0"/>
              </a:spcBef>
              <a:spcAft>
                <a:spcPts val="0"/>
              </a:spcAft>
              <a:buNone/>
            </a:pPr>
            <a:endParaRPr dirty="0">
              <a:latin typeface="Twentieth Century"/>
              <a:ea typeface="Twentieth Century"/>
              <a:cs typeface="Twentieth Century"/>
              <a:sym typeface="Twentieth Century"/>
            </a:endParaRPr>
          </a:p>
        </p:txBody>
      </p:sp>
      <p:sp>
        <p:nvSpPr>
          <p:cNvPr id="96" name="Google Shape;96;p13"/>
          <p:cNvSpPr txBox="1"/>
          <p:nvPr/>
        </p:nvSpPr>
        <p:spPr>
          <a:xfrm>
            <a:off x="1755138" y="193356"/>
            <a:ext cx="8367623" cy="455479"/>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Clr>
                <a:srgbClr val="0C0C0C"/>
              </a:buClr>
              <a:buSzPts val="4400"/>
              <a:buFont typeface="Twentieth Century"/>
              <a:buNone/>
            </a:pPr>
            <a:r>
              <a:rPr lang="en-US" sz="2200" dirty="0">
                <a:solidFill>
                  <a:srgbClr val="374151"/>
                </a:solidFill>
                <a:latin typeface="Roboto"/>
                <a:ea typeface="Roboto"/>
                <a:cs typeface="Roboto"/>
                <a:sym typeface="Roboto"/>
              </a:rPr>
              <a:t>Video Summarizer: A tool for summarizing educational videos</a:t>
            </a:r>
            <a:endParaRPr lang="en-US" sz="5400" dirty="0">
              <a:solidFill>
                <a:srgbClr val="0C0C0C"/>
              </a:solidFill>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EB70BD70-62AF-4B67-B5F7-BB5A0CECDE2A}"/>
              </a:ext>
            </a:extLst>
          </p:cNvPr>
          <p:cNvSpPr txBox="1"/>
          <p:nvPr/>
        </p:nvSpPr>
        <p:spPr>
          <a:xfrm>
            <a:off x="1912188" y="2841131"/>
            <a:ext cx="8367623" cy="523220"/>
          </a:xfrm>
          <a:prstGeom prst="rect">
            <a:avLst/>
          </a:prstGeom>
          <a:noFill/>
        </p:spPr>
        <p:txBody>
          <a:bodyPr wrap="square" rtlCol="0">
            <a:spAutoFit/>
          </a:bodyPr>
          <a:lstStyle/>
          <a:p>
            <a:pPr algn="ctr"/>
            <a:r>
              <a:rPr lang="en-US" dirty="0"/>
              <a:t>DEPARTMENT OF COMPUTER ENGINEERING</a:t>
            </a:r>
          </a:p>
          <a:p>
            <a:pPr algn="ctr"/>
            <a:r>
              <a:rPr lang="en-US" dirty="0"/>
              <a:t>SHRI G.S. INSTITUTE OF TECHNOLOGY AND SCIENCE, INDORE(M.P.)</a:t>
            </a:r>
          </a:p>
        </p:txBody>
      </p:sp>
      <p:sp>
        <p:nvSpPr>
          <p:cNvPr id="3" name="TextBox 2">
            <a:extLst>
              <a:ext uri="{FF2B5EF4-FFF2-40B4-BE49-F238E27FC236}">
                <a16:creationId xmlns:a16="http://schemas.microsoft.com/office/drawing/2014/main" id="{4CBEF169-0C2C-4314-808A-ACD6331069B0}"/>
              </a:ext>
            </a:extLst>
          </p:cNvPr>
          <p:cNvSpPr txBox="1"/>
          <p:nvPr/>
        </p:nvSpPr>
        <p:spPr>
          <a:xfrm>
            <a:off x="3126657" y="3609766"/>
            <a:ext cx="5938684" cy="307777"/>
          </a:xfrm>
          <a:prstGeom prst="rect">
            <a:avLst/>
          </a:prstGeom>
          <a:noFill/>
        </p:spPr>
        <p:txBody>
          <a:bodyPr wrap="square" rtlCol="0">
            <a:spAutoFit/>
          </a:bodyPr>
          <a:lstStyle/>
          <a:p>
            <a:pPr algn="ctr"/>
            <a:r>
              <a:rPr lang="en-US" dirty="0"/>
              <a:t>CO34999 - MAJOR PROJECT PLANNING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1024128" y="585216"/>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EXISTING SOLUTIONS</a:t>
            </a:r>
            <a:endParaRPr dirty="0"/>
          </a:p>
        </p:txBody>
      </p:sp>
      <p:sp>
        <p:nvSpPr>
          <p:cNvPr id="127" name="Google Shape;127;p19"/>
          <p:cNvSpPr txBox="1">
            <a:spLocks noGrp="1"/>
          </p:cNvSpPr>
          <p:nvPr>
            <p:ph type="body" idx="1"/>
          </p:nvPr>
        </p:nvSpPr>
        <p:spPr>
          <a:xfrm>
            <a:off x="1024128" y="1779639"/>
            <a:ext cx="10705756" cy="4529721"/>
          </a:xfrm>
          <a:prstGeom prst="rect">
            <a:avLst/>
          </a:prstGeom>
          <a:noFill/>
          <a:ln>
            <a:noFill/>
          </a:ln>
        </p:spPr>
        <p:txBody>
          <a:bodyPr spcFirstLastPara="1" wrap="square" lIns="45700" tIns="45700" rIns="45700" bIns="45700" anchor="t" anchorCtr="0">
            <a:normAutofit/>
          </a:bodyPr>
          <a:lstStyle/>
          <a:p>
            <a:pPr marL="0" lvl="0" indent="0" algn="just" rtl="0">
              <a:lnSpc>
                <a:spcPct val="90000"/>
              </a:lnSpc>
              <a:spcBef>
                <a:spcPts val="0"/>
              </a:spcBef>
              <a:spcAft>
                <a:spcPts val="0"/>
              </a:spcAft>
              <a:buSzPts val="2200"/>
              <a:buNone/>
            </a:pPr>
            <a:endParaRPr lang="en-US" b="1" dirty="0"/>
          </a:p>
          <a:p>
            <a:pPr marL="0" lvl="0" indent="0" algn="just" rtl="0">
              <a:lnSpc>
                <a:spcPct val="90000"/>
              </a:lnSpc>
              <a:spcBef>
                <a:spcPts val="0"/>
              </a:spcBef>
              <a:spcAft>
                <a:spcPts val="0"/>
              </a:spcAft>
              <a:buSzPts val="2200"/>
              <a:buNone/>
            </a:pPr>
            <a:r>
              <a:rPr lang="en-US" b="1" dirty="0"/>
              <a:t>4. </a:t>
            </a:r>
            <a:r>
              <a:rPr lang="en-US" b="1" dirty="0" err="1"/>
              <a:t>Upword</a:t>
            </a:r>
            <a:endParaRPr lang="en-US" b="1" dirty="0"/>
          </a:p>
          <a:p>
            <a:pPr marL="0" lvl="0" indent="0" algn="just" rtl="0">
              <a:lnSpc>
                <a:spcPct val="90000"/>
              </a:lnSpc>
              <a:spcBef>
                <a:spcPts val="0"/>
              </a:spcBef>
              <a:spcAft>
                <a:spcPts val="0"/>
              </a:spcAft>
              <a:buSzPts val="2200"/>
              <a:buNone/>
            </a:pPr>
            <a:endParaRPr b="1" dirty="0"/>
          </a:p>
          <a:p>
            <a:pPr marL="0" lvl="0" indent="0" algn="just" rtl="0">
              <a:lnSpc>
                <a:spcPct val="90000"/>
              </a:lnSpc>
              <a:spcBef>
                <a:spcPts val="1400"/>
              </a:spcBef>
              <a:spcAft>
                <a:spcPts val="0"/>
              </a:spcAft>
              <a:buSzPts val="2200"/>
              <a:buNone/>
            </a:pPr>
            <a:r>
              <a:rPr lang="en-US" dirty="0" err="1"/>
              <a:t>Upword</a:t>
            </a:r>
            <a:r>
              <a:rPr lang="en-US" dirty="0"/>
              <a:t> is a powerful tool for AI note-taking and summarization that helps you on all websites, not just YouTube [4]. </a:t>
            </a:r>
          </a:p>
          <a:p>
            <a:pPr marL="0" lvl="0" indent="0" algn="just" rtl="0">
              <a:lnSpc>
                <a:spcPct val="90000"/>
              </a:lnSpc>
              <a:spcBef>
                <a:spcPts val="1400"/>
              </a:spcBef>
              <a:spcAft>
                <a:spcPts val="0"/>
              </a:spcAft>
              <a:buSzPts val="2200"/>
              <a:buNone/>
            </a:pPr>
            <a:r>
              <a:rPr lang="en-US" dirty="0"/>
              <a:t>This is available as Chrome /Firefox /Brave extension.</a:t>
            </a:r>
          </a:p>
          <a:p>
            <a:pPr marL="0" indent="0" algn="just">
              <a:spcBef>
                <a:spcPts val="1400"/>
              </a:spcBef>
              <a:buSzPts val="2200"/>
              <a:buNone/>
            </a:pPr>
            <a:r>
              <a:rPr lang="en-US" dirty="0"/>
              <a:t>TECHNOLOGY USED – Artificial Intelligence</a:t>
            </a:r>
          </a:p>
          <a:p>
            <a:pPr marL="0" lvl="0" indent="0" algn="just" rtl="0">
              <a:lnSpc>
                <a:spcPct val="90000"/>
              </a:lnSpc>
              <a:spcBef>
                <a:spcPts val="1400"/>
              </a:spcBef>
              <a:spcAft>
                <a:spcPts val="0"/>
              </a:spcAft>
              <a:buSzPts val="2200"/>
              <a:buNone/>
            </a:pPr>
            <a:r>
              <a:rPr lang="en-US" dirty="0"/>
              <a:t>LIMITATION – </a:t>
            </a:r>
          </a:p>
          <a:p>
            <a:pPr marL="0" lvl="0" indent="0" algn="just" rtl="0">
              <a:lnSpc>
                <a:spcPct val="90000"/>
              </a:lnSpc>
              <a:spcBef>
                <a:spcPts val="1400"/>
              </a:spcBef>
              <a:spcAft>
                <a:spcPts val="0"/>
              </a:spcAft>
              <a:buSzPts val="2200"/>
              <a:buNone/>
            </a:pPr>
            <a:r>
              <a:rPr lang="en-US" dirty="0"/>
              <a:t>The summaries are not as short compared to what other tools provide.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COMPARISON OF DIFFERENT TOOLS</a:t>
            </a:r>
            <a:endParaRPr dirty="0"/>
          </a:p>
        </p:txBody>
      </p:sp>
      <p:graphicFrame>
        <p:nvGraphicFramePr>
          <p:cNvPr id="144" name="Google Shape;144;p22"/>
          <p:cNvGraphicFramePr/>
          <p:nvPr>
            <p:extLst>
              <p:ext uri="{D42A27DB-BD31-4B8C-83A1-F6EECF244321}">
                <p14:modId xmlns:p14="http://schemas.microsoft.com/office/powerpoint/2010/main" val="1386264780"/>
              </p:ext>
            </p:extLst>
          </p:nvPr>
        </p:nvGraphicFramePr>
        <p:xfrm>
          <a:off x="1024128" y="1868129"/>
          <a:ext cx="10487452" cy="4522213"/>
        </p:xfrm>
        <a:graphic>
          <a:graphicData uri="http://schemas.openxmlformats.org/drawingml/2006/table">
            <a:tbl>
              <a:tblPr firstRow="1" bandRow="1">
                <a:tableStyleId>{16771DA2-F667-4F3E-9D4F-0A56D0C8B2F7}</a:tableStyleId>
              </a:tblPr>
              <a:tblGrid>
                <a:gridCol w="1791880">
                  <a:extLst>
                    <a:ext uri="{9D8B030D-6E8A-4147-A177-3AD203B41FA5}">
                      <a16:colId xmlns:a16="http://schemas.microsoft.com/office/drawing/2014/main" val="20000"/>
                    </a:ext>
                  </a:extLst>
                </a:gridCol>
                <a:gridCol w="2167453">
                  <a:extLst>
                    <a:ext uri="{9D8B030D-6E8A-4147-A177-3AD203B41FA5}">
                      <a16:colId xmlns:a16="http://schemas.microsoft.com/office/drawing/2014/main" val="20001"/>
                    </a:ext>
                  </a:extLst>
                </a:gridCol>
                <a:gridCol w="2253239">
                  <a:extLst>
                    <a:ext uri="{9D8B030D-6E8A-4147-A177-3AD203B41FA5}">
                      <a16:colId xmlns:a16="http://schemas.microsoft.com/office/drawing/2014/main" val="20002"/>
                    </a:ext>
                  </a:extLst>
                </a:gridCol>
                <a:gridCol w="1913647">
                  <a:extLst>
                    <a:ext uri="{9D8B030D-6E8A-4147-A177-3AD203B41FA5}">
                      <a16:colId xmlns:a16="http://schemas.microsoft.com/office/drawing/2014/main" val="20003"/>
                    </a:ext>
                  </a:extLst>
                </a:gridCol>
                <a:gridCol w="2361233">
                  <a:extLst>
                    <a:ext uri="{9D8B030D-6E8A-4147-A177-3AD203B41FA5}">
                      <a16:colId xmlns:a16="http://schemas.microsoft.com/office/drawing/2014/main" val="20004"/>
                    </a:ext>
                  </a:extLst>
                </a:gridCol>
              </a:tblGrid>
              <a:tr h="1189703">
                <a:tc>
                  <a:txBody>
                    <a:bodyPr/>
                    <a:lstStyle/>
                    <a:p>
                      <a:pPr marL="0" marR="0" lvl="0" indent="0" algn="l" rtl="0">
                        <a:spcBef>
                          <a:spcPts val="0"/>
                        </a:spcBef>
                        <a:spcAft>
                          <a:spcPts val="0"/>
                        </a:spcAft>
                        <a:buNone/>
                      </a:pPr>
                      <a:r>
                        <a:rPr lang="en-US" sz="1800" u="none" strike="noStrike" cap="none"/>
                        <a:t>TOOLS -- </a:t>
                      </a:r>
                      <a:endParaRPr/>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CRITERIA</a:t>
                      </a:r>
                      <a:endParaRPr/>
                    </a:p>
                  </a:txBody>
                  <a:tcPr marL="91450" marR="91450" marT="45725" marB="45725"/>
                </a:tc>
                <a:tc>
                  <a:txBody>
                    <a:bodyPr/>
                    <a:lstStyle/>
                    <a:p>
                      <a:pPr marL="0" marR="0" lvl="0" indent="0" algn="l" rtl="0">
                        <a:spcBef>
                          <a:spcPts val="0"/>
                        </a:spcBef>
                        <a:spcAft>
                          <a:spcPts val="0"/>
                        </a:spcAft>
                        <a:buNone/>
                      </a:pPr>
                      <a:r>
                        <a:rPr lang="en-US" sz="1800" dirty="0"/>
                        <a:t>UPWORD</a:t>
                      </a:r>
                      <a:endParaRPr dirty="0"/>
                    </a:p>
                  </a:txBody>
                  <a:tcPr marL="91450" marR="91450" marT="45725" marB="45725"/>
                </a:tc>
                <a:tc>
                  <a:txBody>
                    <a:bodyPr/>
                    <a:lstStyle/>
                    <a:p>
                      <a:pPr marL="0" marR="0" lvl="0" indent="0" algn="l" rtl="0">
                        <a:spcBef>
                          <a:spcPts val="0"/>
                        </a:spcBef>
                        <a:spcAft>
                          <a:spcPts val="0"/>
                        </a:spcAft>
                        <a:buNone/>
                      </a:pPr>
                      <a:r>
                        <a:rPr lang="en-US" sz="1800" dirty="0"/>
                        <a:t>YOUTUBEDIGEST</a:t>
                      </a:r>
                      <a:endParaRPr dirty="0"/>
                    </a:p>
                  </a:txBody>
                  <a:tcPr marL="91450" marR="91450" marT="45725" marB="45725"/>
                </a:tc>
                <a:tc>
                  <a:txBody>
                    <a:bodyPr/>
                    <a:lstStyle/>
                    <a:p>
                      <a:pPr marL="0" marR="0" lvl="0" indent="0" algn="l" rtl="0">
                        <a:spcBef>
                          <a:spcPts val="0"/>
                        </a:spcBef>
                        <a:spcAft>
                          <a:spcPts val="0"/>
                        </a:spcAft>
                        <a:buNone/>
                      </a:pPr>
                      <a:r>
                        <a:rPr lang="en-US" sz="1800"/>
                        <a:t>WORDTUNE</a:t>
                      </a:r>
                      <a:endParaRPr/>
                    </a:p>
                  </a:txBody>
                  <a:tcPr marL="91450" marR="91450" marT="45725" marB="45725"/>
                </a:tc>
                <a:tc>
                  <a:txBody>
                    <a:bodyPr/>
                    <a:lstStyle/>
                    <a:p>
                      <a:pPr marL="0" marR="0" lvl="0" indent="0" algn="l" rtl="0">
                        <a:spcBef>
                          <a:spcPts val="0"/>
                        </a:spcBef>
                        <a:spcAft>
                          <a:spcPts val="0"/>
                        </a:spcAft>
                        <a:buNone/>
                      </a:pPr>
                      <a:r>
                        <a:rPr lang="en-US" sz="1800" dirty="0"/>
                        <a:t>SUMMARIZE.TECH</a:t>
                      </a:r>
                      <a:endParaRPr dirty="0"/>
                    </a:p>
                  </a:txBody>
                  <a:tcPr marL="91450" marR="91450" marT="45725" marB="45725"/>
                </a:tc>
                <a:extLst>
                  <a:ext uri="{0D108BD9-81ED-4DB2-BD59-A6C34878D82A}">
                    <a16:rowId xmlns:a16="http://schemas.microsoft.com/office/drawing/2014/main" val="10000"/>
                  </a:ext>
                </a:extLst>
              </a:tr>
              <a:tr h="767832">
                <a:tc>
                  <a:txBody>
                    <a:bodyPr/>
                    <a:lstStyle/>
                    <a:p>
                      <a:pPr marL="0" marR="0" lvl="0" indent="0" algn="l" rtl="0">
                        <a:spcBef>
                          <a:spcPts val="0"/>
                        </a:spcBef>
                        <a:spcAft>
                          <a:spcPts val="0"/>
                        </a:spcAft>
                        <a:buNone/>
                      </a:pPr>
                      <a:r>
                        <a:rPr lang="en-US" sz="1800" dirty="0"/>
                        <a:t>TECHNOLOGY USED</a:t>
                      </a:r>
                      <a:endParaRPr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Deep learning</a:t>
                      </a:r>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Generative Pre – trained transformers</a:t>
                      </a:r>
                      <a:endParaRPr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Language Modelling</a:t>
                      </a:r>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dirty="0"/>
                        <a:t>Generative Pre – trained transformers</a:t>
                      </a:r>
                      <a:endParaRPr dirty="0"/>
                    </a:p>
                  </a:txBody>
                  <a:tcPr marL="91450" marR="91450" marT="45725" marB="45725"/>
                </a:tc>
                <a:extLst>
                  <a:ext uri="{0D108BD9-81ED-4DB2-BD59-A6C34878D82A}">
                    <a16:rowId xmlns:a16="http://schemas.microsoft.com/office/drawing/2014/main" val="10002"/>
                  </a:ext>
                </a:extLst>
              </a:tr>
              <a:tr h="864688">
                <a:tc>
                  <a:txBody>
                    <a:bodyPr/>
                    <a:lstStyle/>
                    <a:p>
                      <a:pPr marL="0" marR="0" lvl="0" indent="0" algn="l" rtl="0">
                        <a:spcBef>
                          <a:spcPts val="0"/>
                        </a:spcBef>
                        <a:spcAft>
                          <a:spcPts val="0"/>
                        </a:spcAft>
                        <a:buNone/>
                      </a:pPr>
                      <a:r>
                        <a:rPr lang="en-US" sz="1800" dirty="0"/>
                        <a:t>LIMITATION</a:t>
                      </a:r>
                      <a:endParaRPr dirty="0"/>
                    </a:p>
                  </a:txBody>
                  <a:tcPr marL="91450" marR="91450" marT="45725" marB="45725"/>
                </a:tc>
                <a:tc>
                  <a:txBody>
                    <a:bodyPr/>
                    <a:lstStyle/>
                    <a:p>
                      <a:pPr marL="0" marR="0" lvl="0" indent="0" algn="l" rtl="0">
                        <a:spcBef>
                          <a:spcPts val="0"/>
                        </a:spcBef>
                        <a:spcAft>
                          <a:spcPts val="0"/>
                        </a:spcAft>
                        <a:buNone/>
                      </a:pPr>
                      <a:r>
                        <a:rPr lang="en-US" sz="1800" dirty="0"/>
                        <a:t>Text only and generates in paragraphs.</a:t>
                      </a:r>
                      <a:endParaRPr sz="1800" dirty="0"/>
                    </a:p>
                  </a:txBody>
                  <a:tcPr marL="91450" marR="91450" marT="45725" marB="45725"/>
                </a:tc>
                <a:tc>
                  <a:txBody>
                    <a:bodyPr/>
                    <a:lstStyle/>
                    <a:p>
                      <a:pPr marL="91440" lvl="0" indent="0" algn="just" rtl="0">
                        <a:lnSpc>
                          <a:spcPct val="90000"/>
                        </a:lnSpc>
                        <a:spcBef>
                          <a:spcPts val="1400"/>
                        </a:spcBef>
                        <a:spcAft>
                          <a:spcPts val="0"/>
                        </a:spcAft>
                        <a:buSzPts val="2200"/>
                        <a:buNone/>
                      </a:pPr>
                      <a:r>
                        <a:rPr lang="en-US" sz="1800" dirty="0"/>
                        <a:t>It can only summarize those videos that has a transcript provided by YouTube.</a:t>
                      </a:r>
                    </a:p>
                  </a:txBody>
                  <a:tcPr marL="91450" marR="91450" marT="45725" marB="45725"/>
                </a:tc>
                <a:tc>
                  <a:txBody>
                    <a:bodyPr/>
                    <a:lstStyle/>
                    <a:p>
                      <a:pPr marL="91440" lvl="0" indent="0" algn="just" rtl="0">
                        <a:lnSpc>
                          <a:spcPct val="90000"/>
                        </a:lnSpc>
                        <a:spcBef>
                          <a:spcPts val="1400"/>
                        </a:spcBef>
                        <a:spcAft>
                          <a:spcPts val="0"/>
                        </a:spcAft>
                        <a:buSzPts val="2200"/>
                        <a:buNone/>
                      </a:pPr>
                      <a:r>
                        <a:rPr lang="en-US" sz="1800" dirty="0"/>
                        <a:t>It can only summarize the videos with subtitles </a:t>
                      </a:r>
                    </a:p>
                  </a:txBody>
                  <a:tcPr marL="91450" marR="91450" marT="45725" marB="45725"/>
                </a:tc>
                <a:tc>
                  <a:txBody>
                    <a:bodyPr/>
                    <a:lstStyle/>
                    <a:p>
                      <a:pPr marL="91440" lvl="0" indent="0" algn="just" rtl="0">
                        <a:lnSpc>
                          <a:spcPct val="90000"/>
                        </a:lnSpc>
                        <a:spcBef>
                          <a:spcPts val="1400"/>
                        </a:spcBef>
                        <a:spcAft>
                          <a:spcPts val="0"/>
                        </a:spcAft>
                        <a:buSzPts val="2200"/>
                        <a:buNone/>
                      </a:pPr>
                      <a:r>
                        <a:rPr lang="en-US" sz="1800" dirty="0"/>
                        <a:t>It can only summarize the videos with subtitles. </a:t>
                      </a:r>
                    </a:p>
                    <a:p>
                      <a:pPr marL="91440" lvl="0" indent="0" algn="just" rtl="0">
                        <a:lnSpc>
                          <a:spcPct val="90000"/>
                        </a:lnSpc>
                        <a:spcBef>
                          <a:spcPts val="1400"/>
                        </a:spcBef>
                        <a:spcAft>
                          <a:spcPts val="0"/>
                        </a:spcAft>
                        <a:buSzPts val="2200"/>
                        <a:buNone/>
                      </a:pPr>
                      <a:endParaRPr lang="en-US" sz="1800" dirty="0"/>
                    </a:p>
                  </a:txBody>
                  <a:tcPr marL="91450" marR="91450" marT="45725" marB="45725"/>
                </a:tc>
                <a:extLst>
                  <a:ext uri="{0D108BD9-81ED-4DB2-BD59-A6C34878D82A}">
                    <a16:rowId xmlns:a16="http://schemas.microsoft.com/office/drawing/2014/main" val="10003"/>
                  </a:ext>
                </a:extLst>
              </a:tr>
              <a:tr h="864688">
                <a:tc>
                  <a:txBody>
                    <a:bodyPr/>
                    <a:lstStyle/>
                    <a:p>
                      <a:pPr marL="0" marR="0" lvl="0" indent="0" algn="l" rtl="0">
                        <a:spcBef>
                          <a:spcPts val="0"/>
                        </a:spcBef>
                        <a:spcAft>
                          <a:spcPts val="0"/>
                        </a:spcAft>
                        <a:buNone/>
                      </a:pPr>
                      <a:r>
                        <a:rPr lang="en-IN" sz="1800" b="0" i="0" u="none" strike="noStrike" cap="none" dirty="0">
                          <a:solidFill>
                            <a:srgbClr val="000000"/>
                          </a:solidFill>
                          <a:latin typeface="Arial"/>
                          <a:cs typeface="Arial"/>
                          <a:sym typeface="Arial"/>
                        </a:rPr>
                        <a:t>AVAILABLE AS </a:t>
                      </a:r>
                      <a:endParaRPr sz="1800" b="0" i="0" u="none" strike="noStrike" cap="none" dirty="0">
                        <a:solidFill>
                          <a:srgbClr val="000000"/>
                        </a:solidFill>
                        <a:latin typeface="Arial"/>
                        <a:cs typeface="Arial"/>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Chrome /Firefox /Brave extension.</a:t>
                      </a:r>
                    </a:p>
                    <a:p>
                      <a:pPr marL="0" marR="0" lvl="0" indent="0" algn="l" rtl="0">
                        <a:spcBef>
                          <a:spcPts val="0"/>
                        </a:spcBef>
                        <a:spcAft>
                          <a:spcPts val="0"/>
                        </a:spcAft>
                        <a:buNone/>
                      </a:pPr>
                      <a:endParaRPr sz="1800" dirty="0"/>
                    </a:p>
                  </a:txBody>
                  <a:tcPr marL="91450" marR="91450" marT="45725" marB="45725"/>
                </a:tc>
                <a:tc>
                  <a:txBody>
                    <a:bodyPr/>
                    <a:lstStyle/>
                    <a:p>
                      <a:pPr marL="91440" marR="0" lvl="0" indent="0" algn="just" defTabSz="914400" rtl="0" eaLnBrk="1" fontAlgn="auto" latinLnBrk="0" hangingPunct="1">
                        <a:lnSpc>
                          <a:spcPct val="90000"/>
                        </a:lnSpc>
                        <a:spcBef>
                          <a:spcPts val="1400"/>
                        </a:spcBef>
                        <a:spcAft>
                          <a:spcPts val="0"/>
                        </a:spcAft>
                        <a:buClr>
                          <a:srgbClr val="000000"/>
                        </a:buClr>
                        <a:buSzPts val="2200"/>
                        <a:buFont typeface="Arial"/>
                        <a:buNone/>
                        <a:tabLst/>
                        <a:defRPr/>
                      </a:pPr>
                      <a:r>
                        <a:rPr lang="en-US" sz="1800" dirty="0"/>
                        <a:t>Chrome /Firefox /Brave extension.</a:t>
                      </a:r>
                    </a:p>
                  </a:txBody>
                  <a:tcPr marL="91450" marR="91450" marT="45725" marB="45725"/>
                </a:tc>
                <a:tc>
                  <a:txBody>
                    <a:bodyPr/>
                    <a:lstStyle/>
                    <a:p>
                      <a:pPr marL="91440" marR="0" lvl="0" indent="0" algn="just" defTabSz="914400" rtl="0" eaLnBrk="1" fontAlgn="auto" latinLnBrk="0" hangingPunct="1">
                        <a:lnSpc>
                          <a:spcPct val="90000"/>
                        </a:lnSpc>
                        <a:spcBef>
                          <a:spcPts val="1400"/>
                        </a:spcBef>
                        <a:spcAft>
                          <a:spcPts val="0"/>
                        </a:spcAft>
                        <a:buClr>
                          <a:srgbClr val="000000"/>
                        </a:buClr>
                        <a:buSzPts val="2200"/>
                        <a:buFont typeface="Arial"/>
                        <a:buNone/>
                        <a:tabLst/>
                        <a:defRPr/>
                      </a:pPr>
                      <a:r>
                        <a:rPr lang="en-US" sz="1800" dirty="0"/>
                        <a:t>Chrome /Firefox /Brave extension.</a:t>
                      </a:r>
                    </a:p>
                  </a:txBody>
                  <a:tcPr marL="91450" marR="91450" marT="45725" marB="45725"/>
                </a:tc>
                <a:tc>
                  <a:txBody>
                    <a:bodyPr/>
                    <a:lstStyle/>
                    <a:p>
                      <a:pPr marL="91440" lvl="0" indent="0" algn="just" rtl="0">
                        <a:lnSpc>
                          <a:spcPct val="90000"/>
                        </a:lnSpc>
                        <a:spcBef>
                          <a:spcPts val="1400"/>
                        </a:spcBef>
                        <a:spcAft>
                          <a:spcPts val="0"/>
                        </a:spcAft>
                        <a:buSzPts val="2200"/>
                        <a:buNone/>
                      </a:pPr>
                      <a:r>
                        <a:rPr lang="en-US" sz="1800" dirty="0"/>
                        <a:t>This is available as a web based tool. </a:t>
                      </a:r>
                    </a:p>
                  </a:txBody>
                  <a:tcPr marL="91450" marR="91450" marT="45725" marB="45725"/>
                </a:tc>
                <a:extLst>
                  <a:ext uri="{0D108BD9-81ED-4DB2-BD59-A6C34878D82A}">
                    <a16:rowId xmlns:a16="http://schemas.microsoft.com/office/drawing/2014/main" val="343538973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GAPS IDENTIFIED</a:t>
            </a:r>
            <a:endParaRPr/>
          </a:p>
        </p:txBody>
      </p:sp>
      <p:sp>
        <p:nvSpPr>
          <p:cNvPr id="150" name="Google Shape;150;p23"/>
          <p:cNvSpPr txBox="1">
            <a:spLocks noGrp="1"/>
          </p:cNvSpPr>
          <p:nvPr>
            <p:ph type="body" idx="1"/>
          </p:nvPr>
        </p:nvSpPr>
        <p:spPr>
          <a:xfrm>
            <a:off x="1024128" y="1894114"/>
            <a:ext cx="9720073" cy="4415246"/>
          </a:xfrm>
          <a:prstGeom prst="rect">
            <a:avLst/>
          </a:prstGeom>
          <a:noFill/>
          <a:ln>
            <a:noFill/>
          </a:ln>
        </p:spPr>
        <p:txBody>
          <a:bodyPr spcFirstLastPara="1" wrap="square" lIns="45700" tIns="45700" rIns="45700" bIns="45700" anchor="t" anchorCtr="0">
            <a:normAutofit/>
          </a:bodyPr>
          <a:lstStyle/>
          <a:p>
            <a:pPr marL="91440" lvl="0" indent="-152400" algn="just" rtl="0">
              <a:lnSpc>
                <a:spcPct val="90000"/>
              </a:lnSpc>
              <a:spcBef>
                <a:spcPts val="0"/>
              </a:spcBef>
              <a:spcAft>
                <a:spcPts val="0"/>
              </a:spcAft>
              <a:buSzPts val="2400"/>
              <a:buFont typeface="Noto Sans Symbols"/>
              <a:buChar char="▪"/>
            </a:pPr>
            <a:endParaRPr lang="en-US" sz="2400" dirty="0"/>
          </a:p>
          <a:p>
            <a:pPr marL="91440" lvl="0" indent="-152400" algn="just" rtl="0">
              <a:lnSpc>
                <a:spcPct val="90000"/>
              </a:lnSpc>
              <a:spcBef>
                <a:spcPts val="0"/>
              </a:spcBef>
              <a:spcAft>
                <a:spcPts val="0"/>
              </a:spcAft>
              <a:buSzPts val="2400"/>
              <a:buFont typeface="Noto Sans Symbols"/>
              <a:buChar char="▪"/>
            </a:pPr>
            <a:r>
              <a:rPr lang="en-US" sz="2400" dirty="0"/>
              <a:t>None of the tools available uses both the audio and the video content  to create text summary.</a:t>
            </a:r>
          </a:p>
          <a:p>
            <a:pPr marL="91440" lvl="0" indent="-152400" algn="just" rtl="0">
              <a:lnSpc>
                <a:spcPct val="90000"/>
              </a:lnSpc>
              <a:spcBef>
                <a:spcPts val="0"/>
              </a:spcBef>
              <a:spcAft>
                <a:spcPts val="0"/>
              </a:spcAft>
              <a:buSzPts val="2400"/>
              <a:buFont typeface="Noto Sans Symbols"/>
              <a:buChar char="▪"/>
            </a:pPr>
            <a:endParaRPr lang="en-IN" sz="2400" dirty="0"/>
          </a:p>
          <a:p>
            <a:pPr marL="91440" lvl="0" indent="-152400" algn="just" rtl="0">
              <a:lnSpc>
                <a:spcPct val="90000"/>
              </a:lnSpc>
              <a:spcBef>
                <a:spcPts val="0"/>
              </a:spcBef>
              <a:spcAft>
                <a:spcPts val="0"/>
              </a:spcAft>
              <a:buSzPts val="2400"/>
              <a:buFont typeface="Noto Sans Symbols"/>
              <a:buChar char="▪"/>
            </a:pPr>
            <a:r>
              <a:rPr lang="en-IN" sz="2400" dirty="0"/>
              <a:t>The existing tools can only summarize those videos which have captions provided by YouTube.</a:t>
            </a:r>
          </a:p>
          <a:p>
            <a:pPr marL="91440" lvl="0" indent="-152400" algn="just" rtl="0">
              <a:lnSpc>
                <a:spcPct val="90000"/>
              </a:lnSpc>
              <a:spcBef>
                <a:spcPts val="0"/>
              </a:spcBef>
              <a:spcAft>
                <a:spcPts val="0"/>
              </a:spcAft>
              <a:buSzPts val="2400"/>
              <a:buFont typeface="Noto Sans Symbols"/>
              <a:buChar char="▪"/>
            </a:pPr>
            <a:endParaRPr lang="en-IN" sz="2400" dirty="0"/>
          </a:p>
          <a:p>
            <a:pPr marL="91440" lvl="0" indent="-152400" algn="just" rtl="0">
              <a:lnSpc>
                <a:spcPct val="90000"/>
              </a:lnSpc>
              <a:spcBef>
                <a:spcPts val="0"/>
              </a:spcBef>
              <a:spcAft>
                <a:spcPts val="0"/>
              </a:spcAft>
              <a:buSzPts val="2400"/>
              <a:buFont typeface="Noto Sans Symbols"/>
              <a:buChar char="▪"/>
            </a:pPr>
            <a:r>
              <a:rPr lang="en-IN" sz="2400" dirty="0"/>
              <a:t>The summaries provided by some tools were more lengthy such as YouTube Digest.</a:t>
            </a:r>
          </a:p>
          <a:p>
            <a:pPr marL="91440" lvl="0" indent="-152400" algn="just" rtl="0">
              <a:lnSpc>
                <a:spcPct val="90000"/>
              </a:lnSpc>
              <a:spcBef>
                <a:spcPts val="0"/>
              </a:spcBef>
              <a:spcAft>
                <a:spcPts val="0"/>
              </a:spcAft>
              <a:buSzPts val="2400"/>
              <a:buFont typeface="Noto Sans Symbols"/>
              <a:buChar char="▪"/>
            </a:pPr>
            <a:endParaRPr lang="en-IN" sz="2400" dirty="0"/>
          </a:p>
          <a:p>
            <a:pPr marL="91440" lvl="0" indent="-152400" algn="just" rtl="0">
              <a:lnSpc>
                <a:spcPct val="90000"/>
              </a:lnSpc>
              <a:spcBef>
                <a:spcPts val="0"/>
              </a:spcBef>
              <a:spcAft>
                <a:spcPts val="0"/>
              </a:spcAft>
              <a:buSzPts val="2400"/>
              <a:buFont typeface="Noto Sans Symbols"/>
              <a:buChar char="▪"/>
            </a:pP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PROBLEM STATEMENT</a:t>
            </a:r>
            <a:endParaRPr dirty="0"/>
          </a:p>
        </p:txBody>
      </p:sp>
      <p:sp>
        <p:nvSpPr>
          <p:cNvPr id="156" name="Google Shape;156;p24"/>
          <p:cNvSpPr txBox="1">
            <a:spLocks noGrp="1"/>
          </p:cNvSpPr>
          <p:nvPr>
            <p:ph type="body" idx="1"/>
          </p:nvPr>
        </p:nvSpPr>
        <p:spPr>
          <a:xfrm>
            <a:off x="1024128" y="2311156"/>
            <a:ext cx="9720073" cy="3454193"/>
          </a:xfrm>
          <a:prstGeom prst="rect">
            <a:avLst/>
          </a:prstGeom>
          <a:noFill/>
          <a:ln>
            <a:noFill/>
          </a:ln>
        </p:spPr>
        <p:txBody>
          <a:bodyPr spcFirstLastPara="1" wrap="square" lIns="45700" tIns="45700" rIns="45700" bIns="45700" anchor="t" anchorCtr="0">
            <a:normAutofit/>
          </a:bodyPr>
          <a:lstStyle/>
          <a:p>
            <a:pPr marL="91440" lvl="0" indent="-105727" algn="just">
              <a:lnSpc>
                <a:spcPct val="150000"/>
              </a:lnSpc>
              <a:spcBef>
                <a:spcPts val="0"/>
              </a:spcBef>
              <a:buSzPct val="100000"/>
            </a:pPr>
            <a:r>
              <a:rPr lang="en-IN" sz="2400" dirty="0">
                <a:latin typeface="Times New Roman"/>
                <a:cs typeface="Times New Roman"/>
              </a:rPr>
              <a:t>“To design and implement a web based video summarizer tool for engineering educational videos, </a:t>
            </a:r>
            <a:r>
              <a:rPr lang="en-US" sz="2400" dirty="0">
                <a:latin typeface="Times New Roman"/>
                <a:cs typeface="Times New Roman"/>
              </a:rPr>
              <a:t>that uses both the audio and images extracted from the video to create a relevant and accurate summary.”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ANALYSIS</a:t>
            </a:r>
            <a:endParaRPr dirty="0"/>
          </a:p>
        </p:txBody>
      </p:sp>
      <p:sp>
        <p:nvSpPr>
          <p:cNvPr id="173" name="Google Shape;173;p27"/>
          <p:cNvSpPr txBox="1">
            <a:spLocks noGrp="1"/>
          </p:cNvSpPr>
          <p:nvPr>
            <p:ph type="body" idx="1"/>
          </p:nvPr>
        </p:nvSpPr>
        <p:spPr>
          <a:xfrm>
            <a:off x="1024128" y="2084832"/>
            <a:ext cx="9720073" cy="4224528"/>
          </a:xfrm>
          <a:prstGeom prst="rect">
            <a:avLst/>
          </a:prstGeom>
          <a:noFill/>
          <a:ln>
            <a:noFill/>
          </a:ln>
        </p:spPr>
        <p:txBody>
          <a:bodyPr spcFirstLastPara="1" wrap="square" lIns="45700" tIns="45700" rIns="45700" bIns="45700" anchor="t" anchorCtr="0">
            <a:normAutofit/>
          </a:bodyPr>
          <a:lstStyle/>
          <a:p>
            <a:pPr marL="91440" lvl="0" indent="-105727" algn="just" rtl="0">
              <a:lnSpc>
                <a:spcPct val="150000"/>
              </a:lnSpc>
              <a:spcBef>
                <a:spcPts val="0"/>
              </a:spcBef>
              <a:spcAft>
                <a:spcPts val="0"/>
              </a:spcAft>
              <a:buSzPct val="100000"/>
              <a:buChar char=" "/>
            </a:pPr>
            <a:r>
              <a:rPr lang="en-US" sz="2000" b="1" dirty="0">
                <a:latin typeface="Times New Roman"/>
                <a:ea typeface="Times New Roman"/>
                <a:cs typeface="Times New Roman"/>
                <a:sym typeface="Times New Roman"/>
              </a:rPr>
              <a:t>DETAILED PROBLEM STATEMENT</a:t>
            </a:r>
            <a:endParaRPr lang="en-US" sz="2000" dirty="0">
              <a:latin typeface="Times New Roman"/>
              <a:ea typeface="Times New Roman"/>
              <a:cs typeface="Times New Roman"/>
              <a:sym typeface="Times New Roman"/>
            </a:endParaRPr>
          </a:p>
          <a:p>
            <a:pPr marL="91440" indent="-105727" algn="just">
              <a:lnSpc>
                <a:spcPct val="150000"/>
              </a:lnSpc>
              <a:spcBef>
                <a:spcPts val="0"/>
              </a:spcBef>
              <a:buSzPct val="100000"/>
            </a:pPr>
            <a:endParaRPr lang="en-US" sz="2000" dirty="0">
              <a:latin typeface="Times New Roman"/>
              <a:ea typeface="Times New Roman"/>
              <a:cs typeface="Times New Roman"/>
              <a:sym typeface="Times New Roman"/>
            </a:endParaRPr>
          </a:p>
          <a:p>
            <a:pPr marL="91440" indent="-105727" algn="just">
              <a:lnSpc>
                <a:spcPct val="150000"/>
              </a:lnSpc>
              <a:spcBef>
                <a:spcPts val="0"/>
              </a:spcBef>
              <a:buSzPct val="100000"/>
            </a:pPr>
            <a:r>
              <a:rPr lang="en-IN" sz="2000" dirty="0"/>
              <a:t>To design and implement a web based video summarizer tool </a:t>
            </a:r>
            <a:r>
              <a:rPr lang="en-US" sz="2000" dirty="0"/>
              <a:t>that uses the audio as well as images extracted from the video to create a relevant and accurate summary using machine learning and natural language processing tools.</a:t>
            </a:r>
          </a:p>
          <a:p>
            <a:pPr marL="91440" indent="-105727" algn="just">
              <a:lnSpc>
                <a:spcPct val="150000"/>
              </a:lnSpc>
              <a:spcBef>
                <a:spcPts val="0"/>
              </a:spcBef>
              <a:buSzPct val="100000"/>
            </a:pPr>
            <a:endParaRPr lang="en-US" sz="2000" dirty="0">
              <a:latin typeface="Times New Roman"/>
              <a:ea typeface="Times New Roman"/>
              <a:cs typeface="Times New Roman"/>
              <a:sym typeface="Times New Roman"/>
            </a:endParaRPr>
          </a:p>
          <a:p>
            <a:pPr marL="91440" lvl="0" indent="-105727" algn="just" rtl="0">
              <a:lnSpc>
                <a:spcPct val="150000"/>
              </a:lnSpc>
              <a:spcBef>
                <a:spcPts val="0"/>
              </a:spcBef>
              <a:spcAft>
                <a:spcPts val="0"/>
              </a:spcAft>
              <a:buSzPct val="100000"/>
              <a:buChar char=" "/>
            </a:pPr>
            <a:endParaRPr lang="en-US" sz="2000" dirty="0">
              <a:latin typeface="Times New Roman"/>
              <a:cs typeface="Times New Roman"/>
              <a:sym typeface="Times New Roman"/>
            </a:endParaRPr>
          </a:p>
          <a:p>
            <a:pPr marL="91440" lvl="0" indent="-105727" algn="just" rtl="0">
              <a:lnSpc>
                <a:spcPct val="150000"/>
              </a:lnSpc>
              <a:spcBef>
                <a:spcPts val="0"/>
              </a:spcBef>
              <a:spcAft>
                <a:spcPts val="0"/>
              </a:spcAft>
              <a:buSzPct val="100000"/>
              <a:buChar char=" "/>
            </a:pP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500B-71C5-4D4F-8767-ED830F6A63B8}"/>
              </a:ext>
            </a:extLst>
          </p:cNvPr>
          <p:cNvSpPr>
            <a:spLocks noGrp="1"/>
          </p:cNvSpPr>
          <p:nvPr>
            <p:ph type="title"/>
          </p:nvPr>
        </p:nvSpPr>
        <p:spPr/>
        <p:txBody>
          <a:bodyPr>
            <a:normAutofit/>
          </a:bodyPr>
          <a:lstStyle/>
          <a:p>
            <a:r>
              <a:rPr lang="en-US" sz="5600" dirty="0">
                <a:sym typeface="Times New Roman"/>
              </a:rPr>
              <a:t>FUNCTIONAL REQUIREMENTS </a:t>
            </a:r>
            <a:br>
              <a:rPr lang="en-US" sz="5400" b="1" dirty="0">
                <a:latin typeface="Times New Roman"/>
                <a:ea typeface="Times New Roman"/>
                <a:cs typeface="Times New Roman"/>
                <a:sym typeface="Times New Roman"/>
              </a:rPr>
            </a:br>
            <a:endParaRPr lang="en-IN" dirty="0"/>
          </a:p>
        </p:txBody>
      </p:sp>
      <p:sp>
        <p:nvSpPr>
          <p:cNvPr id="3" name="Text Placeholder 2">
            <a:extLst>
              <a:ext uri="{FF2B5EF4-FFF2-40B4-BE49-F238E27FC236}">
                <a16:creationId xmlns:a16="http://schemas.microsoft.com/office/drawing/2014/main" id="{2E5DC3C0-0D24-4E42-A27D-F072F800A704}"/>
              </a:ext>
            </a:extLst>
          </p:cNvPr>
          <p:cNvSpPr>
            <a:spLocks noGrp="1"/>
          </p:cNvSpPr>
          <p:nvPr>
            <p:ph type="body" idx="1"/>
          </p:nvPr>
        </p:nvSpPr>
        <p:spPr>
          <a:xfrm>
            <a:off x="938764" y="1627239"/>
            <a:ext cx="9890800" cy="4023360"/>
          </a:xfrm>
        </p:spPr>
        <p:txBody>
          <a:bodyPr/>
          <a:lstStyle/>
          <a:p>
            <a:pPr marL="742950" lvl="1" indent="-285750" algn="just">
              <a:lnSpc>
                <a:spcPct val="150000"/>
              </a:lnSpc>
              <a:spcBef>
                <a:spcPts val="0"/>
              </a:spcBef>
              <a:buSzPct val="100000"/>
              <a:buFont typeface="Arial" panose="020B0604020202020204" pitchFamily="34" charset="0"/>
              <a:buChar char="•"/>
            </a:pPr>
            <a:r>
              <a:rPr lang="en-US" dirty="0">
                <a:latin typeface="Times New Roman"/>
                <a:ea typeface="Times New Roman"/>
                <a:cs typeface="Times New Roman"/>
                <a:sym typeface="Times New Roman"/>
              </a:rPr>
              <a:t>Enter link to video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(maximum length of 15 minutes and 480 pixels resolution)</a:t>
            </a:r>
            <a:r>
              <a:rPr lang="en-US" dirty="0">
                <a:latin typeface="Times New Roman"/>
                <a:ea typeface="Times New Roman"/>
                <a:cs typeface="Times New Roman"/>
                <a:sym typeface="Times New Roman"/>
              </a:rPr>
              <a:t>: </a:t>
            </a:r>
          </a:p>
          <a:p>
            <a:pPr marL="742950" lvl="1" indent="-285750" algn="just">
              <a:lnSpc>
                <a:spcPct val="150000"/>
              </a:lnSpc>
              <a:spcBef>
                <a:spcPts val="0"/>
              </a:spcBef>
              <a:buSzPct val="100000"/>
              <a:buFont typeface="Arial" panose="020B0604020202020204" pitchFamily="34" charset="0"/>
              <a:buChar char="•"/>
            </a:pPr>
            <a:r>
              <a:rPr lang="en-US" dirty="0">
                <a:latin typeface="Times New Roman"/>
                <a:ea typeface="Times New Roman"/>
                <a:cs typeface="Times New Roman"/>
                <a:sym typeface="Times New Roman"/>
              </a:rPr>
              <a:t>Generate Summary ()</a:t>
            </a:r>
          </a:p>
          <a:p>
            <a:pPr marL="742950" lvl="1" indent="-285750" algn="just">
              <a:lnSpc>
                <a:spcPct val="150000"/>
              </a:lnSpc>
              <a:spcBef>
                <a:spcPts val="0"/>
              </a:spcBef>
              <a:buSzPct val="100000"/>
              <a:buFont typeface="Arial" panose="020B0604020202020204" pitchFamily="34" charset="0"/>
              <a:buChar char="•"/>
            </a:pPr>
            <a:endParaRPr lang="en-US" dirty="0">
              <a:latin typeface="Times New Roman"/>
              <a:ea typeface="Times New Roman"/>
              <a:cs typeface="Times New Roman"/>
              <a:sym typeface="Times New Roman"/>
            </a:endParaRPr>
          </a:p>
          <a:p>
            <a:pPr marL="742950" lvl="1" indent="-285750" algn="just">
              <a:lnSpc>
                <a:spcPct val="150000"/>
              </a:lnSpc>
              <a:spcBef>
                <a:spcPts val="0"/>
              </a:spcBef>
              <a:buSzPct val="100000"/>
              <a:buFont typeface="Arial" panose="020B0604020202020204" pitchFamily="34" charset="0"/>
              <a:buChar char="•"/>
            </a:pPr>
            <a:endParaRPr lang="en-US" dirty="0">
              <a:latin typeface="Times New Roman"/>
              <a:ea typeface="Times New Roman"/>
              <a:cs typeface="Times New Roman"/>
              <a:sym typeface="Times New Roman"/>
            </a:endParaRPr>
          </a:p>
          <a:p>
            <a:endParaRPr lang="en-IN" dirty="0"/>
          </a:p>
        </p:txBody>
      </p:sp>
      <p:graphicFrame>
        <p:nvGraphicFramePr>
          <p:cNvPr id="4" name="Table 3">
            <a:extLst>
              <a:ext uri="{FF2B5EF4-FFF2-40B4-BE49-F238E27FC236}">
                <a16:creationId xmlns:a16="http://schemas.microsoft.com/office/drawing/2014/main" id="{02B95949-93EE-40E9-A28E-E97F69A0956B}"/>
              </a:ext>
            </a:extLst>
          </p:cNvPr>
          <p:cNvGraphicFramePr>
            <a:graphicFrameLocks noGrp="1"/>
          </p:cNvGraphicFramePr>
          <p:nvPr>
            <p:extLst>
              <p:ext uri="{D42A27DB-BD31-4B8C-83A1-F6EECF244321}">
                <p14:modId xmlns:p14="http://schemas.microsoft.com/office/powerpoint/2010/main" val="229865503"/>
              </p:ext>
            </p:extLst>
          </p:nvPr>
        </p:nvGraphicFramePr>
        <p:xfrm>
          <a:off x="1425225" y="3146323"/>
          <a:ext cx="9318975" cy="3300668"/>
        </p:xfrm>
        <a:graphic>
          <a:graphicData uri="http://schemas.openxmlformats.org/drawingml/2006/table">
            <a:tbl>
              <a:tblPr firstRow="1" firstCol="1" bandRow="1">
                <a:tableStyleId>{16771DA2-F667-4F3E-9D4F-0A56D0C8B2F7}</a:tableStyleId>
              </a:tblPr>
              <a:tblGrid>
                <a:gridCol w="1509842">
                  <a:extLst>
                    <a:ext uri="{9D8B030D-6E8A-4147-A177-3AD203B41FA5}">
                      <a16:colId xmlns:a16="http://schemas.microsoft.com/office/drawing/2014/main" val="207365686"/>
                    </a:ext>
                  </a:extLst>
                </a:gridCol>
                <a:gridCol w="7809133">
                  <a:extLst>
                    <a:ext uri="{9D8B030D-6E8A-4147-A177-3AD203B41FA5}">
                      <a16:colId xmlns:a16="http://schemas.microsoft.com/office/drawing/2014/main" val="606882291"/>
                    </a:ext>
                  </a:extLst>
                </a:gridCol>
              </a:tblGrid>
              <a:tr h="1640600">
                <a:tc>
                  <a:txBody>
                    <a:bodyPr/>
                    <a:lstStyle/>
                    <a:p>
                      <a:pPr algn="just">
                        <a:lnSpc>
                          <a:spcPct val="100000"/>
                        </a:lnSpc>
                        <a:spcAft>
                          <a:spcPts val="800"/>
                        </a:spcAft>
                      </a:pPr>
                      <a:r>
                        <a:rPr lang="en-IN" sz="1200" b="1" dirty="0" err="1">
                          <a:effectLst/>
                        </a:rPr>
                        <a:t>Usecase</a:t>
                      </a:r>
                      <a:r>
                        <a:rPr lang="en-IN" sz="1200" b="1" dirty="0">
                          <a:effectLst/>
                        </a:rPr>
                        <a:t> 1</a:t>
                      </a:r>
                    </a:p>
                    <a:p>
                      <a:pPr algn="just">
                        <a:lnSpc>
                          <a:spcPct val="100000"/>
                        </a:lnSpc>
                        <a:spcAft>
                          <a:spcPts val="800"/>
                        </a:spcAft>
                      </a:pPr>
                      <a:r>
                        <a:rPr lang="en-IN" sz="1200" dirty="0">
                          <a:effectLst/>
                        </a:rPr>
                        <a:t>Actors  Involved </a:t>
                      </a:r>
                    </a:p>
                    <a:p>
                      <a:pPr algn="just">
                        <a:lnSpc>
                          <a:spcPct val="100000"/>
                        </a:lnSpc>
                        <a:spcAft>
                          <a:spcPts val="800"/>
                        </a:spcAft>
                      </a:pPr>
                      <a:r>
                        <a:rPr lang="en-IN" sz="1200" dirty="0">
                          <a:effectLst/>
                        </a:rPr>
                        <a:t>Description </a:t>
                      </a:r>
                    </a:p>
                    <a:p>
                      <a:pPr algn="just">
                        <a:lnSpc>
                          <a:spcPct val="100000"/>
                        </a:lnSpc>
                        <a:spcAft>
                          <a:spcPts val="800"/>
                        </a:spcAft>
                      </a:pPr>
                      <a:r>
                        <a:rPr lang="en-IN" sz="1200" dirty="0">
                          <a:effectLst/>
                        </a:rPr>
                        <a:t>Pre-condition</a:t>
                      </a:r>
                    </a:p>
                    <a:p>
                      <a:pPr algn="just">
                        <a:lnSpc>
                          <a:spcPct val="100000"/>
                        </a:lnSpc>
                        <a:spcAft>
                          <a:spcPts val="800"/>
                        </a:spcAft>
                      </a:pPr>
                      <a:r>
                        <a:rPr lang="en-IN" sz="1200" dirty="0">
                          <a:effectLst/>
                        </a:rPr>
                        <a:t>Post condition</a:t>
                      </a:r>
                    </a:p>
                    <a:p>
                      <a:pPr algn="just">
                        <a:lnSpc>
                          <a:spcPct val="100000"/>
                        </a:lnSpc>
                        <a:spcAft>
                          <a:spcPts val="800"/>
                        </a:spcAft>
                      </a:pPr>
                      <a:r>
                        <a:rPr lang="en-IN" sz="1200" dirty="0">
                          <a:effectLst/>
                        </a:rPr>
                        <a:t>Main Flow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599" marR="51599" marT="0" marB="0"/>
                </a:tc>
                <a:tc>
                  <a:txBody>
                    <a:bodyPr/>
                    <a:lstStyle/>
                    <a:p>
                      <a:pPr algn="just">
                        <a:lnSpc>
                          <a:spcPct val="100000"/>
                        </a:lnSpc>
                        <a:spcAft>
                          <a:spcPts val="800"/>
                        </a:spcAft>
                      </a:pPr>
                      <a:r>
                        <a:rPr lang="en-IN" sz="1200">
                          <a:effectLst/>
                        </a:rPr>
                        <a:t>Enter link to video</a:t>
                      </a:r>
                    </a:p>
                    <a:p>
                      <a:pPr algn="just">
                        <a:lnSpc>
                          <a:spcPct val="100000"/>
                        </a:lnSpc>
                        <a:spcAft>
                          <a:spcPts val="800"/>
                        </a:spcAft>
                      </a:pPr>
                      <a:r>
                        <a:rPr lang="en-IN" sz="1200">
                          <a:effectLst/>
                        </a:rPr>
                        <a:t>User</a:t>
                      </a:r>
                    </a:p>
                    <a:p>
                      <a:pPr algn="just">
                        <a:lnSpc>
                          <a:spcPct val="100000"/>
                        </a:lnSpc>
                        <a:spcAft>
                          <a:spcPts val="800"/>
                        </a:spcAft>
                      </a:pPr>
                      <a:r>
                        <a:rPr lang="en-IN" sz="1200">
                          <a:effectLst/>
                        </a:rPr>
                        <a:t>Link to video must be provided and video must be of maximum length of 15 minutes and 480 pixels resolution)</a:t>
                      </a:r>
                    </a:p>
                    <a:p>
                      <a:pPr algn="just">
                        <a:lnSpc>
                          <a:spcPct val="100000"/>
                        </a:lnSpc>
                        <a:spcAft>
                          <a:spcPts val="800"/>
                        </a:spcAft>
                      </a:pPr>
                      <a:r>
                        <a:rPr lang="en-IN" sz="1200">
                          <a:effectLst/>
                        </a:rPr>
                        <a:t>None</a:t>
                      </a:r>
                    </a:p>
                    <a:p>
                      <a:pPr algn="just">
                        <a:lnSpc>
                          <a:spcPct val="100000"/>
                        </a:lnSpc>
                        <a:spcAft>
                          <a:spcPts val="800"/>
                        </a:spcAft>
                      </a:pPr>
                      <a:r>
                        <a:rPr lang="en-IN" sz="1200">
                          <a:effectLst/>
                        </a:rPr>
                        <a:t>None </a:t>
                      </a:r>
                    </a:p>
                    <a:p>
                      <a:pPr algn="just">
                        <a:lnSpc>
                          <a:spcPct val="100000"/>
                        </a:lnSpc>
                        <a:spcAft>
                          <a:spcPts val="800"/>
                        </a:spcAft>
                      </a:pPr>
                      <a:r>
                        <a:rPr lang="en-IN" sz="1200">
                          <a:effectLst/>
                        </a:rPr>
                        <a:t>The link is taken and video is processed to generate the summary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1599" marR="51599" marT="0" marB="0"/>
                </a:tc>
                <a:extLst>
                  <a:ext uri="{0D108BD9-81ED-4DB2-BD59-A6C34878D82A}">
                    <a16:rowId xmlns:a16="http://schemas.microsoft.com/office/drawing/2014/main" val="1110887637"/>
                  </a:ext>
                </a:extLst>
              </a:tr>
              <a:tr h="1660068">
                <a:tc>
                  <a:txBody>
                    <a:bodyPr/>
                    <a:lstStyle/>
                    <a:p>
                      <a:pPr algn="just">
                        <a:lnSpc>
                          <a:spcPct val="100000"/>
                        </a:lnSpc>
                        <a:spcAft>
                          <a:spcPts val="800"/>
                        </a:spcAft>
                      </a:pPr>
                      <a:r>
                        <a:rPr lang="en-IN" sz="1200" b="0" dirty="0">
                          <a:effectLst/>
                        </a:rPr>
                        <a:t>Use Case 2</a:t>
                      </a:r>
                    </a:p>
                    <a:p>
                      <a:pPr algn="just">
                        <a:lnSpc>
                          <a:spcPct val="100000"/>
                        </a:lnSpc>
                        <a:spcAft>
                          <a:spcPts val="800"/>
                        </a:spcAft>
                      </a:pPr>
                      <a:r>
                        <a:rPr lang="en-IN" sz="1200" dirty="0">
                          <a:effectLst/>
                        </a:rPr>
                        <a:t>Actors  Involved </a:t>
                      </a:r>
                    </a:p>
                    <a:p>
                      <a:pPr algn="just">
                        <a:lnSpc>
                          <a:spcPct val="100000"/>
                        </a:lnSpc>
                        <a:spcAft>
                          <a:spcPts val="800"/>
                        </a:spcAft>
                      </a:pPr>
                      <a:r>
                        <a:rPr lang="en-IN" sz="1200" dirty="0">
                          <a:effectLst/>
                        </a:rPr>
                        <a:t>Description </a:t>
                      </a:r>
                    </a:p>
                    <a:p>
                      <a:pPr algn="just">
                        <a:lnSpc>
                          <a:spcPct val="100000"/>
                        </a:lnSpc>
                        <a:spcAft>
                          <a:spcPts val="800"/>
                        </a:spcAft>
                      </a:pPr>
                      <a:r>
                        <a:rPr lang="en-IN" sz="1200" dirty="0">
                          <a:effectLst/>
                        </a:rPr>
                        <a:t>Pre-condition</a:t>
                      </a:r>
                    </a:p>
                    <a:p>
                      <a:pPr algn="just">
                        <a:lnSpc>
                          <a:spcPct val="100000"/>
                        </a:lnSpc>
                        <a:spcAft>
                          <a:spcPts val="800"/>
                        </a:spcAft>
                      </a:pPr>
                      <a:r>
                        <a:rPr lang="en-IN" sz="1200" dirty="0">
                          <a:effectLst/>
                        </a:rPr>
                        <a:t>Post condition</a:t>
                      </a:r>
                    </a:p>
                    <a:p>
                      <a:pPr algn="just">
                        <a:lnSpc>
                          <a:spcPct val="100000"/>
                        </a:lnSpc>
                        <a:spcAft>
                          <a:spcPts val="800"/>
                        </a:spcAft>
                      </a:pPr>
                      <a:r>
                        <a:rPr lang="en-IN" sz="1200" dirty="0">
                          <a:effectLst/>
                        </a:rPr>
                        <a:t>Main Flow</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599" marR="51599" marT="0" marB="0"/>
                </a:tc>
                <a:tc>
                  <a:txBody>
                    <a:bodyPr/>
                    <a:lstStyle/>
                    <a:p>
                      <a:pPr algn="just">
                        <a:lnSpc>
                          <a:spcPct val="100000"/>
                        </a:lnSpc>
                        <a:spcAft>
                          <a:spcPts val="800"/>
                        </a:spcAft>
                      </a:pPr>
                      <a:r>
                        <a:rPr lang="en-IN" sz="1200" dirty="0">
                          <a:effectLst/>
                        </a:rPr>
                        <a:t>Generate Summary</a:t>
                      </a:r>
                    </a:p>
                    <a:p>
                      <a:pPr algn="just">
                        <a:lnSpc>
                          <a:spcPct val="100000"/>
                        </a:lnSpc>
                        <a:spcAft>
                          <a:spcPts val="800"/>
                        </a:spcAft>
                      </a:pPr>
                      <a:r>
                        <a:rPr lang="en-IN" sz="1200" dirty="0">
                          <a:effectLst/>
                        </a:rPr>
                        <a:t>User</a:t>
                      </a:r>
                    </a:p>
                    <a:p>
                      <a:pPr algn="just">
                        <a:lnSpc>
                          <a:spcPct val="100000"/>
                        </a:lnSpc>
                        <a:spcAft>
                          <a:spcPts val="800"/>
                        </a:spcAft>
                      </a:pPr>
                      <a:r>
                        <a:rPr lang="en-IN" sz="1200" dirty="0">
                          <a:effectLst/>
                        </a:rPr>
                        <a:t>The summary is generated by our ml model / system and displayed to the user.</a:t>
                      </a:r>
                    </a:p>
                    <a:p>
                      <a:pPr algn="just">
                        <a:lnSpc>
                          <a:spcPct val="100000"/>
                        </a:lnSpc>
                        <a:spcAft>
                          <a:spcPts val="800"/>
                        </a:spcAft>
                      </a:pPr>
                      <a:r>
                        <a:rPr lang="en-IN" sz="1200" dirty="0">
                          <a:effectLst/>
                        </a:rPr>
                        <a:t>Video link must be provided</a:t>
                      </a:r>
                    </a:p>
                    <a:p>
                      <a:pPr algn="just">
                        <a:lnSpc>
                          <a:spcPct val="100000"/>
                        </a:lnSpc>
                        <a:spcAft>
                          <a:spcPts val="800"/>
                        </a:spcAft>
                      </a:pPr>
                      <a:r>
                        <a:rPr lang="en-IN" sz="1200" dirty="0">
                          <a:effectLst/>
                        </a:rPr>
                        <a:t>None</a:t>
                      </a:r>
                    </a:p>
                    <a:p>
                      <a:pPr algn="just">
                        <a:lnSpc>
                          <a:spcPct val="100000"/>
                        </a:lnSpc>
                        <a:spcAft>
                          <a:spcPts val="800"/>
                        </a:spcAft>
                      </a:pPr>
                      <a:r>
                        <a:rPr lang="en-IN" sz="1200" dirty="0">
                          <a:effectLst/>
                        </a:rPr>
                        <a:t>The video is processed using machine learning models such as RNN, NLP etc.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599" marR="51599" marT="0" marB="0"/>
                </a:tc>
                <a:extLst>
                  <a:ext uri="{0D108BD9-81ED-4DB2-BD59-A6C34878D82A}">
                    <a16:rowId xmlns:a16="http://schemas.microsoft.com/office/drawing/2014/main" val="829500789"/>
                  </a:ext>
                </a:extLst>
              </a:tr>
            </a:tbl>
          </a:graphicData>
        </a:graphic>
      </p:graphicFrame>
    </p:spTree>
    <p:extLst>
      <p:ext uri="{BB962C8B-B14F-4D97-AF65-F5344CB8AC3E}">
        <p14:creationId xmlns:p14="http://schemas.microsoft.com/office/powerpoint/2010/main" val="327307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NON FUNCTIONAL REQUIREMENTS</a:t>
            </a:r>
            <a:endParaRPr dirty="0"/>
          </a:p>
        </p:txBody>
      </p:sp>
      <p:sp>
        <p:nvSpPr>
          <p:cNvPr id="185" name="Google Shape;185;p29"/>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a:p>
            <a:pPr marL="91440" lvl="0" indent="-139700" algn="l" rtl="0">
              <a:lnSpc>
                <a:spcPct val="90000"/>
              </a:lnSpc>
              <a:spcBef>
                <a:spcPts val="1400"/>
              </a:spcBef>
              <a:spcAft>
                <a:spcPts val="0"/>
              </a:spcAft>
              <a:buSzPts val="2200"/>
              <a:buChar char=" "/>
            </a:pPr>
            <a:r>
              <a:rPr lang="en-US"/>
              <a:t>• Availability: The application is available 24*7.</a:t>
            </a:r>
            <a:endParaRPr/>
          </a:p>
          <a:p>
            <a:pPr marL="91440" lvl="0" indent="-139700" algn="l" rtl="0">
              <a:lnSpc>
                <a:spcPct val="90000"/>
              </a:lnSpc>
              <a:spcBef>
                <a:spcPts val="1400"/>
              </a:spcBef>
              <a:spcAft>
                <a:spcPts val="0"/>
              </a:spcAft>
              <a:buSzPts val="2200"/>
              <a:buChar char=" "/>
            </a:pPr>
            <a:r>
              <a:rPr lang="en-US"/>
              <a:t>• Reliability: The summary generated must be useful and correct.</a:t>
            </a:r>
            <a:endParaRPr/>
          </a:p>
          <a:p>
            <a:pPr marL="91440" lvl="0" indent="-139700" algn="l" rtl="0">
              <a:lnSpc>
                <a:spcPct val="90000"/>
              </a:lnSpc>
              <a:spcBef>
                <a:spcPts val="1400"/>
              </a:spcBef>
              <a:spcAft>
                <a:spcPts val="0"/>
              </a:spcAft>
              <a:buSzPts val="2200"/>
              <a:buChar char=" "/>
            </a:pPr>
            <a:r>
              <a:rPr lang="en-US"/>
              <a:t>• Usability: The application is user-friendly. Anyone can use the application easily.</a:t>
            </a:r>
            <a:endParaRPr/>
          </a:p>
          <a:p>
            <a:pPr marL="91440" lvl="0" indent="-139700" algn="l" rtl="0">
              <a:lnSpc>
                <a:spcPct val="90000"/>
              </a:lnSpc>
              <a:spcBef>
                <a:spcPts val="1400"/>
              </a:spcBef>
              <a:spcAft>
                <a:spcPts val="0"/>
              </a:spcAft>
              <a:buSzPts val="2200"/>
              <a:buChar char=" "/>
            </a:pPr>
            <a:r>
              <a:rPr lang="en-US"/>
              <a:t>• Accessibility: The application is accessible to all.</a:t>
            </a:r>
            <a:endParaRPr/>
          </a:p>
          <a:p>
            <a:pPr marL="91440" lvl="0" indent="-139700" algn="l" rtl="0">
              <a:lnSpc>
                <a:spcPct val="90000"/>
              </a:lnSpc>
              <a:spcBef>
                <a:spcPts val="1400"/>
              </a:spcBef>
              <a:spcAft>
                <a:spcPts val="0"/>
              </a:spcAft>
              <a:buSzPts val="2200"/>
              <a:buChar char=" "/>
            </a:pPr>
            <a:r>
              <a:rPr lang="en-US"/>
              <a:t>• Performance: The system response time should be adequate.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USE CASE DIAGRAM</a:t>
            </a:r>
            <a:endParaRPr/>
          </a:p>
        </p:txBody>
      </p:sp>
      <p:pic>
        <p:nvPicPr>
          <p:cNvPr id="5" name="Picture 4">
            <a:extLst>
              <a:ext uri="{FF2B5EF4-FFF2-40B4-BE49-F238E27FC236}">
                <a16:creationId xmlns:a16="http://schemas.microsoft.com/office/drawing/2014/main" id="{9BDFF38D-496F-42E1-AE15-A92BD36860BC}"/>
              </a:ext>
            </a:extLst>
          </p:cNvPr>
          <p:cNvPicPr>
            <a:picLocks noChangeAspect="1"/>
          </p:cNvPicPr>
          <p:nvPr/>
        </p:nvPicPr>
        <p:blipFill>
          <a:blip r:embed="rId3"/>
          <a:stretch>
            <a:fillRect/>
          </a:stretch>
        </p:blipFill>
        <p:spPr>
          <a:xfrm>
            <a:off x="1532947" y="2058740"/>
            <a:ext cx="9211253" cy="48332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984489" y="21769"/>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DATA FLOW DIAGRAM – LEVEL 1</a:t>
            </a:r>
            <a:endParaRPr dirty="0"/>
          </a:p>
        </p:txBody>
      </p:sp>
      <p:pic>
        <p:nvPicPr>
          <p:cNvPr id="4" name="Picture 3">
            <a:extLst>
              <a:ext uri="{FF2B5EF4-FFF2-40B4-BE49-F238E27FC236}">
                <a16:creationId xmlns:a16="http://schemas.microsoft.com/office/drawing/2014/main" id="{D13FFC08-5312-4731-AEEF-2716289ACACB}"/>
              </a:ext>
            </a:extLst>
          </p:cNvPr>
          <p:cNvPicPr/>
          <p:nvPr/>
        </p:nvPicPr>
        <p:blipFill>
          <a:blip r:embed="rId3">
            <a:extLst>
              <a:ext uri="{28A0092B-C50C-407E-A947-70E740481C1C}">
                <a14:useLocalDpi xmlns:a14="http://schemas.microsoft.com/office/drawing/2010/main" val="0"/>
              </a:ext>
            </a:extLst>
          </a:blip>
          <a:stretch>
            <a:fillRect/>
          </a:stretch>
        </p:blipFill>
        <p:spPr>
          <a:xfrm>
            <a:off x="1716078" y="1174698"/>
            <a:ext cx="8558632" cy="5661533"/>
          </a:xfrm>
          <a:prstGeom prst="rect">
            <a:avLst/>
          </a:prstGeom>
        </p:spPr>
      </p:pic>
    </p:spTree>
    <p:extLst>
      <p:ext uri="{BB962C8B-B14F-4D97-AF65-F5344CB8AC3E}">
        <p14:creationId xmlns:p14="http://schemas.microsoft.com/office/powerpoint/2010/main" val="115301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939088" y="16049"/>
            <a:ext cx="10633480" cy="122492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Clr>
                <a:srgbClr val="0C0C0C"/>
              </a:buClr>
              <a:buSzPts val="5000"/>
              <a:buFont typeface="Twentieth Century"/>
              <a:buNone/>
            </a:pPr>
            <a:r>
              <a:rPr lang="en-US" dirty="0"/>
              <a:t>DESIGN DIAGRAMS - ACTIVITY DIAGRAMS</a:t>
            </a:r>
            <a:endParaRPr dirty="0"/>
          </a:p>
        </p:txBody>
      </p:sp>
      <p:pic>
        <p:nvPicPr>
          <p:cNvPr id="4" name="Picture 3">
            <a:extLst>
              <a:ext uri="{FF2B5EF4-FFF2-40B4-BE49-F238E27FC236}">
                <a16:creationId xmlns:a16="http://schemas.microsoft.com/office/drawing/2014/main" id="{2F62CD3F-49E4-4CC2-BF31-24A3E493B332}"/>
              </a:ext>
            </a:extLst>
          </p:cNvPr>
          <p:cNvPicPr/>
          <p:nvPr/>
        </p:nvPicPr>
        <p:blipFill>
          <a:blip r:embed="rId3">
            <a:extLst>
              <a:ext uri="{28A0092B-C50C-407E-A947-70E740481C1C}">
                <a14:useLocalDpi xmlns:a14="http://schemas.microsoft.com/office/drawing/2010/main" val="0"/>
              </a:ext>
            </a:extLst>
          </a:blip>
          <a:stretch>
            <a:fillRect/>
          </a:stretch>
        </p:blipFill>
        <p:spPr>
          <a:xfrm>
            <a:off x="1565961" y="1159855"/>
            <a:ext cx="8502272" cy="56047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77EC-9997-409E-9BA0-38D57239A69E}"/>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5531F7C7-8CDE-4086-BFEE-87DBBB3A4988}"/>
              </a:ext>
            </a:extLst>
          </p:cNvPr>
          <p:cNvSpPr>
            <a:spLocks noGrp="1"/>
          </p:cNvSpPr>
          <p:nvPr>
            <p:ph type="body" idx="1"/>
          </p:nvPr>
        </p:nvSpPr>
        <p:spPr>
          <a:xfrm>
            <a:off x="1024127" y="2286000"/>
            <a:ext cx="9022698" cy="4023360"/>
          </a:xfrm>
        </p:spPr>
        <p:txBody>
          <a:bodyPr>
            <a:normAutofit fontScale="92500" lnSpcReduction="20000"/>
          </a:bodyPr>
          <a:lstStyle/>
          <a:p>
            <a:pPr>
              <a:buFont typeface="Arial" panose="020B0604020202020204" pitchFamily="34" charset="0"/>
              <a:buChar char="•"/>
            </a:pPr>
            <a:r>
              <a:rPr lang="en-IN" dirty="0"/>
              <a:t>Introduction</a:t>
            </a:r>
          </a:p>
          <a:p>
            <a:pPr>
              <a:buFont typeface="Arial" panose="020B0604020202020204" pitchFamily="34" charset="0"/>
              <a:buChar char="•"/>
            </a:pPr>
            <a:r>
              <a:rPr lang="en-IN" dirty="0"/>
              <a:t>Literature Survey</a:t>
            </a:r>
          </a:p>
          <a:p>
            <a:pPr>
              <a:buFont typeface="Arial" panose="020B0604020202020204" pitchFamily="34" charset="0"/>
              <a:buChar char="•"/>
            </a:pPr>
            <a:r>
              <a:rPr lang="en-IN" dirty="0"/>
              <a:t>Various Algorithmic Approaches &amp; Existing Solutions</a:t>
            </a:r>
          </a:p>
          <a:p>
            <a:pPr>
              <a:buFont typeface="Arial" panose="020B0604020202020204" pitchFamily="34" charset="0"/>
              <a:buChar char="•"/>
            </a:pPr>
            <a:r>
              <a:rPr lang="en-IN" dirty="0"/>
              <a:t>Gaps identified</a:t>
            </a:r>
          </a:p>
          <a:p>
            <a:pPr>
              <a:buFont typeface="Arial" panose="020B0604020202020204" pitchFamily="34" charset="0"/>
              <a:buChar char="•"/>
            </a:pPr>
            <a:r>
              <a:rPr lang="en-IN" dirty="0"/>
              <a:t>Problem Statement</a:t>
            </a:r>
          </a:p>
          <a:p>
            <a:pPr>
              <a:buFont typeface="Arial" panose="020B0604020202020204" pitchFamily="34" charset="0"/>
              <a:buChar char="•"/>
            </a:pPr>
            <a:r>
              <a:rPr lang="en-IN" dirty="0"/>
              <a:t>Analysis</a:t>
            </a:r>
          </a:p>
          <a:p>
            <a:pPr>
              <a:buFont typeface="Arial" panose="020B0604020202020204" pitchFamily="34" charset="0"/>
              <a:buChar char="•"/>
            </a:pPr>
            <a:r>
              <a:rPr lang="en-IN" dirty="0"/>
              <a:t>Design </a:t>
            </a:r>
          </a:p>
          <a:p>
            <a:pPr>
              <a:buFont typeface="Arial" panose="020B0604020202020204" pitchFamily="34" charset="0"/>
              <a:buChar char="•"/>
            </a:pPr>
            <a:r>
              <a:rPr lang="en-IN" dirty="0"/>
              <a:t>Proposed Solution</a:t>
            </a:r>
          </a:p>
          <a:p>
            <a:pPr>
              <a:buFont typeface="Arial" panose="020B0604020202020204" pitchFamily="34" charset="0"/>
              <a:buChar char="•"/>
            </a:pPr>
            <a:r>
              <a:rPr lang="en-IN" dirty="0"/>
              <a:t>Conclusion</a:t>
            </a:r>
          </a:p>
          <a:p>
            <a:pPr>
              <a:buFont typeface="Arial" panose="020B0604020202020204" pitchFamily="34" charset="0"/>
              <a:buChar char="•"/>
            </a:pPr>
            <a:r>
              <a:rPr lang="en-IN" dirty="0"/>
              <a:t>References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015586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1027578" y="441704"/>
            <a:ext cx="10564653" cy="122492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Clr>
                <a:srgbClr val="0C0C0C"/>
              </a:buClr>
              <a:buSzPts val="5000"/>
              <a:buFont typeface="Twentieth Century"/>
              <a:buNone/>
            </a:pPr>
            <a:r>
              <a:rPr lang="en-US" dirty="0"/>
              <a:t>DESIGN DIAGRAMS - SEQUENCE DIAGRAMS</a:t>
            </a:r>
            <a:endParaRPr dirty="0"/>
          </a:p>
        </p:txBody>
      </p:sp>
      <p:pic>
        <p:nvPicPr>
          <p:cNvPr id="5" name="Picture 4">
            <a:extLst>
              <a:ext uri="{FF2B5EF4-FFF2-40B4-BE49-F238E27FC236}">
                <a16:creationId xmlns:a16="http://schemas.microsoft.com/office/drawing/2014/main" id="{414BCF15-8193-4A5A-A010-1D0DFCFE3BB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49160" y="1666626"/>
            <a:ext cx="10215262" cy="5191374"/>
          </a:xfrm>
          <a:prstGeom prst="rect">
            <a:avLst/>
          </a:prstGeom>
        </p:spPr>
      </p:pic>
    </p:spTree>
    <p:extLst>
      <p:ext uri="{BB962C8B-B14F-4D97-AF65-F5344CB8AC3E}">
        <p14:creationId xmlns:p14="http://schemas.microsoft.com/office/powerpoint/2010/main" val="4165195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1024128" y="83771"/>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PROPOSED SOLUTION</a:t>
            </a:r>
            <a:endParaRPr dirty="0"/>
          </a:p>
        </p:txBody>
      </p:sp>
      <p:pic>
        <p:nvPicPr>
          <p:cNvPr id="3" name="Picture 2">
            <a:extLst>
              <a:ext uri="{FF2B5EF4-FFF2-40B4-BE49-F238E27FC236}">
                <a16:creationId xmlns:a16="http://schemas.microsoft.com/office/drawing/2014/main" id="{BB730480-5534-42BD-B2EB-5BD690CEB99D}"/>
              </a:ext>
            </a:extLst>
          </p:cNvPr>
          <p:cNvPicPr>
            <a:picLocks noChangeAspect="1"/>
          </p:cNvPicPr>
          <p:nvPr/>
        </p:nvPicPr>
        <p:blipFill>
          <a:blip r:embed="rId3"/>
          <a:stretch>
            <a:fillRect/>
          </a:stretch>
        </p:blipFill>
        <p:spPr>
          <a:xfrm>
            <a:off x="1221657" y="1196413"/>
            <a:ext cx="9102213" cy="566158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7"/>
          <p:cNvSpPr txBox="1">
            <a:spLocks noGrp="1"/>
          </p:cNvSpPr>
          <p:nvPr>
            <p:ph type="body" idx="1"/>
          </p:nvPr>
        </p:nvSpPr>
        <p:spPr>
          <a:xfrm>
            <a:off x="1024128" y="989697"/>
            <a:ext cx="9720073" cy="5493283"/>
          </a:xfrm>
          <a:prstGeom prst="rect">
            <a:avLst/>
          </a:prstGeom>
          <a:noFill/>
          <a:ln>
            <a:noFill/>
          </a:ln>
        </p:spPr>
        <p:txBody>
          <a:bodyPr spcFirstLastPara="1" wrap="square" lIns="45700" tIns="45700" rIns="45700" bIns="45700" anchor="t" anchorCtr="0">
            <a:normAutofit/>
          </a:bodyPr>
          <a:lstStyle/>
          <a:p>
            <a:pPr marL="91440" lvl="0" indent="-97790" algn="just" rtl="0">
              <a:lnSpc>
                <a:spcPct val="90000"/>
              </a:lnSpc>
              <a:spcBef>
                <a:spcPts val="0"/>
              </a:spcBef>
              <a:spcAft>
                <a:spcPts val="0"/>
              </a:spcAft>
              <a:buSzPct val="100000"/>
              <a:buChar char=" "/>
            </a:pPr>
            <a:r>
              <a:rPr lang="en-US" b="1" dirty="0"/>
              <a:t>DETAILED STEPS - </a:t>
            </a:r>
          </a:p>
          <a:p>
            <a:pPr marL="91440" lvl="0" indent="-97790" algn="just" rtl="0">
              <a:lnSpc>
                <a:spcPct val="90000"/>
              </a:lnSpc>
              <a:spcBef>
                <a:spcPts val="0"/>
              </a:spcBef>
              <a:spcAft>
                <a:spcPts val="0"/>
              </a:spcAft>
              <a:buSzPct val="100000"/>
              <a:buChar char=" "/>
            </a:pPr>
            <a:endParaRPr lang="en-US" b="1" dirty="0"/>
          </a:p>
          <a:p>
            <a:pPr marL="91440" lvl="0" indent="-97790" algn="just" rtl="0">
              <a:lnSpc>
                <a:spcPct val="90000"/>
              </a:lnSpc>
              <a:spcBef>
                <a:spcPts val="0"/>
              </a:spcBef>
              <a:spcAft>
                <a:spcPts val="0"/>
              </a:spcAft>
              <a:buSzPct val="100000"/>
              <a:buChar char=" "/>
            </a:pPr>
            <a:endParaRPr lang="en-US" b="1" dirty="0"/>
          </a:p>
          <a:p>
            <a:pPr marL="91440" lvl="0" indent="-97790" algn="just" rtl="0">
              <a:lnSpc>
                <a:spcPct val="90000"/>
              </a:lnSpc>
              <a:spcBef>
                <a:spcPts val="0"/>
              </a:spcBef>
              <a:spcAft>
                <a:spcPts val="0"/>
              </a:spcAft>
              <a:buSzPct val="100000"/>
              <a:buChar char=" "/>
            </a:pPr>
            <a:r>
              <a:rPr lang="en-US" b="1" dirty="0"/>
              <a:t>STEP 1. Video Segmentation</a:t>
            </a:r>
          </a:p>
          <a:p>
            <a:pPr marL="450850" lvl="1" indent="0" algn="just">
              <a:spcBef>
                <a:spcPts val="1400"/>
              </a:spcBef>
              <a:buSzPct val="100000"/>
              <a:buNone/>
            </a:pPr>
            <a:r>
              <a:rPr lang="en-US" dirty="0"/>
              <a:t>•     Divide the video into fixed lengths segments. </a:t>
            </a:r>
          </a:p>
          <a:p>
            <a:pPr marL="450850" lvl="1" indent="0" algn="just">
              <a:spcBef>
                <a:spcPts val="1400"/>
              </a:spcBef>
              <a:buSzPct val="100000"/>
              <a:buNone/>
            </a:pPr>
            <a:r>
              <a:rPr lang="en-US" dirty="0"/>
              <a:t>•     This can e done using python libraries such as OpenCV</a:t>
            </a:r>
          </a:p>
          <a:p>
            <a:pPr marL="450850" lvl="1" indent="0" algn="just">
              <a:spcBef>
                <a:spcPts val="0"/>
              </a:spcBef>
              <a:buSzPct val="100000"/>
              <a:buNone/>
            </a:pPr>
            <a:endParaRPr lang="en-US" dirty="0"/>
          </a:p>
          <a:p>
            <a:pPr marL="450850" lvl="1" indent="0" algn="just">
              <a:spcBef>
                <a:spcPts val="0"/>
              </a:spcBef>
              <a:buSzPct val="100000"/>
              <a:buNone/>
            </a:pPr>
            <a:endParaRPr lang="en-US" dirty="0"/>
          </a:p>
          <a:p>
            <a:pPr marL="91440" lvl="0" indent="-97790" algn="just" rtl="0">
              <a:lnSpc>
                <a:spcPct val="90000"/>
              </a:lnSpc>
              <a:spcBef>
                <a:spcPts val="0"/>
              </a:spcBef>
              <a:spcAft>
                <a:spcPts val="0"/>
              </a:spcAft>
              <a:buSzPct val="100000"/>
              <a:buChar char=" "/>
            </a:pPr>
            <a:r>
              <a:rPr lang="en-US" b="1" dirty="0"/>
              <a:t>STEP 2. </a:t>
            </a:r>
            <a:r>
              <a:rPr lang="en-IN" b="1" dirty="0"/>
              <a:t>Audio Extraction</a:t>
            </a:r>
            <a:endParaRPr b="1" dirty="0"/>
          </a:p>
          <a:p>
            <a:pPr marL="450850" lvl="1" indent="0" algn="just">
              <a:spcBef>
                <a:spcPts val="1400"/>
              </a:spcBef>
              <a:buSzPct val="100000"/>
              <a:buNone/>
            </a:pPr>
            <a:r>
              <a:rPr lang="en-US" dirty="0"/>
              <a:t>•      </a:t>
            </a:r>
            <a:r>
              <a:rPr lang="en-US" dirty="0">
                <a:solidFill>
                  <a:schemeClr val="tx1"/>
                </a:solidFill>
              </a:rPr>
              <a:t>The next step is to extract audio from the video segments using </a:t>
            </a:r>
            <a:r>
              <a:rPr lang="en-US" dirty="0" err="1">
                <a:solidFill>
                  <a:schemeClr val="tx1"/>
                </a:solidFill>
              </a:rPr>
              <a:t>MoviePy</a:t>
            </a:r>
            <a:r>
              <a:rPr lang="en-US" dirty="0">
                <a:solidFill>
                  <a:schemeClr val="tx1"/>
                </a:solidFill>
              </a:rPr>
              <a:t> library.</a:t>
            </a:r>
          </a:p>
          <a:p>
            <a:pPr marL="450850" lvl="1" indent="0" algn="just">
              <a:spcBef>
                <a:spcPts val="1400"/>
              </a:spcBef>
              <a:buSzPct val="100000"/>
              <a:buNone/>
            </a:pPr>
            <a:r>
              <a:rPr lang="en-US" dirty="0"/>
              <a:t>•   </a:t>
            </a:r>
            <a:r>
              <a:rPr lang="en-US" dirty="0">
                <a:solidFill>
                  <a:schemeClr val="tx1"/>
                </a:solidFill>
              </a:rPr>
              <a:t>The audio extracted can then be used to convert to text using NLP (Natural Language Processing).</a:t>
            </a:r>
          </a:p>
          <a:p>
            <a:pPr marL="91440" lvl="0" indent="0" algn="just" rtl="0">
              <a:lnSpc>
                <a:spcPct val="90000"/>
              </a:lnSpc>
              <a:spcBef>
                <a:spcPts val="1400"/>
              </a:spcBef>
              <a:spcAft>
                <a:spcPts val="0"/>
              </a:spcAft>
              <a:buSzPct val="100000"/>
              <a:buNone/>
            </a:pPr>
            <a:endParaRPr b="1" dirty="0"/>
          </a:p>
          <a:p>
            <a:pPr marL="91440" lvl="0" indent="0" algn="just" rtl="0">
              <a:lnSpc>
                <a:spcPct val="90000"/>
              </a:lnSpc>
              <a:spcBef>
                <a:spcPts val="1400"/>
              </a:spcBef>
              <a:spcAft>
                <a:spcPts val="0"/>
              </a:spcAft>
              <a:buSzPct val="100000"/>
              <a:buNone/>
            </a:pPr>
            <a:endParaRPr dirty="0"/>
          </a:p>
        </p:txBody>
      </p:sp>
    </p:spTree>
    <p:extLst>
      <p:ext uri="{BB962C8B-B14F-4D97-AF65-F5344CB8AC3E}">
        <p14:creationId xmlns:p14="http://schemas.microsoft.com/office/powerpoint/2010/main" val="1440450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7"/>
          <p:cNvSpPr txBox="1">
            <a:spLocks noGrp="1"/>
          </p:cNvSpPr>
          <p:nvPr>
            <p:ph type="body" idx="1"/>
          </p:nvPr>
        </p:nvSpPr>
        <p:spPr>
          <a:xfrm>
            <a:off x="1024128" y="816077"/>
            <a:ext cx="9720073" cy="5493283"/>
          </a:xfrm>
          <a:prstGeom prst="rect">
            <a:avLst/>
          </a:prstGeom>
          <a:noFill/>
          <a:ln>
            <a:noFill/>
          </a:ln>
        </p:spPr>
        <p:txBody>
          <a:bodyPr spcFirstLastPara="1" wrap="square" lIns="45700" tIns="45700" rIns="45700" bIns="45700" anchor="t" anchorCtr="0">
            <a:normAutofit lnSpcReduction="10000"/>
          </a:bodyPr>
          <a:lstStyle/>
          <a:p>
            <a:pPr marL="91440" lvl="0" indent="-97790" algn="just" rtl="0">
              <a:lnSpc>
                <a:spcPct val="90000"/>
              </a:lnSpc>
              <a:spcBef>
                <a:spcPts val="0"/>
              </a:spcBef>
              <a:spcAft>
                <a:spcPts val="0"/>
              </a:spcAft>
              <a:buSzPct val="100000"/>
              <a:buChar char=" "/>
            </a:pPr>
            <a:r>
              <a:rPr lang="en-US" b="1" dirty="0"/>
              <a:t>STEP 3. Frame Extraction</a:t>
            </a:r>
            <a:endParaRPr b="1" dirty="0"/>
          </a:p>
          <a:p>
            <a:pPr marL="548640" lvl="1" indent="-97790" algn="just">
              <a:spcBef>
                <a:spcPts val="1400"/>
              </a:spcBef>
              <a:buSzPct val="100000"/>
              <a:buChar char=" "/>
            </a:pPr>
            <a:r>
              <a:rPr lang="en-US" dirty="0"/>
              <a:t>•	Frames are extracted from the video using the </a:t>
            </a:r>
            <a:r>
              <a:rPr lang="en-US" b="1" dirty="0"/>
              <a:t>OpenCV </a:t>
            </a:r>
            <a:r>
              <a:rPr lang="en-US" dirty="0"/>
              <a:t>library.</a:t>
            </a:r>
            <a:endParaRPr dirty="0"/>
          </a:p>
          <a:p>
            <a:pPr marL="548640" lvl="1" indent="-97790" algn="just">
              <a:spcBef>
                <a:spcPts val="1400"/>
              </a:spcBef>
              <a:buSzPct val="100000"/>
              <a:buChar char=" "/>
            </a:pPr>
            <a:r>
              <a:rPr lang="en-US" dirty="0"/>
              <a:t>•	Instead of capturing frames at a fixed rate, changes in frames are detected using a threshold approach.</a:t>
            </a:r>
            <a:endParaRPr dirty="0"/>
          </a:p>
          <a:p>
            <a:pPr marL="548640" lvl="1" indent="-97790" algn="just">
              <a:spcBef>
                <a:spcPts val="1400"/>
              </a:spcBef>
              <a:buSzPct val="100000"/>
              <a:buChar char=" "/>
            </a:pPr>
            <a:r>
              <a:rPr lang="en-US" dirty="0"/>
              <a:t>•	Frames with significant changes exceeding the threshold are selected for further processing and analysis.</a:t>
            </a:r>
            <a:endParaRPr dirty="0"/>
          </a:p>
          <a:p>
            <a:pPr marL="91440" lvl="0" indent="0" algn="just" rtl="0">
              <a:lnSpc>
                <a:spcPct val="90000"/>
              </a:lnSpc>
              <a:spcBef>
                <a:spcPts val="1400"/>
              </a:spcBef>
              <a:spcAft>
                <a:spcPts val="0"/>
              </a:spcAft>
              <a:buSzPct val="100000"/>
              <a:buNone/>
            </a:pPr>
            <a:endParaRPr dirty="0"/>
          </a:p>
          <a:p>
            <a:pPr marL="91440" lvl="0" indent="-97790" algn="just" rtl="0">
              <a:lnSpc>
                <a:spcPct val="90000"/>
              </a:lnSpc>
              <a:spcBef>
                <a:spcPts val="1400"/>
              </a:spcBef>
              <a:spcAft>
                <a:spcPts val="0"/>
              </a:spcAft>
              <a:buSzPct val="100000"/>
              <a:buChar char=" "/>
            </a:pPr>
            <a:r>
              <a:rPr lang="en-US" b="1" dirty="0"/>
              <a:t>STEP 4. Feature Extraction</a:t>
            </a:r>
            <a:endParaRPr b="1" dirty="0"/>
          </a:p>
          <a:p>
            <a:pPr marL="548640" lvl="1" indent="-97790" algn="just">
              <a:spcBef>
                <a:spcPts val="1400"/>
              </a:spcBef>
              <a:buSzPct val="100000"/>
              <a:buChar char=" "/>
            </a:pPr>
            <a:r>
              <a:rPr lang="en-US" dirty="0"/>
              <a:t>•	Visual features are extracted from the selected frames.</a:t>
            </a:r>
            <a:endParaRPr dirty="0"/>
          </a:p>
          <a:p>
            <a:pPr marL="548640" lvl="1" indent="-97790" algn="just">
              <a:spcBef>
                <a:spcPts val="1400"/>
              </a:spcBef>
              <a:buSzPct val="100000"/>
              <a:buChar char=" "/>
            </a:pPr>
            <a:r>
              <a:rPr lang="en-US" dirty="0"/>
              <a:t>•	Object detection techniques, such as YOLO or Faster R-CNN, are employed to identify and localize objects within the frames.</a:t>
            </a:r>
            <a:endParaRPr dirty="0"/>
          </a:p>
          <a:p>
            <a:pPr marL="548640" lvl="1" indent="-97790" algn="just">
              <a:spcBef>
                <a:spcPts val="1400"/>
              </a:spcBef>
              <a:buSzPct val="100000"/>
              <a:buChar char=" "/>
            </a:pPr>
            <a:r>
              <a:rPr lang="en-US" dirty="0"/>
              <a:t>•	Image classification models, like </a:t>
            </a:r>
            <a:r>
              <a:rPr lang="en-US" dirty="0" err="1"/>
              <a:t>ResNet</a:t>
            </a:r>
            <a:r>
              <a:rPr lang="en-US" dirty="0"/>
              <a:t> or VGG, are used to classify the content of the frames into specific categories.</a:t>
            </a:r>
            <a:endParaRPr dirty="0"/>
          </a:p>
          <a:p>
            <a:pPr marL="548640" lvl="1" indent="-97790" algn="just">
              <a:spcBef>
                <a:spcPts val="1400"/>
              </a:spcBef>
              <a:buSzPct val="100000"/>
              <a:buChar char=" "/>
            </a:pPr>
            <a:r>
              <a:rPr lang="en-US" dirty="0"/>
              <a:t> •	Text recognition algorithms, such as Tesseract, are applied to extract text from frames containing textual information.</a:t>
            </a:r>
            <a:endParaRPr dirty="0"/>
          </a:p>
          <a:p>
            <a:pPr marL="91440" lvl="0" indent="0" algn="just" rtl="0">
              <a:lnSpc>
                <a:spcPct val="90000"/>
              </a:lnSpc>
              <a:spcBef>
                <a:spcPts val="1400"/>
              </a:spcBef>
              <a:spcAft>
                <a:spcPts val="0"/>
              </a:spcAft>
              <a:buSzPct val="100000"/>
              <a:buNone/>
            </a:pPr>
            <a:endParaRPr dirty="0"/>
          </a:p>
          <a:p>
            <a:pPr marL="91440" lvl="0" indent="0" algn="just" rtl="0">
              <a:lnSpc>
                <a:spcPct val="90000"/>
              </a:lnSpc>
              <a:spcBef>
                <a:spcPts val="1400"/>
              </a:spcBef>
              <a:spcAft>
                <a:spcPts val="0"/>
              </a:spcAft>
              <a:buSzPct val="100000"/>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8"/>
          <p:cNvSpPr txBox="1">
            <a:spLocks noGrp="1"/>
          </p:cNvSpPr>
          <p:nvPr>
            <p:ph type="body" idx="1"/>
          </p:nvPr>
        </p:nvSpPr>
        <p:spPr>
          <a:xfrm>
            <a:off x="1024128" y="304800"/>
            <a:ext cx="9720073" cy="6004560"/>
          </a:xfrm>
          <a:prstGeom prst="rect">
            <a:avLst/>
          </a:prstGeom>
          <a:noFill/>
          <a:ln>
            <a:noFill/>
          </a:ln>
        </p:spPr>
        <p:txBody>
          <a:bodyPr spcFirstLastPara="1" wrap="square" lIns="45700" tIns="45700" rIns="45700" bIns="45700" anchor="t" anchorCtr="0">
            <a:normAutofit/>
          </a:bodyPr>
          <a:lstStyle/>
          <a:p>
            <a:pPr marL="91440" lvl="0" indent="0" algn="just" rtl="0">
              <a:lnSpc>
                <a:spcPct val="90000"/>
              </a:lnSpc>
              <a:spcBef>
                <a:spcPts val="0"/>
              </a:spcBef>
              <a:spcAft>
                <a:spcPts val="0"/>
              </a:spcAft>
              <a:buSzPct val="100000"/>
              <a:buNone/>
            </a:pPr>
            <a:endParaRPr dirty="0"/>
          </a:p>
          <a:p>
            <a:pPr marL="91440" lvl="0" indent="-108267" algn="just" rtl="0">
              <a:lnSpc>
                <a:spcPct val="90000"/>
              </a:lnSpc>
              <a:spcBef>
                <a:spcPts val="1400"/>
              </a:spcBef>
              <a:spcAft>
                <a:spcPts val="0"/>
              </a:spcAft>
              <a:buSzPct val="100000"/>
              <a:buChar char=" "/>
            </a:pPr>
            <a:r>
              <a:rPr lang="en-US" b="1" dirty="0"/>
              <a:t>STEP 5. Importance Scoring</a:t>
            </a:r>
            <a:endParaRPr b="1" dirty="0"/>
          </a:p>
          <a:p>
            <a:pPr marL="548640" lvl="1" indent="-108267" algn="just">
              <a:spcBef>
                <a:spcPts val="1400"/>
              </a:spcBef>
              <a:buSzPct val="100000"/>
              <a:buChar char=" "/>
            </a:pPr>
            <a:r>
              <a:rPr lang="en-US" dirty="0"/>
              <a:t>•	Importance scores are assigned to frames based on the extracted visual features.</a:t>
            </a:r>
            <a:endParaRPr dirty="0"/>
          </a:p>
          <a:p>
            <a:pPr marL="548640" lvl="1" indent="-108267" algn="just">
              <a:spcBef>
                <a:spcPts val="1400"/>
              </a:spcBef>
              <a:buSzPct val="100000"/>
              <a:buChar char=" "/>
            </a:pPr>
            <a:r>
              <a:rPr lang="en-US" dirty="0"/>
              <a:t>•	Machine learning algorithms, such as SVM or random forests, can be trained to predict the importance of frames.</a:t>
            </a:r>
            <a:endParaRPr dirty="0"/>
          </a:p>
          <a:p>
            <a:pPr marL="548640" lvl="1" indent="-108267" algn="just">
              <a:spcBef>
                <a:spcPts val="1400"/>
              </a:spcBef>
              <a:buSzPct val="100000"/>
              <a:buChar char=" "/>
            </a:pPr>
            <a:r>
              <a:rPr lang="en-US" dirty="0"/>
              <a:t>•	Heuristics based on the presence of key objects, text, or significant visual changes can also be used to calculate the importance scores.</a:t>
            </a:r>
            <a:endParaRPr dirty="0"/>
          </a:p>
          <a:p>
            <a:pPr marL="91440" lvl="0" indent="0" algn="just" rtl="0">
              <a:lnSpc>
                <a:spcPct val="90000"/>
              </a:lnSpc>
              <a:spcBef>
                <a:spcPts val="1400"/>
              </a:spcBef>
              <a:spcAft>
                <a:spcPts val="0"/>
              </a:spcAft>
              <a:buSzPct val="100000"/>
              <a:buNone/>
            </a:pPr>
            <a:endParaRPr dirty="0"/>
          </a:p>
          <a:p>
            <a:pPr marL="91440" lvl="0" indent="-108267" algn="just" rtl="0">
              <a:lnSpc>
                <a:spcPct val="90000"/>
              </a:lnSpc>
              <a:spcBef>
                <a:spcPts val="1400"/>
              </a:spcBef>
              <a:spcAft>
                <a:spcPts val="0"/>
              </a:spcAft>
              <a:buSzPct val="100000"/>
              <a:buChar char=" "/>
            </a:pPr>
            <a:r>
              <a:rPr lang="en-US" b="1" dirty="0"/>
              <a:t>STEP 6. Keyframe Selection</a:t>
            </a:r>
            <a:endParaRPr b="1" dirty="0"/>
          </a:p>
          <a:p>
            <a:pPr marL="548640" lvl="1" indent="-108267" algn="just">
              <a:spcBef>
                <a:spcPts val="1400"/>
              </a:spcBef>
              <a:buSzPct val="100000"/>
              <a:buChar char=" "/>
            </a:pPr>
            <a:r>
              <a:rPr lang="en-US" dirty="0"/>
              <a:t>•	Keyframes are selected from the pool of frames based on their importance scores.</a:t>
            </a:r>
            <a:endParaRPr dirty="0"/>
          </a:p>
          <a:p>
            <a:pPr marL="548640" lvl="1" indent="-108267" algn="just">
              <a:spcBef>
                <a:spcPts val="1400"/>
              </a:spcBef>
              <a:buSzPct val="100000"/>
              <a:buChar char=" "/>
            </a:pPr>
            <a:r>
              <a:rPr lang="en-US" dirty="0"/>
              <a:t>•	Frames with higher importance scores are considered as keyframes.</a:t>
            </a:r>
            <a:endParaRPr dirty="0"/>
          </a:p>
          <a:p>
            <a:pPr marL="548640" lvl="1" indent="-108267" algn="just">
              <a:spcBef>
                <a:spcPts val="1400"/>
              </a:spcBef>
              <a:buSzPct val="100000"/>
              <a:buChar char=" "/>
            </a:pPr>
            <a:r>
              <a:rPr lang="en-US" dirty="0"/>
              <a:t>•	Keyframes represent the most important visual content or significant changes in the video.</a:t>
            </a:r>
            <a:endParaRPr dirty="0"/>
          </a:p>
          <a:p>
            <a:pPr marL="91440" lvl="0" indent="0" algn="just" rtl="0">
              <a:lnSpc>
                <a:spcPct val="90000"/>
              </a:lnSpc>
              <a:spcBef>
                <a:spcPts val="1400"/>
              </a:spcBef>
              <a:spcAft>
                <a:spcPts val="0"/>
              </a:spcAft>
              <a:buSzPct val="1000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6D51-F70B-453E-95B7-71BAE06A8C90}"/>
              </a:ext>
            </a:extLst>
          </p:cNvPr>
          <p:cNvSpPr>
            <a:spLocks noGrp="1"/>
          </p:cNvSpPr>
          <p:nvPr>
            <p:ph type="title"/>
          </p:nvPr>
        </p:nvSpPr>
        <p:spPr/>
        <p:txBody>
          <a:bodyPr/>
          <a:lstStyle/>
          <a:p>
            <a:r>
              <a:rPr lang="en-IN" dirty="0"/>
              <a:t>KEYFRAME SELECTION</a:t>
            </a:r>
          </a:p>
        </p:txBody>
      </p:sp>
      <p:sp>
        <p:nvSpPr>
          <p:cNvPr id="3" name="Text Placeholder 2">
            <a:extLst>
              <a:ext uri="{FF2B5EF4-FFF2-40B4-BE49-F238E27FC236}">
                <a16:creationId xmlns:a16="http://schemas.microsoft.com/office/drawing/2014/main" id="{F01FD12C-EBEE-4898-A55B-C89CDEABD8D7}"/>
              </a:ext>
            </a:extLst>
          </p:cNvPr>
          <p:cNvSpPr>
            <a:spLocks noGrp="1"/>
          </p:cNvSpPr>
          <p:nvPr>
            <p:ph type="body" idx="1"/>
          </p:nvPr>
        </p:nvSpPr>
        <p:spPr>
          <a:xfrm>
            <a:off x="1024127" y="1769806"/>
            <a:ext cx="10440285" cy="4502978"/>
          </a:xfrm>
        </p:spPr>
        <p:txBody>
          <a:bodyPr>
            <a:normAutofit lnSpcReduction="10000"/>
          </a:bodyPr>
          <a:lstStyle/>
          <a:p>
            <a:pPr marL="548640" lvl="1" indent="-108267" algn="just">
              <a:lnSpc>
                <a:spcPct val="110000"/>
              </a:lnSpc>
              <a:spcBef>
                <a:spcPts val="1400"/>
              </a:spcBef>
              <a:buSzPct val="100000"/>
              <a:buFont typeface="Noto Sans Symbols"/>
              <a:buChar char=" "/>
            </a:pPr>
            <a:r>
              <a:rPr lang="en-US" dirty="0"/>
              <a:t>There are several techniques that can be used to detect visual changes or keyframes in a video for frame extraction. Here are some common methods:</a:t>
            </a:r>
          </a:p>
          <a:p>
            <a:pPr marL="548640" lvl="1" indent="-108267" algn="just">
              <a:lnSpc>
                <a:spcPct val="110000"/>
              </a:lnSpc>
              <a:spcBef>
                <a:spcPts val="1400"/>
              </a:spcBef>
              <a:buSzPct val="100000"/>
              <a:buFont typeface="Noto Sans Symbols"/>
              <a:buChar char=" "/>
            </a:pPr>
            <a:r>
              <a:rPr lang="en-US" dirty="0"/>
              <a:t>1. Image Differencing: [5]</a:t>
            </a:r>
          </a:p>
          <a:p>
            <a:pPr marL="726123" lvl="1" indent="-285750" algn="just">
              <a:lnSpc>
                <a:spcPct val="110000"/>
              </a:lnSpc>
              <a:spcBef>
                <a:spcPts val="1400"/>
              </a:spcBef>
              <a:buSzPct val="100000"/>
              <a:buFont typeface="Arial" panose="020B0604020202020204" pitchFamily="34" charset="0"/>
              <a:buChar char="•"/>
            </a:pPr>
            <a:r>
              <a:rPr lang="en-US" dirty="0"/>
              <a:t>Image differencing involves subtracting one frame from another to obtain the differences or changes between them. </a:t>
            </a:r>
          </a:p>
          <a:p>
            <a:pPr marL="726123" lvl="1" indent="-285750" algn="just">
              <a:lnSpc>
                <a:spcPct val="110000"/>
              </a:lnSpc>
              <a:spcBef>
                <a:spcPts val="1400"/>
              </a:spcBef>
              <a:buSzPct val="100000"/>
              <a:buFont typeface="Arial" panose="020B0604020202020204" pitchFamily="34" charset="0"/>
              <a:buChar char="•"/>
            </a:pPr>
            <a:r>
              <a:rPr lang="en-US" dirty="0"/>
              <a:t>Frames with higher differences, which indicate significant visual changes, can be selected as keyframes. </a:t>
            </a:r>
          </a:p>
          <a:p>
            <a:pPr marL="548640" lvl="1" indent="-108267" algn="just">
              <a:lnSpc>
                <a:spcPct val="110000"/>
              </a:lnSpc>
              <a:spcBef>
                <a:spcPts val="1400"/>
              </a:spcBef>
              <a:buSzPct val="100000"/>
              <a:buFont typeface="Noto Sans Symbols"/>
              <a:buChar char=" "/>
            </a:pPr>
            <a:r>
              <a:rPr lang="en-US" dirty="0"/>
              <a:t>2. Motion Detection: </a:t>
            </a:r>
          </a:p>
          <a:p>
            <a:pPr marL="726123" lvl="1" indent="-285750" algn="just">
              <a:lnSpc>
                <a:spcPct val="110000"/>
              </a:lnSpc>
              <a:spcBef>
                <a:spcPts val="1400"/>
              </a:spcBef>
              <a:buSzPct val="100000"/>
              <a:buFont typeface="Arial" panose="020B0604020202020204" pitchFamily="34" charset="0"/>
              <a:buChar char="•"/>
            </a:pPr>
            <a:r>
              <a:rPr lang="en-US" dirty="0"/>
              <a:t>Techniques such as optical flow, background subtraction, or frame differencing can be used to detect motion in a video. </a:t>
            </a:r>
          </a:p>
          <a:p>
            <a:pPr marL="726123" lvl="1" indent="-285750" algn="just">
              <a:lnSpc>
                <a:spcPct val="110000"/>
              </a:lnSpc>
              <a:spcBef>
                <a:spcPts val="1400"/>
              </a:spcBef>
              <a:buSzPct val="100000"/>
              <a:buFont typeface="Arial" panose="020B0604020202020204" pitchFamily="34" charset="0"/>
              <a:buChar char="•"/>
            </a:pPr>
            <a:r>
              <a:rPr lang="en-US" dirty="0"/>
              <a:t>Frames with higher motion can be selected as keyframes, as they indicate significant visual changes or scenes with motion. [6]</a:t>
            </a:r>
          </a:p>
        </p:txBody>
      </p:sp>
    </p:spTree>
    <p:extLst>
      <p:ext uri="{BB962C8B-B14F-4D97-AF65-F5344CB8AC3E}">
        <p14:creationId xmlns:p14="http://schemas.microsoft.com/office/powerpoint/2010/main" val="361919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2EC523-9D14-4505-97D7-9CC304D94218}"/>
              </a:ext>
            </a:extLst>
          </p:cNvPr>
          <p:cNvSpPr>
            <a:spLocks noGrp="1"/>
          </p:cNvSpPr>
          <p:nvPr>
            <p:ph type="body" idx="1"/>
          </p:nvPr>
        </p:nvSpPr>
        <p:spPr>
          <a:xfrm>
            <a:off x="1024126" y="1238865"/>
            <a:ext cx="10164983" cy="5070495"/>
          </a:xfrm>
        </p:spPr>
        <p:txBody>
          <a:bodyPr>
            <a:normAutofit/>
          </a:bodyPr>
          <a:lstStyle/>
          <a:p>
            <a:pPr marL="440373" lvl="1" indent="0" algn="just">
              <a:lnSpc>
                <a:spcPct val="110000"/>
              </a:lnSpc>
              <a:spcBef>
                <a:spcPts val="1400"/>
              </a:spcBef>
              <a:buSzPct val="100000"/>
              <a:buNone/>
            </a:pPr>
            <a:r>
              <a:rPr lang="en-US" dirty="0"/>
              <a:t>3. Scene Change Detection: </a:t>
            </a:r>
          </a:p>
          <a:p>
            <a:pPr marL="726123" lvl="1" indent="-285750" algn="just">
              <a:lnSpc>
                <a:spcPct val="110000"/>
              </a:lnSpc>
              <a:spcBef>
                <a:spcPts val="1400"/>
              </a:spcBef>
              <a:buSzPct val="100000"/>
              <a:buFont typeface="Arial" panose="020B0604020202020204" pitchFamily="34" charset="0"/>
              <a:buChar char="•"/>
            </a:pPr>
            <a:r>
              <a:rPr lang="en-US" dirty="0"/>
              <a:t>Scene change detection algorithms automatically detect changes in the video content, such as transitions between scenes, cuts, or fades. </a:t>
            </a:r>
          </a:p>
          <a:p>
            <a:pPr marL="726123" lvl="1" indent="-285750" algn="just">
              <a:lnSpc>
                <a:spcPct val="110000"/>
              </a:lnSpc>
              <a:spcBef>
                <a:spcPts val="1400"/>
              </a:spcBef>
              <a:buSzPct val="100000"/>
              <a:buFont typeface="Arial" panose="020B0604020202020204" pitchFamily="34" charset="0"/>
              <a:buChar char="•"/>
            </a:pPr>
            <a:r>
              <a:rPr lang="en-US" dirty="0"/>
              <a:t>These algorithms analyze features such as color histograms, edge information, or motion vectors to identify frames where significant visual changes occur. Frames detected as scene changes can be selected as keyframes for summarization. [7]</a:t>
            </a:r>
          </a:p>
          <a:p>
            <a:pPr marL="440373" lvl="1" indent="0" algn="just">
              <a:lnSpc>
                <a:spcPct val="110000"/>
              </a:lnSpc>
              <a:spcBef>
                <a:spcPts val="1400"/>
              </a:spcBef>
              <a:buSzPct val="100000"/>
              <a:buNone/>
            </a:pPr>
            <a:r>
              <a:rPr lang="en-US" dirty="0"/>
              <a:t>4. Visual Feature-Based Methods: It includes techniques such as </a:t>
            </a:r>
          </a:p>
          <a:p>
            <a:pPr marL="726123" lvl="1" indent="-285750" algn="just">
              <a:lnSpc>
                <a:spcPct val="110000"/>
              </a:lnSpc>
              <a:spcBef>
                <a:spcPts val="1400"/>
              </a:spcBef>
              <a:buSzPct val="100000"/>
              <a:buFont typeface="Arial" panose="020B0604020202020204" pitchFamily="34" charset="0"/>
              <a:buChar char="•"/>
            </a:pPr>
            <a:r>
              <a:rPr lang="en-US" dirty="0"/>
              <a:t>Optical Character Recognition (OCR) can be used to extract text from frames, object detection algorithms can be used to detect objects or regions of interest in frames, and </a:t>
            </a:r>
          </a:p>
          <a:p>
            <a:pPr marL="726123" lvl="1" indent="-285750" algn="just">
              <a:lnSpc>
                <a:spcPct val="110000"/>
              </a:lnSpc>
              <a:spcBef>
                <a:spcPts val="1400"/>
              </a:spcBef>
              <a:buSzPct val="100000"/>
              <a:buFont typeface="Arial" panose="020B0604020202020204" pitchFamily="34" charset="0"/>
              <a:buChar char="•"/>
            </a:pPr>
            <a:r>
              <a:rPr lang="en-US" dirty="0"/>
              <a:t>Pre-trained Convolutional Neural Networks (CNNs) can be used to extract high-level visual features from frames.</a:t>
            </a:r>
            <a:endParaRPr lang="en-IN" dirty="0"/>
          </a:p>
          <a:p>
            <a:endParaRPr lang="en-IN" dirty="0"/>
          </a:p>
        </p:txBody>
      </p:sp>
    </p:spTree>
    <p:extLst>
      <p:ext uri="{BB962C8B-B14F-4D97-AF65-F5344CB8AC3E}">
        <p14:creationId xmlns:p14="http://schemas.microsoft.com/office/powerpoint/2010/main" val="27727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9"/>
          <p:cNvSpPr txBox="1">
            <a:spLocks noGrp="1"/>
          </p:cNvSpPr>
          <p:nvPr>
            <p:ph type="body" idx="1"/>
          </p:nvPr>
        </p:nvSpPr>
        <p:spPr>
          <a:xfrm>
            <a:off x="1024128" y="580103"/>
            <a:ext cx="9720073" cy="5729257"/>
          </a:xfrm>
          <a:prstGeom prst="rect">
            <a:avLst/>
          </a:prstGeom>
          <a:noFill/>
          <a:ln>
            <a:noFill/>
          </a:ln>
        </p:spPr>
        <p:txBody>
          <a:bodyPr spcFirstLastPara="1" wrap="square" lIns="45700" tIns="45700" rIns="45700" bIns="45700" anchor="t" anchorCtr="0">
            <a:normAutofit/>
          </a:bodyPr>
          <a:lstStyle/>
          <a:p>
            <a:pPr marL="91440" lvl="0" indent="0" algn="just" rtl="0">
              <a:lnSpc>
                <a:spcPct val="90000"/>
              </a:lnSpc>
              <a:spcBef>
                <a:spcPts val="0"/>
              </a:spcBef>
              <a:spcAft>
                <a:spcPts val="0"/>
              </a:spcAft>
              <a:buSzPct val="100000"/>
              <a:buNone/>
            </a:pPr>
            <a:endParaRPr dirty="0"/>
          </a:p>
          <a:p>
            <a:pPr marL="91440" lvl="0" indent="-97790" algn="just" rtl="0">
              <a:lnSpc>
                <a:spcPct val="90000"/>
              </a:lnSpc>
              <a:spcBef>
                <a:spcPts val="1400"/>
              </a:spcBef>
              <a:spcAft>
                <a:spcPts val="0"/>
              </a:spcAft>
              <a:buSzPct val="100000"/>
              <a:buChar char=" "/>
            </a:pPr>
            <a:r>
              <a:rPr lang="en-US" b="1" dirty="0"/>
              <a:t>STEP 7. Text Extraction</a:t>
            </a:r>
            <a:endParaRPr b="1" dirty="0"/>
          </a:p>
          <a:p>
            <a:pPr marL="548640" lvl="1" indent="-97790" algn="just">
              <a:spcBef>
                <a:spcPts val="1400"/>
              </a:spcBef>
              <a:buSzPct val="100000"/>
              <a:buChar char=" "/>
            </a:pPr>
            <a:r>
              <a:rPr lang="en-US" dirty="0"/>
              <a:t>•	Optical character recognition (OCR) techniques are applied to extract text from frames.</a:t>
            </a:r>
            <a:endParaRPr dirty="0"/>
          </a:p>
          <a:p>
            <a:pPr marL="548640" lvl="1" indent="-97790" algn="just">
              <a:spcBef>
                <a:spcPts val="1400"/>
              </a:spcBef>
              <a:buSzPct val="100000"/>
              <a:buChar char=" "/>
            </a:pPr>
            <a:r>
              <a:rPr lang="en-US" dirty="0"/>
              <a:t>•	OCR libraries like Tesseract or Google Cloud Vision API are used to recognize and extract text information.</a:t>
            </a:r>
            <a:endParaRPr dirty="0"/>
          </a:p>
          <a:p>
            <a:pPr marL="548640" lvl="1" indent="-97790" algn="just">
              <a:spcBef>
                <a:spcPts val="1400"/>
              </a:spcBef>
              <a:buSzPct val="100000"/>
              <a:buChar char=" "/>
            </a:pPr>
            <a:r>
              <a:rPr lang="en-US" dirty="0"/>
              <a:t>•	Extracted text can be utilized for generating text-based summaries or captions for the video.</a:t>
            </a:r>
            <a:endParaRPr dirty="0"/>
          </a:p>
          <a:p>
            <a:pPr marL="91440" lvl="0" indent="0" algn="just" rtl="0">
              <a:lnSpc>
                <a:spcPct val="90000"/>
              </a:lnSpc>
              <a:spcBef>
                <a:spcPts val="1400"/>
              </a:spcBef>
              <a:spcAft>
                <a:spcPts val="0"/>
              </a:spcAft>
              <a:buSzPct val="100000"/>
              <a:buNone/>
            </a:pPr>
            <a:endParaRPr dirty="0"/>
          </a:p>
          <a:p>
            <a:pPr marL="91440" lvl="0" indent="-97790" algn="just" rtl="0">
              <a:lnSpc>
                <a:spcPct val="90000"/>
              </a:lnSpc>
              <a:spcBef>
                <a:spcPts val="1400"/>
              </a:spcBef>
              <a:spcAft>
                <a:spcPts val="0"/>
              </a:spcAft>
              <a:buSzPct val="100000"/>
              <a:buChar char=" "/>
            </a:pPr>
            <a:r>
              <a:rPr lang="en-US" b="1" dirty="0"/>
              <a:t>STEP 8. </a:t>
            </a:r>
            <a:r>
              <a:rPr lang="en-IN" b="1" dirty="0"/>
              <a:t>Combine the text </a:t>
            </a:r>
            <a:endParaRPr b="1" dirty="0"/>
          </a:p>
          <a:p>
            <a:pPr marL="548640" lvl="1" indent="-97790" algn="just">
              <a:spcBef>
                <a:spcPts val="1400"/>
              </a:spcBef>
              <a:buSzPct val="100000"/>
              <a:buChar char=" "/>
            </a:pPr>
            <a:r>
              <a:rPr lang="en-US" dirty="0"/>
              <a:t>•	The next step is to combine the text generated from the images and audio. </a:t>
            </a:r>
          </a:p>
          <a:p>
            <a:pPr marL="548640" lvl="1" indent="-97790" algn="just">
              <a:spcBef>
                <a:spcPts val="1400"/>
              </a:spcBef>
              <a:buSzPct val="100000"/>
              <a:buChar char=" "/>
            </a:pPr>
            <a:r>
              <a:rPr lang="en-US" dirty="0"/>
              <a:t>•	To combine this text we use RNN (Recurrent neural network)</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40"/>
          <p:cNvSpPr txBox="1">
            <a:spLocks noGrp="1"/>
          </p:cNvSpPr>
          <p:nvPr>
            <p:ph type="body" idx="1"/>
          </p:nvPr>
        </p:nvSpPr>
        <p:spPr>
          <a:xfrm>
            <a:off x="1024128" y="865239"/>
            <a:ext cx="9720073" cy="5444121"/>
          </a:xfrm>
          <a:prstGeom prst="rect">
            <a:avLst/>
          </a:prstGeom>
          <a:noFill/>
          <a:ln>
            <a:noFill/>
          </a:ln>
        </p:spPr>
        <p:txBody>
          <a:bodyPr spcFirstLastPara="1" wrap="square" lIns="45700" tIns="45700" rIns="45700" bIns="45700" anchor="t" anchorCtr="0">
            <a:normAutofit/>
          </a:bodyPr>
          <a:lstStyle/>
          <a:p>
            <a:pPr marL="91440" lvl="0" indent="0" algn="just" rtl="0">
              <a:lnSpc>
                <a:spcPct val="90000"/>
              </a:lnSpc>
              <a:spcBef>
                <a:spcPts val="1400"/>
              </a:spcBef>
              <a:spcAft>
                <a:spcPts val="0"/>
              </a:spcAft>
              <a:buSzPct val="100000"/>
              <a:buNone/>
            </a:pPr>
            <a:r>
              <a:rPr lang="en-IN" b="1" dirty="0"/>
              <a:t>STEP 9. Summary generation</a:t>
            </a:r>
          </a:p>
          <a:p>
            <a:pPr marL="91440" lvl="0" indent="0" algn="just" rtl="0">
              <a:lnSpc>
                <a:spcPct val="90000"/>
              </a:lnSpc>
              <a:spcBef>
                <a:spcPts val="1400"/>
              </a:spcBef>
              <a:spcAft>
                <a:spcPts val="0"/>
              </a:spcAft>
              <a:buSzPct val="100000"/>
              <a:buNone/>
            </a:pPr>
            <a:endParaRPr lang="en-IN" b="1" dirty="0"/>
          </a:p>
          <a:p>
            <a:pPr marL="548640" lvl="1" indent="-97790" algn="just">
              <a:spcBef>
                <a:spcPts val="1400"/>
              </a:spcBef>
              <a:buSzPct val="100000"/>
              <a:buChar char=" "/>
            </a:pPr>
            <a:r>
              <a:rPr lang="en-US" dirty="0"/>
              <a:t>•	A machine learning model, such as an extractive or abstractive summarization model, is employed to generate the video summary.</a:t>
            </a:r>
          </a:p>
          <a:p>
            <a:pPr marL="548640" lvl="1" indent="-97790" algn="just">
              <a:spcBef>
                <a:spcPts val="1400"/>
              </a:spcBef>
              <a:buSzPct val="100000"/>
              <a:buChar char=" "/>
            </a:pPr>
            <a:r>
              <a:rPr lang="en-US" dirty="0"/>
              <a:t>•	The combined text is used as input to the summarization model.</a:t>
            </a:r>
          </a:p>
          <a:p>
            <a:pPr marL="548640" lvl="1" indent="-97790" algn="just">
              <a:spcBef>
                <a:spcPts val="1400"/>
              </a:spcBef>
              <a:buSzPct val="100000"/>
              <a:buChar char=" "/>
            </a:pPr>
            <a:r>
              <a:rPr lang="en-US" dirty="0"/>
              <a:t>•	The model considers visual content, importance scores, and textual information to generate a concise and meaningful summary of the video.</a:t>
            </a:r>
          </a:p>
          <a:p>
            <a:pPr marL="91440" lvl="0" indent="0" algn="just" rtl="0">
              <a:lnSpc>
                <a:spcPct val="90000"/>
              </a:lnSpc>
              <a:spcBef>
                <a:spcPts val="1400"/>
              </a:spcBef>
              <a:spcAft>
                <a:spcPts val="0"/>
              </a:spcAft>
              <a:buSzPct val="100000"/>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40"/>
          <p:cNvSpPr txBox="1">
            <a:spLocks noGrp="1"/>
          </p:cNvSpPr>
          <p:nvPr>
            <p:ph type="body" idx="1"/>
          </p:nvPr>
        </p:nvSpPr>
        <p:spPr>
          <a:xfrm>
            <a:off x="1024128" y="865239"/>
            <a:ext cx="9720073" cy="5444121"/>
          </a:xfrm>
          <a:prstGeom prst="rect">
            <a:avLst/>
          </a:prstGeom>
          <a:noFill/>
          <a:ln>
            <a:noFill/>
          </a:ln>
        </p:spPr>
        <p:txBody>
          <a:bodyPr spcFirstLastPara="1" wrap="square" lIns="45700" tIns="45700" rIns="45700" bIns="45700" anchor="t" anchorCtr="0">
            <a:normAutofit/>
          </a:bodyPr>
          <a:lstStyle/>
          <a:p>
            <a:pPr marL="0" lvl="0" indent="0" algn="just" rtl="0">
              <a:lnSpc>
                <a:spcPct val="90000"/>
              </a:lnSpc>
              <a:spcBef>
                <a:spcPts val="1400"/>
              </a:spcBef>
              <a:spcAft>
                <a:spcPts val="0"/>
              </a:spcAft>
              <a:buSzPct val="100000"/>
              <a:buNone/>
            </a:pPr>
            <a:r>
              <a:rPr lang="en-US" sz="3600" b="1" dirty="0"/>
              <a:t>CONCLUSION</a:t>
            </a:r>
          </a:p>
          <a:p>
            <a:pPr marL="0" lvl="0" indent="0" algn="just" rtl="0">
              <a:lnSpc>
                <a:spcPct val="90000"/>
              </a:lnSpc>
              <a:spcBef>
                <a:spcPts val="1400"/>
              </a:spcBef>
              <a:spcAft>
                <a:spcPts val="0"/>
              </a:spcAft>
              <a:buSzPct val="100000"/>
              <a:buNone/>
            </a:pPr>
            <a:endParaRPr lang="en-US" b="1" dirty="0"/>
          </a:p>
          <a:p>
            <a:pPr marL="91440" lvl="0" indent="-97790" algn="just" rtl="0">
              <a:lnSpc>
                <a:spcPct val="90000"/>
              </a:lnSpc>
              <a:spcBef>
                <a:spcPts val="1400"/>
              </a:spcBef>
              <a:spcAft>
                <a:spcPts val="0"/>
              </a:spcAft>
              <a:buSzPct val="100000"/>
              <a:buChar char=" "/>
            </a:pPr>
            <a:r>
              <a:rPr lang="en-US" dirty="0"/>
              <a:t>•	Video summarization is a challenging task that involves frame extraction, feature extraction, importance scoring, keyframe selection, text extraction, and summarization model.</a:t>
            </a:r>
            <a:endParaRPr dirty="0"/>
          </a:p>
          <a:p>
            <a:pPr marL="91440" lvl="0" indent="-97790" algn="just" rtl="0">
              <a:lnSpc>
                <a:spcPct val="90000"/>
              </a:lnSpc>
              <a:spcBef>
                <a:spcPts val="1400"/>
              </a:spcBef>
              <a:spcAft>
                <a:spcPts val="0"/>
              </a:spcAft>
              <a:buSzPct val="100000"/>
              <a:buChar char=" "/>
            </a:pPr>
            <a:r>
              <a:rPr lang="en-US" dirty="0"/>
              <a:t>•	The proposed methodology provides a systematic approach for generating video summaries.</a:t>
            </a:r>
            <a:endParaRPr dirty="0"/>
          </a:p>
          <a:p>
            <a:pPr marL="91440" lvl="0" indent="-97790" algn="just" rtl="0">
              <a:lnSpc>
                <a:spcPct val="90000"/>
              </a:lnSpc>
              <a:spcBef>
                <a:spcPts val="1400"/>
              </a:spcBef>
              <a:spcAft>
                <a:spcPts val="0"/>
              </a:spcAft>
              <a:buSzPct val="100000"/>
              <a:buChar char=" "/>
            </a:pPr>
            <a:r>
              <a:rPr lang="en-US" dirty="0"/>
              <a:t>•	Further improvements can be made by exploring advanced techniques, incorporating audio analysis, or integrating user preferences into the summarization process.</a:t>
            </a:r>
            <a:endParaRPr dirty="0"/>
          </a:p>
          <a:p>
            <a:pPr marL="91440" lvl="0" indent="0" algn="just" rtl="0">
              <a:lnSpc>
                <a:spcPct val="90000"/>
              </a:lnSpc>
              <a:spcBef>
                <a:spcPts val="1400"/>
              </a:spcBef>
              <a:spcAft>
                <a:spcPts val="0"/>
              </a:spcAft>
              <a:buSzPct val="100000"/>
              <a:buNone/>
            </a:pPr>
            <a:endParaRPr dirty="0"/>
          </a:p>
          <a:p>
            <a:pPr marL="91440" lvl="0" indent="0" algn="just" rtl="0">
              <a:lnSpc>
                <a:spcPct val="90000"/>
              </a:lnSpc>
              <a:spcBef>
                <a:spcPts val="1400"/>
              </a:spcBef>
              <a:spcAft>
                <a:spcPts val="0"/>
              </a:spcAft>
              <a:buSzPct val="100000"/>
              <a:buNone/>
            </a:pPr>
            <a:endParaRPr dirty="0"/>
          </a:p>
        </p:txBody>
      </p:sp>
    </p:spTree>
    <p:extLst>
      <p:ext uri="{BB962C8B-B14F-4D97-AF65-F5344CB8AC3E}">
        <p14:creationId xmlns:p14="http://schemas.microsoft.com/office/powerpoint/2010/main" val="198087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C2F-C606-49AA-A793-D609428E4141}"/>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84F73898-C841-442B-B60C-C9EBEA62DBFB}"/>
              </a:ext>
            </a:extLst>
          </p:cNvPr>
          <p:cNvSpPr>
            <a:spLocks noGrp="1"/>
          </p:cNvSpPr>
          <p:nvPr>
            <p:ph type="body" idx="1"/>
          </p:nvPr>
        </p:nvSpPr>
        <p:spPr>
          <a:xfrm>
            <a:off x="1024126" y="2176041"/>
            <a:ext cx="9720071" cy="4133319"/>
          </a:xfrm>
        </p:spPr>
        <p:txBody>
          <a:bodyPr/>
          <a:lstStyle/>
          <a:p>
            <a:pPr algn="just">
              <a:buFont typeface="Arial" panose="020B0604020202020204" pitchFamily="34" charset="0"/>
              <a:buChar char="•"/>
            </a:pPr>
            <a:r>
              <a:rPr lang="en-IN" dirty="0"/>
              <a:t>Watching long videos is time taking specially when you have a time constraint. To address this problem a video summarizer can be used. </a:t>
            </a:r>
          </a:p>
          <a:p>
            <a:pPr algn="just">
              <a:buFont typeface="Arial" panose="020B0604020202020204" pitchFamily="34" charset="0"/>
              <a:buChar char="•"/>
            </a:pPr>
            <a:endParaRPr lang="en-IN" dirty="0"/>
          </a:p>
          <a:p>
            <a:pPr algn="just">
              <a:buFont typeface="Arial" panose="020B0604020202020204" pitchFamily="34" charset="0"/>
              <a:buChar char="•"/>
            </a:pPr>
            <a:r>
              <a:rPr lang="en-IN" dirty="0"/>
              <a:t>To know whether a video is relevant or not, a user can read the summary generated from video. This would also help him in deciding whether to watch the video or not.</a:t>
            </a:r>
          </a:p>
          <a:p>
            <a:pPr algn="just">
              <a:buFont typeface="Arial" panose="020B0604020202020204" pitchFamily="34" charset="0"/>
              <a:buChar char="•"/>
            </a:pPr>
            <a:endParaRPr lang="en-IN" dirty="0"/>
          </a:p>
          <a:p>
            <a:pPr algn="just">
              <a:buFont typeface="Arial" panose="020B0604020202020204" pitchFamily="34" charset="0"/>
              <a:buChar char="•"/>
            </a:pPr>
            <a:r>
              <a:rPr lang="en-IN" dirty="0"/>
              <a:t>The video summarizer aims at generating a relevant and accurate summary of our video.</a:t>
            </a:r>
          </a:p>
          <a:p>
            <a:pPr marL="114300" indent="0" algn="just">
              <a:buNone/>
            </a:pPr>
            <a:endParaRPr lang="en-IN" dirty="0"/>
          </a:p>
        </p:txBody>
      </p:sp>
    </p:spTree>
    <p:extLst>
      <p:ext uri="{BB962C8B-B14F-4D97-AF65-F5344CB8AC3E}">
        <p14:creationId xmlns:p14="http://schemas.microsoft.com/office/powerpoint/2010/main" val="253910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CC81-C515-424A-BD43-BCCD2F7CA606}"/>
              </a:ext>
            </a:extLst>
          </p:cNvPr>
          <p:cNvSpPr>
            <a:spLocks noGrp="1"/>
          </p:cNvSpPr>
          <p:nvPr>
            <p:ph type="title"/>
          </p:nvPr>
        </p:nvSpPr>
        <p:spPr>
          <a:xfrm>
            <a:off x="1024127" y="585216"/>
            <a:ext cx="10770476" cy="1499616"/>
          </a:xfrm>
        </p:spPr>
        <p:txBody>
          <a:bodyPr>
            <a:normAutofit fontScale="90000"/>
          </a:bodyPr>
          <a:lstStyle/>
          <a:p>
            <a:r>
              <a:rPr lang="en-US" dirty="0"/>
              <a:t>VIDEOBERT: A JOINT MODEL FOR VIDEO AND LANGUAGE REPRESENTATION LEARNING</a:t>
            </a:r>
            <a:endParaRPr lang="en-IN" dirty="0"/>
          </a:p>
        </p:txBody>
      </p:sp>
      <p:sp>
        <p:nvSpPr>
          <p:cNvPr id="3" name="Text Placeholder 2">
            <a:extLst>
              <a:ext uri="{FF2B5EF4-FFF2-40B4-BE49-F238E27FC236}">
                <a16:creationId xmlns:a16="http://schemas.microsoft.com/office/drawing/2014/main" id="{A6B3FDF5-8725-4033-910E-2685A93E9D32}"/>
              </a:ext>
            </a:extLst>
          </p:cNvPr>
          <p:cNvSpPr>
            <a:spLocks noGrp="1"/>
          </p:cNvSpPr>
          <p:nvPr>
            <p:ph type="body" idx="1"/>
          </p:nvPr>
        </p:nvSpPr>
        <p:spPr>
          <a:xfrm>
            <a:off x="1024126" y="2286000"/>
            <a:ext cx="9543559" cy="4023360"/>
          </a:xfrm>
        </p:spPr>
        <p:txBody>
          <a:bodyPr/>
          <a:lstStyle/>
          <a:p>
            <a:pPr algn="just">
              <a:buFont typeface="Arial" panose="020B0604020202020204" pitchFamily="34" charset="0"/>
              <a:buChar char="•"/>
            </a:pPr>
            <a:r>
              <a:rPr lang="en-US" dirty="0">
                <a:solidFill>
                  <a:schemeClr val="tx1"/>
                </a:solidFill>
              </a:rPr>
              <a:t>A joint visual-linguistic model is proposed to learn high-level features without any explicit supervision.</a:t>
            </a:r>
          </a:p>
          <a:p>
            <a:pPr algn="just">
              <a:buFont typeface="Arial" panose="020B0604020202020204" pitchFamily="34" charset="0"/>
              <a:buChar char="•"/>
            </a:pPr>
            <a:endParaRPr lang="en-US" dirty="0">
              <a:solidFill>
                <a:schemeClr val="tx1"/>
              </a:solidFill>
            </a:endParaRPr>
          </a:p>
          <a:p>
            <a:pPr algn="just">
              <a:buFont typeface="Arial" panose="020B0604020202020204" pitchFamily="34" charset="0"/>
              <a:buChar char="•"/>
            </a:pPr>
            <a:r>
              <a:rPr lang="en-US" dirty="0" err="1">
                <a:solidFill>
                  <a:schemeClr val="tx1"/>
                </a:solidFill>
              </a:rPr>
              <a:t>VideoBERT</a:t>
            </a:r>
            <a:r>
              <a:rPr lang="en-US" dirty="0">
                <a:solidFill>
                  <a:schemeClr val="tx1"/>
                </a:solidFill>
              </a:rPr>
              <a:t> builds upon the BERT and S3D model to learn bidirectional joint distributions over sequences of visual and linguistic tokens.</a:t>
            </a:r>
          </a:p>
          <a:p>
            <a:pPr algn="just">
              <a:buClrTx/>
              <a:buFont typeface="Arial" panose="020B0604020202020204" pitchFamily="34" charset="0"/>
              <a:buChar char="•"/>
            </a:pPr>
            <a:endParaRPr lang="en-US" dirty="0">
              <a:solidFill>
                <a:schemeClr val="tx1"/>
              </a:solidFill>
            </a:endParaRPr>
          </a:p>
          <a:p>
            <a:pPr algn="just">
              <a:buFont typeface="Arial" panose="020B0604020202020204" pitchFamily="34" charset="0"/>
              <a:buChar char="•"/>
            </a:pPr>
            <a:r>
              <a:rPr lang="en-US" dirty="0" err="1">
                <a:solidFill>
                  <a:schemeClr val="tx1"/>
                </a:solidFill>
              </a:rPr>
              <a:t>VideoBERT</a:t>
            </a:r>
            <a:r>
              <a:rPr lang="en-US" dirty="0">
                <a:solidFill>
                  <a:schemeClr val="tx1"/>
                </a:solidFill>
              </a:rPr>
              <a:t> can be used for numerous tasks, including action classification and video captioning.</a:t>
            </a:r>
            <a:endParaRPr lang="en-IN" dirty="0">
              <a:solidFill>
                <a:schemeClr val="tx1"/>
              </a:solidFill>
            </a:endParaRPr>
          </a:p>
        </p:txBody>
      </p:sp>
    </p:spTree>
    <p:extLst>
      <p:ext uri="{BB962C8B-B14F-4D97-AF65-F5344CB8AC3E}">
        <p14:creationId xmlns:p14="http://schemas.microsoft.com/office/powerpoint/2010/main" val="373988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8972-30F8-452C-AE82-8DD258E01018}"/>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960E29E9-9114-4D73-9D1B-27F4C6C327A6}"/>
              </a:ext>
            </a:extLst>
          </p:cNvPr>
          <p:cNvSpPr>
            <a:spLocks noGrp="1"/>
          </p:cNvSpPr>
          <p:nvPr>
            <p:ph type="body" idx="1"/>
          </p:nvPr>
        </p:nvSpPr>
        <p:spPr>
          <a:xfrm>
            <a:off x="1024128" y="1932039"/>
            <a:ext cx="10420621" cy="4023360"/>
          </a:xfrm>
        </p:spPr>
        <p:txBody>
          <a:bodyPr>
            <a:normAutofit/>
          </a:bodyPr>
          <a:lstStyle/>
          <a:p>
            <a:pPr marL="571500" indent="-457200">
              <a:buClrTx/>
              <a:buFont typeface="+mj-lt"/>
              <a:buAutoNum type="arabicPeriod"/>
            </a:pPr>
            <a:r>
              <a:rPr lang="en-IN" dirty="0">
                <a:solidFill>
                  <a:schemeClr val="tx1"/>
                </a:solidFill>
                <a:hlinkClick r:id="rId2">
                  <a:extLst>
                    <a:ext uri="{A12FA001-AC4F-418D-AE19-62706E023703}">
                      <ahyp:hlinkClr xmlns:ahyp="http://schemas.microsoft.com/office/drawing/2018/hyperlinkcolor" val="tx"/>
                    </a:ext>
                  </a:extLst>
                </a:hlinkClick>
              </a:rPr>
              <a:t>https://www.youtubedigest.app/</a:t>
            </a:r>
            <a:endParaRPr lang="en-IN" dirty="0">
              <a:solidFill>
                <a:schemeClr val="tx1"/>
              </a:solidFill>
            </a:endParaRPr>
          </a:p>
          <a:p>
            <a:pPr marL="571500" indent="-457200">
              <a:buClrTx/>
              <a:buFont typeface="+mj-lt"/>
              <a:buAutoNum type="arabicPeriod"/>
            </a:pPr>
            <a:r>
              <a:rPr lang="en-IN" dirty="0">
                <a:solidFill>
                  <a:schemeClr val="tx1"/>
                </a:solidFill>
                <a:hlinkClick r:id="rId3">
                  <a:extLst>
                    <a:ext uri="{A12FA001-AC4F-418D-AE19-62706E023703}">
                      <ahyp:hlinkClr xmlns:ahyp="http://schemas.microsoft.com/office/drawing/2018/hyperlinkcolor" val="tx"/>
                    </a:ext>
                  </a:extLst>
                </a:hlinkClick>
              </a:rPr>
              <a:t>https://app.wordtune.com/read</a:t>
            </a:r>
            <a:endParaRPr lang="en-IN" dirty="0">
              <a:solidFill>
                <a:schemeClr val="tx1"/>
              </a:solidFill>
            </a:endParaRPr>
          </a:p>
          <a:p>
            <a:pPr marL="571500" indent="-457200">
              <a:buClrTx/>
              <a:buFont typeface="+mj-lt"/>
              <a:buAutoNum type="arabicPeriod"/>
            </a:pPr>
            <a:r>
              <a:rPr lang="en-IN" dirty="0">
                <a:solidFill>
                  <a:schemeClr val="tx1"/>
                </a:solidFill>
                <a:hlinkClick r:id="rId4">
                  <a:extLst>
                    <a:ext uri="{A12FA001-AC4F-418D-AE19-62706E023703}">
                      <ahyp:hlinkClr xmlns:ahyp="http://schemas.microsoft.com/office/drawing/2018/hyperlinkcolor" val="tx"/>
                    </a:ext>
                  </a:extLst>
                </a:hlinkClick>
              </a:rPr>
              <a:t>https://www.summarize.tech/</a:t>
            </a:r>
            <a:endParaRPr lang="en-IN" dirty="0">
              <a:solidFill>
                <a:schemeClr val="tx1"/>
              </a:solidFill>
            </a:endParaRPr>
          </a:p>
          <a:p>
            <a:pPr marL="571500" indent="-457200">
              <a:buClrTx/>
              <a:buFont typeface="+mj-lt"/>
              <a:buAutoNum type="arabicPeriod"/>
            </a:pPr>
            <a:r>
              <a:rPr lang="en-IN" dirty="0">
                <a:solidFill>
                  <a:schemeClr val="tx1"/>
                </a:solidFill>
                <a:hlinkClick r:id="rId5">
                  <a:extLst>
                    <a:ext uri="{A12FA001-AC4F-418D-AE19-62706E023703}">
                      <ahyp:hlinkClr xmlns:ahyp="http://schemas.microsoft.com/office/drawing/2018/hyperlinkcolor" val="tx"/>
                    </a:ext>
                  </a:extLst>
                </a:hlinkClick>
              </a:rPr>
              <a:t>https://app.upword.ai/</a:t>
            </a:r>
            <a:endParaRPr lang="en-IN" dirty="0">
              <a:solidFill>
                <a:schemeClr val="tx1"/>
              </a:solidFill>
            </a:endParaRPr>
          </a:p>
          <a:p>
            <a:pPr marL="571500" indent="-457200">
              <a:buClrTx/>
              <a:buFont typeface="+mj-lt"/>
              <a:buAutoNum type="arabicPeriod"/>
            </a:pPr>
            <a:r>
              <a:rPr lang="en-US" dirty="0">
                <a:solidFill>
                  <a:schemeClr val="tx1"/>
                </a:solidFill>
                <a:hlinkClick r:id="rId6">
                  <a:extLst>
                    <a:ext uri="{A12FA001-AC4F-418D-AE19-62706E023703}">
                      <ahyp:hlinkClr xmlns:ahyp="http://schemas.microsoft.com/office/drawing/2018/hyperlinkcolor" val="tx"/>
                    </a:ext>
                  </a:extLst>
                </a:hlinkClick>
              </a:rPr>
              <a:t>https://pyimagesearch.com/2017/06/19/image-difference-with-opencv-and-python/</a:t>
            </a:r>
            <a:endParaRPr lang="en-IN" dirty="0">
              <a:solidFill>
                <a:schemeClr val="tx1"/>
              </a:solidFill>
            </a:endParaRPr>
          </a:p>
          <a:p>
            <a:pPr marL="571500" indent="-457200">
              <a:buClrTx/>
              <a:buFont typeface="+mj-lt"/>
              <a:buAutoNum type="arabicPeriod"/>
            </a:pPr>
            <a:r>
              <a:rPr lang="en-US" dirty="0">
                <a:solidFill>
                  <a:schemeClr val="tx1"/>
                </a:solidFill>
                <a:hlinkClick r:id="rId7">
                  <a:extLst>
                    <a:ext uri="{A12FA001-AC4F-418D-AE19-62706E023703}">
                      <ahyp:hlinkClr xmlns:ahyp="http://schemas.microsoft.com/office/drawing/2018/hyperlinkcolor" val="tx"/>
                    </a:ext>
                  </a:extLst>
                </a:hlinkClick>
              </a:rPr>
              <a:t>https://pyimagesearch.com/2015/05/25/basic-motion-detection-and-tracking-with-python-and-opencv/</a:t>
            </a:r>
            <a:endParaRPr lang="en-US" dirty="0">
              <a:solidFill>
                <a:schemeClr val="tx1"/>
              </a:solidFill>
            </a:endParaRPr>
          </a:p>
          <a:p>
            <a:pPr marL="571500" indent="-457200">
              <a:buClrTx/>
              <a:buFont typeface="+mj-lt"/>
              <a:buAutoNum type="arabicPeriod"/>
            </a:pPr>
            <a:r>
              <a:rPr lang="en-US" dirty="0">
                <a:solidFill>
                  <a:schemeClr val="tx1"/>
                </a:solidFill>
                <a:hlinkClick r:id="rId8">
                  <a:extLst>
                    <a:ext uri="{A12FA001-AC4F-418D-AE19-62706E023703}">
                      <ahyp:hlinkClr xmlns:ahyp="http://schemas.microsoft.com/office/drawing/2018/hyperlinkcolor" val="tx"/>
                    </a:ext>
                  </a:extLst>
                </a:hlinkClick>
              </a:rPr>
              <a:t>https://towardsdatascience.com/change-detection-using-siamese-networks-fc2935fff82</a:t>
            </a:r>
            <a:endParaRPr lang="en-US" dirty="0">
              <a:solidFill>
                <a:schemeClr val="tx1"/>
              </a:solidFill>
            </a:endParaRPr>
          </a:p>
          <a:p>
            <a:pPr marL="571500" indent="-457200">
              <a:buClrTx/>
              <a:buFont typeface="+mj-lt"/>
              <a:buAutoNum type="arabicPeriod"/>
            </a:pPr>
            <a:endParaRPr lang="en-US" dirty="0">
              <a:solidFill>
                <a:schemeClr val="tx1"/>
              </a:solidFill>
            </a:endParaRPr>
          </a:p>
          <a:p>
            <a:pPr marL="571500" indent="-457200">
              <a:buClrTx/>
              <a:buFont typeface="+mj-lt"/>
              <a:buAutoNum type="arabicPeriod"/>
            </a:pPr>
            <a:endParaRPr lang="en-US" dirty="0">
              <a:solidFill>
                <a:schemeClr val="tx1"/>
              </a:solidFill>
            </a:endParaRPr>
          </a:p>
          <a:p>
            <a:pPr marL="571500" indent="-457200">
              <a:buClrTx/>
              <a:buFont typeface="+mj-lt"/>
              <a:buAutoNum type="arabicPeriod"/>
            </a:pPr>
            <a:endParaRPr lang="en-IN" dirty="0">
              <a:solidFill>
                <a:schemeClr val="tx1"/>
              </a:solidFill>
            </a:endParaRPr>
          </a:p>
          <a:p>
            <a:pPr marL="571500" indent="-457200">
              <a:buClrTx/>
              <a:buFont typeface="+mj-lt"/>
              <a:buAutoNum type="arabicPeriod"/>
            </a:pPr>
            <a:endParaRPr lang="en-IN" dirty="0">
              <a:solidFill>
                <a:schemeClr val="tx1"/>
              </a:solidFill>
            </a:endParaRPr>
          </a:p>
          <a:p>
            <a:pPr marL="571500" indent="-457200">
              <a:buClrTx/>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341473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024126" y="666501"/>
            <a:ext cx="7172400" cy="658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sz="3800" dirty="0"/>
              <a:t>LITERATURE SURVEY</a:t>
            </a:r>
            <a:endParaRPr sz="3800" dirty="0"/>
          </a:p>
        </p:txBody>
      </p:sp>
      <p:sp>
        <p:nvSpPr>
          <p:cNvPr id="106" name="Google Shape;106;p15"/>
          <p:cNvSpPr txBox="1">
            <a:spLocks noGrp="1"/>
          </p:cNvSpPr>
          <p:nvPr>
            <p:ph type="body" idx="1"/>
          </p:nvPr>
        </p:nvSpPr>
        <p:spPr>
          <a:xfrm>
            <a:off x="1236000" y="1730516"/>
            <a:ext cx="9720000" cy="4460983"/>
          </a:xfrm>
          <a:prstGeom prst="rect">
            <a:avLst/>
          </a:prstGeom>
          <a:noFill/>
          <a:ln>
            <a:noFill/>
          </a:ln>
        </p:spPr>
        <p:txBody>
          <a:bodyPr spcFirstLastPara="1" wrap="square" lIns="45700" tIns="45700" rIns="45700" bIns="45700" anchor="t" anchorCtr="0">
            <a:noAutofit/>
          </a:bodyPr>
          <a:lstStyle/>
          <a:p>
            <a:pPr marL="91440" lvl="0" indent="-89535" algn="just" rtl="0">
              <a:lnSpc>
                <a:spcPct val="95000"/>
              </a:lnSpc>
              <a:spcBef>
                <a:spcPts val="1500"/>
              </a:spcBef>
              <a:spcAft>
                <a:spcPts val="0"/>
              </a:spcAft>
              <a:buClr>
                <a:srgbClr val="374151"/>
              </a:buClr>
              <a:buSzPts val="1410"/>
              <a:buFont typeface="Roboto"/>
              <a:buChar char=" "/>
            </a:pPr>
            <a:r>
              <a:rPr lang="en-US" sz="1800" dirty="0">
                <a:solidFill>
                  <a:schemeClr val="tx1"/>
                </a:solidFill>
                <a:latin typeface="Roboto"/>
                <a:ea typeface="Roboto"/>
                <a:cs typeface="Roboto"/>
                <a:sym typeface="Roboto"/>
              </a:rPr>
              <a:t>"Unsupervised Video Summarization with Adversarial LSTM Networks" by Zhang et al. (2016):</a:t>
            </a:r>
            <a:endParaRPr sz="1800" dirty="0">
              <a:solidFill>
                <a:schemeClr val="tx1"/>
              </a:solidFill>
              <a:latin typeface="Roboto"/>
              <a:ea typeface="Roboto"/>
              <a:cs typeface="Roboto"/>
              <a:sym typeface="Roboto"/>
            </a:endParaRPr>
          </a:p>
          <a:p>
            <a:pPr marL="438532" lvl="1" indent="-285750" algn="just">
              <a:lnSpc>
                <a:spcPct val="95000"/>
              </a:lnSpc>
              <a:spcBef>
                <a:spcPts val="0"/>
              </a:spcBef>
              <a:buClr>
                <a:srgbClr val="374151"/>
              </a:buClr>
              <a:buSzPts val="1410"/>
              <a:buFont typeface="Arial" panose="020B0604020202020204" pitchFamily="34" charset="0"/>
              <a:buChar char="•"/>
            </a:pPr>
            <a:endParaRPr lang="en-US" dirty="0">
              <a:solidFill>
                <a:schemeClr val="tx1"/>
              </a:solidFill>
              <a:latin typeface="Roboto"/>
              <a:ea typeface="Roboto"/>
              <a:cs typeface="Roboto"/>
              <a:sym typeface="Roboto"/>
            </a:endParaRPr>
          </a:p>
          <a:p>
            <a:pPr marL="438532" lvl="1" indent="-285750" algn="just">
              <a:lnSpc>
                <a:spcPct val="95000"/>
              </a:lnSpc>
              <a:spcBef>
                <a:spcPts val="0"/>
              </a:spcBef>
              <a:buClr>
                <a:srgbClr val="374151"/>
              </a:buClr>
              <a:buSzPts val="1410"/>
              <a:buFont typeface="Arial" panose="020B0604020202020204" pitchFamily="34" charset="0"/>
              <a:buChar char="•"/>
            </a:pPr>
            <a:r>
              <a:rPr lang="en-US" dirty="0">
                <a:solidFill>
                  <a:schemeClr val="tx1"/>
                </a:solidFill>
                <a:latin typeface="Roboto"/>
                <a:ea typeface="Roboto"/>
                <a:cs typeface="Roboto"/>
                <a:sym typeface="Roboto"/>
              </a:rPr>
              <a:t>The approach generated summaries by learning to reconstruct the original video sequences while minimizing the reconstruction error.</a:t>
            </a:r>
            <a:endParaRPr dirty="0">
              <a:solidFill>
                <a:schemeClr val="tx1"/>
              </a:solidFill>
              <a:latin typeface="Roboto"/>
              <a:ea typeface="Roboto"/>
              <a:cs typeface="Roboto"/>
              <a:sym typeface="Roboto"/>
            </a:endParaRPr>
          </a:p>
          <a:p>
            <a:pPr marL="438532" lvl="1" indent="-285750" algn="just">
              <a:lnSpc>
                <a:spcPct val="95000"/>
              </a:lnSpc>
              <a:spcBef>
                <a:spcPts val="0"/>
              </a:spcBef>
              <a:buClr>
                <a:srgbClr val="374151"/>
              </a:buClr>
              <a:buSzPts val="1410"/>
              <a:buFont typeface="Arial" panose="020B0604020202020204" pitchFamily="34" charset="0"/>
              <a:buChar char="•"/>
            </a:pPr>
            <a:r>
              <a:rPr lang="en-US" dirty="0">
                <a:solidFill>
                  <a:schemeClr val="tx1"/>
                </a:solidFill>
                <a:latin typeface="Roboto"/>
                <a:ea typeface="Roboto"/>
                <a:cs typeface="Roboto"/>
                <a:sym typeface="Roboto"/>
              </a:rPr>
              <a:t>The adversarial framework encouraged the network to produce concise and diverse video summaries.</a:t>
            </a:r>
          </a:p>
          <a:p>
            <a:pPr marL="265176" lvl="1" indent="-112394" algn="just" rtl="0">
              <a:lnSpc>
                <a:spcPct val="95000"/>
              </a:lnSpc>
              <a:spcBef>
                <a:spcPts val="0"/>
              </a:spcBef>
              <a:spcAft>
                <a:spcPts val="0"/>
              </a:spcAft>
              <a:buClr>
                <a:srgbClr val="374151"/>
              </a:buClr>
              <a:buSzPts val="1410"/>
              <a:buFont typeface="Roboto"/>
              <a:buChar char="🢝"/>
            </a:pPr>
            <a:endParaRPr dirty="0">
              <a:solidFill>
                <a:schemeClr val="tx1"/>
              </a:solidFill>
              <a:latin typeface="Roboto"/>
              <a:ea typeface="Roboto"/>
              <a:cs typeface="Roboto"/>
              <a:sym typeface="Roboto"/>
            </a:endParaRPr>
          </a:p>
          <a:p>
            <a:pPr marL="91440" lvl="0" indent="-89535" algn="just" rtl="0">
              <a:lnSpc>
                <a:spcPct val="95000"/>
              </a:lnSpc>
              <a:spcBef>
                <a:spcPts val="0"/>
              </a:spcBef>
              <a:spcAft>
                <a:spcPts val="0"/>
              </a:spcAft>
              <a:buClr>
                <a:srgbClr val="374151"/>
              </a:buClr>
              <a:buSzPts val="1410"/>
              <a:buFont typeface="Roboto"/>
              <a:buChar char=" "/>
            </a:pPr>
            <a:r>
              <a:rPr lang="en-US" sz="1800" dirty="0">
                <a:solidFill>
                  <a:schemeClr val="tx1"/>
                </a:solidFill>
                <a:latin typeface="Roboto"/>
                <a:ea typeface="Roboto"/>
                <a:cs typeface="Roboto"/>
                <a:sym typeface="Roboto"/>
              </a:rPr>
              <a:t>"Extractive and Abstractive Methods for Single- and Multi-Document Summarization: A Comparative Study" by </a:t>
            </a:r>
            <a:r>
              <a:rPr lang="en-US" sz="1800" dirty="0" err="1">
                <a:solidFill>
                  <a:schemeClr val="tx1"/>
                </a:solidFill>
                <a:latin typeface="Roboto"/>
                <a:ea typeface="Roboto"/>
                <a:cs typeface="Roboto"/>
                <a:sym typeface="Roboto"/>
              </a:rPr>
              <a:t>Gyawali</a:t>
            </a:r>
            <a:r>
              <a:rPr lang="en-US" sz="1800" dirty="0">
                <a:solidFill>
                  <a:schemeClr val="tx1"/>
                </a:solidFill>
                <a:latin typeface="Roboto"/>
                <a:ea typeface="Roboto"/>
                <a:cs typeface="Roboto"/>
                <a:sym typeface="Roboto"/>
              </a:rPr>
              <a:t> et al. (2019):</a:t>
            </a:r>
          </a:p>
          <a:p>
            <a:pPr marL="91440" lvl="0" indent="-89535" algn="just" rtl="0">
              <a:lnSpc>
                <a:spcPct val="95000"/>
              </a:lnSpc>
              <a:spcBef>
                <a:spcPts val="0"/>
              </a:spcBef>
              <a:spcAft>
                <a:spcPts val="0"/>
              </a:spcAft>
              <a:buClr>
                <a:srgbClr val="374151"/>
              </a:buClr>
              <a:buSzPts val="1410"/>
              <a:buFont typeface="Roboto"/>
              <a:buChar char=" "/>
            </a:pPr>
            <a:endParaRPr lang="en-US" sz="1800" dirty="0">
              <a:solidFill>
                <a:schemeClr val="tx1"/>
              </a:solidFill>
              <a:latin typeface="Roboto"/>
              <a:ea typeface="Roboto"/>
              <a:cs typeface="Roboto"/>
              <a:sym typeface="Roboto"/>
            </a:endParaRPr>
          </a:p>
          <a:p>
            <a:pPr marL="438532" lvl="1" indent="-285750" algn="just" rtl="0">
              <a:lnSpc>
                <a:spcPct val="95000"/>
              </a:lnSpc>
              <a:spcBef>
                <a:spcPts val="0"/>
              </a:spcBef>
              <a:spcAft>
                <a:spcPts val="0"/>
              </a:spcAft>
              <a:buClr>
                <a:srgbClr val="374151"/>
              </a:buClr>
              <a:buSzPts val="1410"/>
              <a:buFont typeface="Arial" panose="020B0604020202020204" pitchFamily="34" charset="0"/>
              <a:buChar char="•"/>
            </a:pPr>
            <a:r>
              <a:rPr lang="en-US" sz="1800" dirty="0">
                <a:solidFill>
                  <a:schemeClr val="tx1"/>
                </a:solidFill>
                <a:latin typeface="Roboto"/>
                <a:ea typeface="Roboto"/>
                <a:cs typeface="Roboto"/>
                <a:sym typeface="Roboto"/>
              </a:rPr>
              <a:t>This research conducted a comparative study of extractive and abstractive methods for video summarization. </a:t>
            </a:r>
          </a:p>
          <a:p>
            <a:pPr marL="438532" lvl="1" indent="-285750" algn="just" rtl="0">
              <a:lnSpc>
                <a:spcPct val="95000"/>
              </a:lnSpc>
              <a:spcBef>
                <a:spcPts val="0"/>
              </a:spcBef>
              <a:spcAft>
                <a:spcPts val="0"/>
              </a:spcAft>
              <a:buClr>
                <a:srgbClr val="374151"/>
              </a:buClr>
              <a:buSzPts val="1410"/>
              <a:buFont typeface="Arial" panose="020B0604020202020204" pitchFamily="34" charset="0"/>
              <a:buChar char="•"/>
            </a:pPr>
            <a:r>
              <a:rPr lang="en-US" sz="1800" dirty="0">
                <a:solidFill>
                  <a:schemeClr val="tx1"/>
                </a:solidFill>
                <a:latin typeface="Roboto"/>
                <a:ea typeface="Roboto"/>
                <a:cs typeface="Roboto"/>
                <a:sym typeface="Roboto"/>
              </a:rPr>
              <a:t>The study evaluated the performance of various algorithms on benchmark datasets, providing insights into the strengths and weaknesses of different approaches.</a:t>
            </a:r>
          </a:p>
          <a:p>
            <a:pPr marL="265176" lvl="1" indent="-112394" algn="just" rtl="0">
              <a:lnSpc>
                <a:spcPct val="95000"/>
              </a:lnSpc>
              <a:spcBef>
                <a:spcPts val="0"/>
              </a:spcBef>
              <a:spcAft>
                <a:spcPts val="0"/>
              </a:spcAft>
              <a:buClr>
                <a:srgbClr val="374151"/>
              </a:buClr>
              <a:buSzPts val="1410"/>
              <a:buFont typeface="Roboto"/>
              <a:buChar char="🢝"/>
            </a:pPr>
            <a:endParaRPr lang="en-US" sz="1800" dirty="0">
              <a:solidFill>
                <a:schemeClr val="tx1"/>
              </a:solidFill>
              <a:latin typeface="Roboto"/>
              <a:ea typeface="Roboto"/>
              <a:cs typeface="Roboto"/>
              <a:sym typeface="Roboto"/>
            </a:endParaRPr>
          </a:p>
          <a:p>
            <a:pPr marL="265176" lvl="1" indent="-112394" algn="just" rtl="0">
              <a:lnSpc>
                <a:spcPct val="95000"/>
              </a:lnSpc>
              <a:spcBef>
                <a:spcPts val="0"/>
              </a:spcBef>
              <a:spcAft>
                <a:spcPts val="0"/>
              </a:spcAft>
              <a:buClr>
                <a:srgbClr val="374151"/>
              </a:buClr>
              <a:buSzPts val="1410"/>
              <a:buFont typeface="Roboto"/>
              <a:buChar char="🢝"/>
            </a:pPr>
            <a:endParaRPr lang="en-US" sz="1800" dirty="0">
              <a:solidFill>
                <a:schemeClr val="tx1"/>
              </a:solidFill>
              <a:latin typeface="Roboto"/>
              <a:ea typeface="Roboto"/>
              <a:cs typeface="Roboto"/>
              <a:sym typeface="Roboto"/>
            </a:endParaRPr>
          </a:p>
          <a:p>
            <a:pPr marL="91440" lvl="0" indent="-160020" algn="just" rtl="0">
              <a:lnSpc>
                <a:spcPct val="80000"/>
              </a:lnSpc>
              <a:spcBef>
                <a:spcPts val="2000"/>
              </a:spcBef>
              <a:spcAft>
                <a:spcPts val="0"/>
              </a:spcAft>
              <a:buSzPts val="2520"/>
              <a:buChar char=" "/>
            </a:pPr>
            <a:endParaRPr sz="32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body" idx="1"/>
          </p:nvPr>
        </p:nvSpPr>
        <p:spPr>
          <a:xfrm>
            <a:off x="1024128" y="1956370"/>
            <a:ext cx="10037162" cy="3959699"/>
          </a:xfrm>
          <a:prstGeom prst="rect">
            <a:avLst/>
          </a:prstGeom>
          <a:noFill/>
          <a:ln>
            <a:noFill/>
          </a:ln>
        </p:spPr>
        <p:txBody>
          <a:bodyPr spcFirstLastPara="1" wrap="square" lIns="45700" tIns="45700" rIns="45700" bIns="45700" anchor="t" anchorCtr="0">
            <a:noAutofit/>
          </a:bodyPr>
          <a:lstStyle/>
          <a:p>
            <a:pPr marL="457200" lvl="0" indent="-349250" algn="just" rtl="0">
              <a:lnSpc>
                <a:spcPct val="115000"/>
              </a:lnSpc>
              <a:spcBef>
                <a:spcPts val="1500"/>
              </a:spcBef>
              <a:spcAft>
                <a:spcPts val="0"/>
              </a:spcAft>
              <a:buClr>
                <a:srgbClr val="374151"/>
              </a:buClr>
              <a:buSzPts val="1900"/>
              <a:buFont typeface="Roboto"/>
              <a:buChar char="●"/>
            </a:pPr>
            <a:r>
              <a:rPr lang="en-US" sz="1900" dirty="0">
                <a:solidFill>
                  <a:srgbClr val="374151"/>
                </a:solidFill>
                <a:latin typeface="Roboto"/>
                <a:ea typeface="Roboto"/>
                <a:cs typeface="Roboto"/>
                <a:sym typeface="Roboto"/>
              </a:rPr>
              <a:t>One promising research direction in audio-video summarization is the integration of multimodal learning techniques, combining visual, audio, and textual information.</a:t>
            </a:r>
            <a:endParaRPr sz="1900" dirty="0">
              <a:solidFill>
                <a:srgbClr val="374151"/>
              </a:solidFill>
              <a:latin typeface="Roboto"/>
              <a:ea typeface="Roboto"/>
              <a:cs typeface="Roboto"/>
              <a:sym typeface="Roboto"/>
            </a:endParaRPr>
          </a:p>
          <a:p>
            <a:pPr marL="457200" lvl="0" indent="-349250" algn="just" rtl="0">
              <a:lnSpc>
                <a:spcPct val="115000"/>
              </a:lnSpc>
              <a:spcBef>
                <a:spcPts val="0"/>
              </a:spcBef>
              <a:spcAft>
                <a:spcPts val="0"/>
              </a:spcAft>
              <a:buClr>
                <a:srgbClr val="374151"/>
              </a:buClr>
              <a:buSzPts val="1900"/>
              <a:buFont typeface="Roboto"/>
              <a:buChar char="●"/>
            </a:pPr>
            <a:endParaRPr lang="en-US" sz="1900" dirty="0">
              <a:solidFill>
                <a:srgbClr val="374151"/>
              </a:solidFill>
              <a:latin typeface="Roboto"/>
              <a:ea typeface="Roboto"/>
              <a:cs typeface="Roboto"/>
              <a:sym typeface="Roboto"/>
            </a:endParaRPr>
          </a:p>
          <a:p>
            <a:pPr marL="457200" lvl="0" indent="-349250" algn="just" rtl="0">
              <a:lnSpc>
                <a:spcPct val="115000"/>
              </a:lnSpc>
              <a:spcBef>
                <a:spcPts val="0"/>
              </a:spcBef>
              <a:spcAft>
                <a:spcPts val="0"/>
              </a:spcAft>
              <a:buClr>
                <a:srgbClr val="374151"/>
              </a:buClr>
              <a:buSzPts val="1900"/>
              <a:buFont typeface="Roboto"/>
              <a:buChar char="●"/>
            </a:pPr>
            <a:r>
              <a:rPr lang="en-US" sz="1900" dirty="0">
                <a:solidFill>
                  <a:srgbClr val="374151"/>
                </a:solidFill>
                <a:latin typeface="Roboto"/>
                <a:ea typeface="Roboto"/>
                <a:cs typeface="Roboto"/>
                <a:sym typeface="Roboto"/>
              </a:rPr>
              <a:t>This approach aims to leverage the complementary nature of multiple modalities to improve the quality and comprehensiveness of video summaries.</a:t>
            </a:r>
            <a:endParaRPr sz="1900" dirty="0">
              <a:solidFill>
                <a:srgbClr val="374151"/>
              </a:solidFill>
              <a:latin typeface="Roboto"/>
              <a:ea typeface="Roboto"/>
              <a:cs typeface="Roboto"/>
              <a:sym typeface="Roboto"/>
            </a:endParaRPr>
          </a:p>
          <a:p>
            <a:pPr marL="457200" lvl="0" indent="-349250" algn="just" rtl="0">
              <a:lnSpc>
                <a:spcPct val="115000"/>
              </a:lnSpc>
              <a:spcBef>
                <a:spcPts val="0"/>
              </a:spcBef>
              <a:spcAft>
                <a:spcPts val="0"/>
              </a:spcAft>
              <a:buClr>
                <a:srgbClr val="374151"/>
              </a:buClr>
              <a:buSzPts val="1900"/>
              <a:buFont typeface="Roboto"/>
              <a:buChar char="●"/>
            </a:pPr>
            <a:endParaRPr lang="en-US" sz="1900" dirty="0">
              <a:solidFill>
                <a:srgbClr val="374151"/>
              </a:solidFill>
              <a:latin typeface="Roboto"/>
              <a:ea typeface="Roboto"/>
              <a:cs typeface="Roboto"/>
              <a:sym typeface="Roboto"/>
            </a:endParaRPr>
          </a:p>
          <a:p>
            <a:pPr marL="457200" lvl="0" indent="-349250" algn="just" rtl="0">
              <a:lnSpc>
                <a:spcPct val="115000"/>
              </a:lnSpc>
              <a:spcBef>
                <a:spcPts val="0"/>
              </a:spcBef>
              <a:spcAft>
                <a:spcPts val="0"/>
              </a:spcAft>
              <a:buClr>
                <a:srgbClr val="374151"/>
              </a:buClr>
              <a:buSzPts val="1900"/>
              <a:buFont typeface="Roboto"/>
              <a:buChar char="●"/>
            </a:pPr>
            <a:r>
              <a:rPr lang="en-US" sz="1900" dirty="0">
                <a:solidFill>
                  <a:srgbClr val="374151"/>
                </a:solidFill>
                <a:latin typeface="Roboto"/>
                <a:ea typeface="Roboto"/>
                <a:cs typeface="Roboto"/>
                <a:sym typeface="Roboto"/>
              </a:rPr>
              <a:t>By jointly modeling visual and audio cues, as well as incorporating text analysis, the resulting summaries can capture more nuanced and contextually rich content.</a:t>
            </a:r>
            <a:endParaRPr sz="1900" dirty="0">
              <a:solidFill>
                <a:srgbClr val="374151"/>
              </a:solidFill>
              <a:latin typeface="Roboto"/>
              <a:ea typeface="Roboto"/>
              <a:cs typeface="Roboto"/>
              <a:sym typeface="Roboto"/>
            </a:endParaRPr>
          </a:p>
          <a:p>
            <a:pPr marL="91440" lvl="0" indent="0" algn="just" rtl="0">
              <a:lnSpc>
                <a:spcPct val="90000"/>
              </a:lnSpc>
              <a:spcBef>
                <a:spcPts val="1500"/>
              </a:spcBef>
              <a:spcAft>
                <a:spcPts val="0"/>
              </a:spcAft>
              <a:buSzPts val="2200"/>
              <a:buNone/>
            </a:pPr>
            <a:endParaRPr sz="3100" dirty="0"/>
          </a:p>
        </p:txBody>
      </p:sp>
      <p:sp>
        <p:nvSpPr>
          <p:cNvPr id="3" name="Google Shape;105;p15">
            <a:extLst>
              <a:ext uri="{FF2B5EF4-FFF2-40B4-BE49-F238E27FC236}">
                <a16:creationId xmlns:a16="http://schemas.microsoft.com/office/drawing/2014/main" id="{F428C01E-6D0B-482B-A75E-675B301460AA}"/>
              </a:ext>
            </a:extLst>
          </p:cNvPr>
          <p:cNvSpPr txBox="1">
            <a:spLocks noGrp="1"/>
          </p:cNvSpPr>
          <p:nvPr>
            <p:ph type="title"/>
          </p:nvPr>
        </p:nvSpPr>
        <p:spPr>
          <a:xfrm>
            <a:off x="1024128" y="1071615"/>
            <a:ext cx="7172400" cy="658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sz="3800" dirty="0"/>
              <a:t>ALGORITHM APPROACHES</a:t>
            </a:r>
            <a:endParaRPr sz="3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121" name="Google Shape;121;p18"/>
          <p:cNvGraphicFramePr/>
          <p:nvPr>
            <p:extLst>
              <p:ext uri="{D42A27DB-BD31-4B8C-83A1-F6EECF244321}">
                <p14:modId xmlns:p14="http://schemas.microsoft.com/office/powerpoint/2010/main" val="545104133"/>
              </p:ext>
            </p:extLst>
          </p:nvPr>
        </p:nvGraphicFramePr>
        <p:xfrm>
          <a:off x="876625" y="1413388"/>
          <a:ext cx="10739692" cy="5049746"/>
        </p:xfrm>
        <a:graphic>
          <a:graphicData uri="http://schemas.openxmlformats.org/drawingml/2006/table">
            <a:tbl>
              <a:tblPr>
                <a:tableStyleId>{8799B23B-EC83-4686-B30A-512413B5E67A}</a:tableStyleId>
              </a:tblPr>
              <a:tblGrid>
                <a:gridCol w="2684923">
                  <a:extLst>
                    <a:ext uri="{9D8B030D-6E8A-4147-A177-3AD203B41FA5}">
                      <a16:colId xmlns:a16="http://schemas.microsoft.com/office/drawing/2014/main" val="20000"/>
                    </a:ext>
                  </a:extLst>
                </a:gridCol>
                <a:gridCol w="2436129">
                  <a:extLst>
                    <a:ext uri="{9D8B030D-6E8A-4147-A177-3AD203B41FA5}">
                      <a16:colId xmlns:a16="http://schemas.microsoft.com/office/drawing/2014/main" val="639381633"/>
                    </a:ext>
                  </a:extLst>
                </a:gridCol>
                <a:gridCol w="1995764">
                  <a:extLst>
                    <a:ext uri="{9D8B030D-6E8A-4147-A177-3AD203B41FA5}">
                      <a16:colId xmlns:a16="http://schemas.microsoft.com/office/drawing/2014/main" val="20001"/>
                    </a:ext>
                  </a:extLst>
                </a:gridCol>
                <a:gridCol w="3622876">
                  <a:extLst>
                    <a:ext uri="{9D8B030D-6E8A-4147-A177-3AD203B41FA5}">
                      <a16:colId xmlns:a16="http://schemas.microsoft.com/office/drawing/2014/main" val="20003"/>
                    </a:ext>
                  </a:extLst>
                </a:gridCol>
              </a:tblGrid>
              <a:tr h="545326">
                <a:tc>
                  <a:txBody>
                    <a:bodyPr/>
                    <a:lstStyle/>
                    <a:p>
                      <a:pPr marL="0" lvl="0" indent="0" algn="l" rtl="0">
                        <a:spcBef>
                          <a:spcPts val="0"/>
                        </a:spcBef>
                        <a:spcAft>
                          <a:spcPts val="0"/>
                        </a:spcAft>
                        <a:buNone/>
                      </a:pPr>
                      <a:r>
                        <a:rPr lang="en-US" b="1" dirty="0"/>
                        <a:t>Existing Algorithms Approaches</a:t>
                      </a:r>
                      <a:endParaRPr b="1" dirty="0"/>
                    </a:p>
                  </a:txBody>
                  <a:tcPr marL="91425" marR="91425" marT="91425" marB="91425" anchor="b"/>
                </a:tc>
                <a:tc>
                  <a:txBody>
                    <a:bodyPr/>
                    <a:lstStyle/>
                    <a:p>
                      <a:pPr marL="0" lvl="0" indent="0" algn="l" rtl="0">
                        <a:spcBef>
                          <a:spcPts val="0"/>
                        </a:spcBef>
                        <a:spcAft>
                          <a:spcPts val="0"/>
                        </a:spcAft>
                        <a:buNone/>
                      </a:pPr>
                      <a:r>
                        <a:rPr lang="en-US" b="1" dirty="0"/>
                        <a:t> Description </a:t>
                      </a:r>
                      <a:endParaRPr b="1" dirty="0"/>
                    </a:p>
                  </a:txBody>
                  <a:tcPr marL="91425" marR="91425" marT="91425" marB="91425" anchor="b"/>
                </a:tc>
                <a:tc>
                  <a:txBody>
                    <a:bodyPr/>
                    <a:lstStyle/>
                    <a:p>
                      <a:pPr marL="0" lvl="0" indent="0" algn="l" rtl="0">
                        <a:spcBef>
                          <a:spcPts val="0"/>
                        </a:spcBef>
                        <a:spcAft>
                          <a:spcPts val="0"/>
                        </a:spcAft>
                        <a:buNone/>
                      </a:pPr>
                      <a:r>
                        <a:rPr lang="en-US" b="1" dirty="0"/>
                        <a:t>Limitations </a:t>
                      </a:r>
                      <a:endParaRPr b="1" dirty="0"/>
                    </a:p>
                  </a:txBody>
                  <a:tcPr marL="91425" marR="91425" marT="91425" marB="91425" anchor="b"/>
                </a:tc>
                <a:tc>
                  <a:txBody>
                    <a:bodyPr/>
                    <a:lstStyle/>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Future Scope</a:t>
                      </a:r>
                      <a:endParaRPr b="1" dirty="0"/>
                    </a:p>
                  </a:txBody>
                  <a:tcPr marL="91425" marR="91425" marT="91425" marB="91425"/>
                </a:tc>
                <a:extLst>
                  <a:ext uri="{0D108BD9-81ED-4DB2-BD59-A6C34878D82A}">
                    <a16:rowId xmlns:a16="http://schemas.microsoft.com/office/drawing/2014/main" val="10000"/>
                  </a:ext>
                </a:extLst>
              </a:tr>
              <a:tr h="1117946">
                <a:tc>
                  <a:txBody>
                    <a:bodyPr/>
                    <a:lstStyle/>
                    <a:p>
                      <a:pPr marL="0" lvl="0" indent="0" algn="just" rtl="0">
                        <a:spcBef>
                          <a:spcPts val="0"/>
                        </a:spcBef>
                        <a:spcAft>
                          <a:spcPts val="0"/>
                        </a:spcAft>
                        <a:buNone/>
                      </a:pPr>
                      <a:r>
                        <a:rPr lang="en-US"/>
                        <a:t>Traditional Keyframe Extraction	</a:t>
                      </a:r>
                      <a:endParaRPr/>
                    </a:p>
                  </a:txBody>
                  <a:tcPr marL="91425" marR="91425" marT="91425" marB="91425"/>
                </a:tc>
                <a:tc>
                  <a:txBody>
                    <a:bodyPr/>
                    <a:lstStyle/>
                    <a:p>
                      <a:pPr marL="0" lvl="0" indent="0" algn="just" rtl="0">
                        <a:spcBef>
                          <a:spcPts val="0"/>
                        </a:spcBef>
                        <a:spcAft>
                          <a:spcPts val="0"/>
                        </a:spcAft>
                        <a:buNone/>
                      </a:pPr>
                      <a:r>
                        <a:rPr lang="en-US" dirty="0">
                          <a:solidFill>
                            <a:schemeClr val="dk1"/>
                          </a:solidFill>
                        </a:rPr>
                        <a:t>May capture irrelevant frames or miss important content</a:t>
                      </a:r>
                      <a:endParaRPr dirty="0"/>
                    </a:p>
                  </a:txBody>
                  <a:tcPr marL="91425" marR="91425" marT="91425" marB="91425"/>
                </a:tc>
                <a:tc>
                  <a:txBody>
                    <a:bodyPr/>
                    <a:lstStyle/>
                    <a:p>
                      <a:pPr marL="0" lvl="0" indent="0" algn="just" rtl="0">
                        <a:spcBef>
                          <a:spcPts val="0"/>
                        </a:spcBef>
                        <a:spcAft>
                          <a:spcPts val="0"/>
                        </a:spcAft>
                        <a:buNone/>
                      </a:pPr>
                      <a:r>
                        <a:rPr lang="en-US" dirty="0"/>
                        <a:t>Selects frames at fixed intervals or based on motion thresholds		</a:t>
                      </a:r>
                      <a:endParaRPr dirty="0"/>
                    </a:p>
                  </a:txBody>
                  <a:tcPr marL="91425" marR="91425" marT="91425" marB="91425"/>
                </a:tc>
                <a:tc>
                  <a:txBody>
                    <a:bodyPr/>
                    <a:lstStyle/>
                    <a:p>
                      <a:pPr marL="0" lvl="0" indent="0" algn="just" rtl="0">
                        <a:spcBef>
                          <a:spcPts val="0"/>
                        </a:spcBef>
                        <a:spcAft>
                          <a:spcPts val="0"/>
                        </a:spcAft>
                        <a:buNone/>
                      </a:pPr>
                      <a:r>
                        <a:rPr lang="en-US" dirty="0">
                          <a:solidFill>
                            <a:schemeClr val="dk1"/>
                          </a:solidFill>
                        </a:rPr>
                        <a:t>Our approach considers changes in frames and extracts keyframes based on a customizable threshold, reducing storage usage and capturing more significant content</a:t>
                      </a:r>
                      <a:endParaRPr dirty="0"/>
                    </a:p>
                  </a:txBody>
                  <a:tcPr marL="91425" marR="91425" marT="91425" marB="91425"/>
                </a:tc>
                <a:extLst>
                  <a:ext uri="{0D108BD9-81ED-4DB2-BD59-A6C34878D82A}">
                    <a16:rowId xmlns:a16="http://schemas.microsoft.com/office/drawing/2014/main" val="10001"/>
                  </a:ext>
                </a:extLst>
              </a:tr>
              <a:tr h="1117946">
                <a:tc>
                  <a:txBody>
                    <a:bodyPr/>
                    <a:lstStyle/>
                    <a:p>
                      <a:pPr marL="0" lvl="0" indent="0" algn="just" rtl="0">
                        <a:spcBef>
                          <a:spcPts val="0"/>
                        </a:spcBef>
                        <a:spcAft>
                          <a:spcPts val="0"/>
                        </a:spcAft>
                        <a:buNone/>
                      </a:pPr>
                      <a:r>
                        <a:rPr lang="en-US"/>
                        <a:t>Importance Scoring using Visual Features</a:t>
                      </a:r>
                      <a:endParaRPr/>
                    </a:p>
                  </a:txBody>
                  <a:tcPr marL="91425" marR="91425" marT="91425" marB="91425"/>
                </a:tc>
                <a:tc>
                  <a:txBody>
                    <a:bodyPr/>
                    <a:lstStyle/>
                    <a:p>
                      <a:pPr marL="0" lvl="0" indent="0" algn="just" rtl="0">
                        <a:spcBef>
                          <a:spcPts val="0"/>
                        </a:spcBef>
                        <a:spcAft>
                          <a:spcPts val="0"/>
                        </a:spcAft>
                        <a:buNone/>
                      </a:pPr>
                      <a:r>
                        <a:rPr lang="en-US" dirty="0"/>
                        <a:t>Relies solely on visual features and may overlook important textual or audio information</a:t>
                      </a:r>
                      <a:endParaRPr dirty="0"/>
                    </a:p>
                  </a:txBody>
                  <a:tcPr marL="91425" marR="91425" marT="91425" marB="91425"/>
                </a:tc>
                <a:tc>
                  <a:txBody>
                    <a:bodyPr/>
                    <a:lstStyle/>
                    <a:p>
                      <a:pPr marL="0" lvl="0" indent="0" algn="just" rtl="0">
                        <a:spcBef>
                          <a:spcPts val="0"/>
                        </a:spcBef>
                        <a:spcAft>
                          <a:spcPts val="0"/>
                        </a:spcAft>
                        <a:buNone/>
                      </a:pPr>
                      <a:r>
                        <a:rPr lang="en-US" dirty="0"/>
                        <a:t>Assigns importance scores to frames based on visual features</a:t>
                      </a:r>
                      <a:endParaRPr dirty="0"/>
                    </a:p>
                  </a:txBody>
                  <a:tcPr marL="91425" marR="91425" marT="91425" marB="91425"/>
                </a:tc>
                <a:tc>
                  <a:txBody>
                    <a:bodyPr/>
                    <a:lstStyle/>
                    <a:p>
                      <a:pPr marL="0" lvl="0" indent="0" algn="just" rtl="0">
                        <a:spcBef>
                          <a:spcPts val="0"/>
                        </a:spcBef>
                        <a:spcAft>
                          <a:spcPts val="0"/>
                        </a:spcAft>
                        <a:buNone/>
                      </a:pPr>
                      <a:r>
                        <a:rPr lang="en-US"/>
                        <a:t>We incorporate both visual features and text extraction to capture a more comprehensive understanding of the video content</a:t>
                      </a:r>
                      <a:endParaRPr/>
                    </a:p>
                  </a:txBody>
                  <a:tcPr marL="91425" marR="91425" marT="91425" marB="91425"/>
                </a:tc>
                <a:extLst>
                  <a:ext uri="{0D108BD9-81ED-4DB2-BD59-A6C34878D82A}">
                    <a16:rowId xmlns:a16="http://schemas.microsoft.com/office/drawing/2014/main" val="10002"/>
                  </a:ext>
                </a:extLst>
              </a:tr>
              <a:tr h="927073">
                <a:tc>
                  <a:txBody>
                    <a:bodyPr/>
                    <a:lstStyle/>
                    <a:p>
                      <a:pPr marL="0" lvl="0" indent="0" algn="just" rtl="0">
                        <a:spcBef>
                          <a:spcPts val="0"/>
                        </a:spcBef>
                        <a:spcAft>
                          <a:spcPts val="0"/>
                        </a:spcAft>
                        <a:buNone/>
                      </a:pPr>
                      <a:r>
                        <a:rPr lang="en-US"/>
                        <a:t>Text Summarization</a:t>
                      </a:r>
                      <a:endParaRPr/>
                    </a:p>
                  </a:txBody>
                  <a:tcPr marL="91425" marR="91425" marT="91425" marB="91425"/>
                </a:tc>
                <a:tc>
                  <a:txBody>
                    <a:bodyPr/>
                    <a:lstStyle/>
                    <a:p>
                      <a:pPr marL="0" lvl="0" indent="0" algn="just" rtl="0">
                        <a:spcBef>
                          <a:spcPts val="0"/>
                        </a:spcBef>
                        <a:spcAft>
                          <a:spcPts val="0"/>
                        </a:spcAft>
                        <a:buNone/>
                      </a:pPr>
                      <a:r>
                        <a:rPr lang="en-US" dirty="0">
                          <a:solidFill>
                            <a:schemeClr val="dk1"/>
                          </a:solidFill>
                        </a:rPr>
                        <a:t>Ignores visual information and may miss important visual context</a:t>
                      </a:r>
                      <a:endParaRPr dirty="0"/>
                    </a:p>
                  </a:txBody>
                  <a:tcPr marL="91425" marR="91425" marT="91425" marB="91425"/>
                </a:tc>
                <a:tc>
                  <a:txBody>
                    <a:bodyPr/>
                    <a:lstStyle/>
                    <a:p>
                      <a:pPr marL="0" lvl="0" indent="0" algn="just" rtl="0">
                        <a:spcBef>
                          <a:spcPts val="0"/>
                        </a:spcBef>
                        <a:spcAft>
                          <a:spcPts val="0"/>
                        </a:spcAft>
                        <a:buNone/>
                      </a:pPr>
                      <a:r>
                        <a:rPr lang="en-US" dirty="0"/>
                        <a:t>Generates summaries based on extracted text from frames	</a:t>
                      </a:r>
                      <a:endParaRPr dirty="0"/>
                    </a:p>
                  </a:txBody>
                  <a:tcPr marL="91425" marR="91425" marT="91425" marB="91425"/>
                </a:tc>
                <a:tc>
                  <a:txBody>
                    <a:bodyPr/>
                    <a:lstStyle/>
                    <a:p>
                      <a:pPr marL="0" lvl="0" indent="0" algn="just" rtl="0">
                        <a:spcBef>
                          <a:spcPts val="0"/>
                        </a:spcBef>
                        <a:spcAft>
                          <a:spcPts val="0"/>
                        </a:spcAft>
                        <a:buNone/>
                      </a:pPr>
                      <a:r>
                        <a:rPr lang="en-US"/>
                        <a:t>We combine both visual and textual information to generate more comprehensive and context-rich summaries</a:t>
                      </a:r>
                      <a:endParaRPr/>
                    </a:p>
                  </a:txBody>
                  <a:tcPr marL="91425" marR="91425" marT="91425" marB="91425"/>
                </a:tc>
                <a:extLst>
                  <a:ext uri="{0D108BD9-81ED-4DB2-BD59-A6C34878D82A}">
                    <a16:rowId xmlns:a16="http://schemas.microsoft.com/office/drawing/2014/main" val="10003"/>
                  </a:ext>
                </a:extLst>
              </a:tr>
              <a:tr h="941999">
                <a:tc>
                  <a:txBody>
                    <a:bodyPr/>
                    <a:lstStyle/>
                    <a:p>
                      <a:pPr marL="0" lvl="0" indent="0" algn="just" rtl="0">
                        <a:spcBef>
                          <a:spcPts val="0"/>
                        </a:spcBef>
                        <a:spcAft>
                          <a:spcPts val="0"/>
                        </a:spcAft>
                        <a:buNone/>
                      </a:pPr>
                      <a:r>
                        <a:rPr lang="en-US"/>
                        <a:t>Machine Learning-based Summarization Models</a:t>
                      </a:r>
                      <a:endParaRPr/>
                    </a:p>
                  </a:txBody>
                  <a:tcPr marL="91425" marR="91425" marT="91425" marB="91425"/>
                </a:tc>
                <a:tc>
                  <a:txBody>
                    <a:bodyPr/>
                    <a:lstStyle/>
                    <a:p>
                      <a:pPr marL="0" lvl="0" indent="0" algn="just" rtl="0">
                        <a:spcBef>
                          <a:spcPts val="0"/>
                        </a:spcBef>
                        <a:spcAft>
                          <a:spcPts val="0"/>
                        </a:spcAft>
                        <a:buNone/>
                      </a:pPr>
                      <a:r>
                        <a:rPr lang="en-US" dirty="0"/>
                        <a:t>Requires large labeled datasets for training, which may be challenging to acquire</a:t>
                      </a:r>
                      <a:endParaRPr dirty="0"/>
                    </a:p>
                  </a:txBody>
                  <a:tcPr marL="91425" marR="91425" marT="91425" marB="91425"/>
                </a:tc>
                <a:tc>
                  <a:txBody>
                    <a:bodyPr/>
                    <a:lstStyle/>
                    <a:p>
                      <a:pPr marL="0" lvl="0" indent="0" algn="just" rtl="0">
                        <a:spcBef>
                          <a:spcPts val="0"/>
                        </a:spcBef>
                        <a:spcAft>
                          <a:spcPts val="0"/>
                        </a:spcAft>
                        <a:buNone/>
                      </a:pPr>
                      <a:r>
                        <a:rPr lang="en-US" dirty="0"/>
                        <a:t>Utilizes machine learning algorithms for summarization</a:t>
                      </a:r>
                      <a:endParaRPr dirty="0"/>
                    </a:p>
                  </a:txBody>
                  <a:tcPr marL="91425" marR="91425" marT="91425" marB="91425"/>
                </a:tc>
                <a:tc>
                  <a:txBody>
                    <a:bodyPr/>
                    <a:lstStyle/>
                    <a:p>
                      <a:pPr marL="0" lvl="0" indent="0" algn="just" rtl="0">
                        <a:spcBef>
                          <a:spcPts val="0"/>
                        </a:spcBef>
                        <a:spcAft>
                          <a:spcPts val="0"/>
                        </a:spcAft>
                        <a:buNone/>
                      </a:pPr>
                      <a:r>
                        <a:rPr lang="en-US" dirty="0"/>
                        <a:t>We leverage machine learning techniques and explore transfer learning to overcome data limitations and enhance summarization performance</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3" name="Google Shape;105;p15">
            <a:extLst>
              <a:ext uri="{FF2B5EF4-FFF2-40B4-BE49-F238E27FC236}">
                <a16:creationId xmlns:a16="http://schemas.microsoft.com/office/drawing/2014/main" id="{16DAB609-9BF6-41C6-A8B0-9B65ED1E5E0B}"/>
              </a:ext>
            </a:extLst>
          </p:cNvPr>
          <p:cNvSpPr txBox="1">
            <a:spLocks noGrp="1"/>
          </p:cNvSpPr>
          <p:nvPr>
            <p:ph type="title"/>
          </p:nvPr>
        </p:nvSpPr>
        <p:spPr>
          <a:xfrm>
            <a:off x="876625" y="504455"/>
            <a:ext cx="9126871" cy="658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sz="3800" dirty="0"/>
              <a:t>COMPARISION OF VARIOUS APPROACHES</a:t>
            </a:r>
            <a:endParaRPr sz="3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71584" y="388571"/>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EXISTING SOLUTIONS</a:t>
            </a:r>
            <a:endParaRPr dirty="0"/>
          </a:p>
        </p:txBody>
      </p:sp>
      <p:sp>
        <p:nvSpPr>
          <p:cNvPr id="127" name="Google Shape;127;p19"/>
          <p:cNvSpPr txBox="1">
            <a:spLocks noGrp="1"/>
          </p:cNvSpPr>
          <p:nvPr>
            <p:ph type="body" idx="1"/>
          </p:nvPr>
        </p:nvSpPr>
        <p:spPr>
          <a:xfrm>
            <a:off x="945470" y="1587826"/>
            <a:ext cx="10705756" cy="4529721"/>
          </a:xfrm>
          <a:prstGeom prst="rect">
            <a:avLst/>
          </a:prstGeom>
          <a:noFill/>
          <a:ln>
            <a:noFill/>
          </a:ln>
        </p:spPr>
        <p:txBody>
          <a:bodyPr spcFirstLastPara="1" wrap="square" lIns="45700" tIns="45700" rIns="45700" bIns="45700" anchor="t" anchorCtr="0">
            <a:normAutofit/>
          </a:bodyPr>
          <a:lstStyle/>
          <a:p>
            <a:pPr marL="0" lvl="0" indent="0" algn="just" rtl="0">
              <a:lnSpc>
                <a:spcPct val="90000"/>
              </a:lnSpc>
              <a:spcBef>
                <a:spcPts val="1400"/>
              </a:spcBef>
              <a:spcAft>
                <a:spcPts val="0"/>
              </a:spcAft>
              <a:buSzPts val="2200"/>
              <a:buNone/>
            </a:pPr>
            <a:r>
              <a:rPr lang="en-US" b="1" dirty="0"/>
              <a:t>1. </a:t>
            </a:r>
            <a:r>
              <a:rPr lang="en-US" b="1" dirty="0" err="1"/>
              <a:t>YoutubeDigest</a:t>
            </a:r>
            <a:endParaRPr b="1" dirty="0"/>
          </a:p>
          <a:p>
            <a:pPr marL="0" lvl="0" indent="0" algn="just" rtl="0">
              <a:lnSpc>
                <a:spcPct val="90000"/>
              </a:lnSpc>
              <a:spcBef>
                <a:spcPts val="1400"/>
              </a:spcBef>
              <a:spcAft>
                <a:spcPts val="0"/>
              </a:spcAft>
              <a:buSzPts val="2200"/>
              <a:buNone/>
            </a:pPr>
            <a:r>
              <a:rPr lang="en-US" dirty="0" err="1"/>
              <a:t>YoutubeDigest</a:t>
            </a:r>
            <a:r>
              <a:rPr lang="en-US" dirty="0"/>
              <a:t> Generates summaries for </a:t>
            </a:r>
            <a:r>
              <a:rPr lang="en-US" dirty="0" err="1"/>
              <a:t>youtube</a:t>
            </a:r>
            <a:r>
              <a:rPr lang="en-US" dirty="0"/>
              <a:t> videos using </a:t>
            </a:r>
            <a:r>
              <a:rPr lang="en-US" dirty="0" err="1"/>
              <a:t>ChatGPT</a:t>
            </a:r>
            <a:r>
              <a:rPr lang="en-US" dirty="0"/>
              <a:t>. </a:t>
            </a:r>
            <a:r>
              <a:rPr lang="en-US" dirty="0" err="1"/>
              <a:t>YouTubeDigest</a:t>
            </a:r>
            <a:r>
              <a:rPr lang="en-US" dirty="0"/>
              <a:t> can create summaries for YouTube videos in different forms. By default, it provides a summary in five bullet points[1]. </a:t>
            </a:r>
          </a:p>
          <a:p>
            <a:pPr marL="0" lvl="0" indent="0" algn="just" rtl="0">
              <a:lnSpc>
                <a:spcPct val="90000"/>
              </a:lnSpc>
              <a:spcBef>
                <a:spcPts val="1400"/>
              </a:spcBef>
              <a:spcAft>
                <a:spcPts val="0"/>
              </a:spcAft>
              <a:buSzPts val="2200"/>
              <a:buNone/>
            </a:pPr>
            <a:r>
              <a:rPr lang="en-US" dirty="0"/>
              <a:t>There is an option to limit the number of words in summary  This is available as Chrome /Firefox /Brave extension. It generated a 2927 words summary for a 11 minute video.</a:t>
            </a:r>
          </a:p>
          <a:p>
            <a:pPr marL="0" lvl="0" indent="0" algn="just" rtl="0">
              <a:lnSpc>
                <a:spcPct val="90000"/>
              </a:lnSpc>
              <a:spcBef>
                <a:spcPts val="1400"/>
              </a:spcBef>
              <a:spcAft>
                <a:spcPts val="0"/>
              </a:spcAft>
              <a:buSzPts val="2200"/>
              <a:buNone/>
            </a:pPr>
            <a:r>
              <a:rPr lang="en-US" dirty="0"/>
              <a:t>TECHNOLOGY USED - Generative Pre – trained transformers</a:t>
            </a:r>
          </a:p>
          <a:p>
            <a:pPr marL="0" indent="0" algn="just">
              <a:spcBef>
                <a:spcPts val="1400"/>
              </a:spcBef>
              <a:buSzPts val="2200"/>
              <a:buNone/>
            </a:pPr>
            <a:r>
              <a:rPr lang="en-US" dirty="0"/>
              <a:t>LIMITATION- </a:t>
            </a:r>
          </a:p>
          <a:p>
            <a:pPr marL="0" indent="0" algn="just">
              <a:spcBef>
                <a:spcPts val="1400"/>
              </a:spcBef>
              <a:buSzPts val="2200"/>
              <a:buNone/>
            </a:pPr>
            <a:r>
              <a:rPr lang="en-US" dirty="0"/>
              <a:t>It can only summarize those videos that has a transcript provided by </a:t>
            </a:r>
            <a:r>
              <a:rPr lang="en-US" dirty="0" err="1"/>
              <a:t>Youtube</a:t>
            </a:r>
            <a:r>
              <a:rPr lang="en-US" dirty="0"/>
              <a:t>.</a:t>
            </a:r>
          </a:p>
          <a:p>
            <a:pPr marL="0" indent="0" algn="just">
              <a:spcBef>
                <a:spcPts val="1400"/>
              </a:spcBef>
              <a:buSzPts val="2200"/>
              <a:buNone/>
            </a:pPr>
            <a:endParaRPr lang="en-US" dirty="0"/>
          </a:p>
          <a:p>
            <a:pPr marL="0" lvl="0" indent="0" algn="just" rtl="0">
              <a:lnSpc>
                <a:spcPct val="90000"/>
              </a:lnSpc>
              <a:spcBef>
                <a:spcPts val="1400"/>
              </a:spcBef>
              <a:spcAft>
                <a:spcPts val="0"/>
              </a:spcAft>
              <a:buSzPts val="2200"/>
              <a:buNone/>
            </a:pPr>
            <a:endParaRPr dirty="0"/>
          </a:p>
        </p:txBody>
      </p:sp>
      <p:pic>
        <p:nvPicPr>
          <p:cNvPr id="4" name="Picture 3">
            <a:extLst>
              <a:ext uri="{FF2B5EF4-FFF2-40B4-BE49-F238E27FC236}">
                <a16:creationId xmlns:a16="http://schemas.microsoft.com/office/drawing/2014/main" id="{9E599253-DE6F-4DAB-8240-CA77FDD1C201}"/>
              </a:ext>
            </a:extLst>
          </p:cNvPr>
          <p:cNvPicPr>
            <a:picLocks noChangeAspect="1"/>
          </p:cNvPicPr>
          <p:nvPr/>
        </p:nvPicPr>
        <p:blipFill>
          <a:blip r:embed="rId3"/>
          <a:stretch>
            <a:fillRect/>
          </a:stretch>
        </p:blipFill>
        <p:spPr>
          <a:xfrm>
            <a:off x="1024128" y="5661865"/>
            <a:ext cx="4707456" cy="911363"/>
          </a:xfrm>
          <a:prstGeom prst="rect">
            <a:avLst/>
          </a:prstGeom>
        </p:spPr>
      </p:pic>
    </p:spTree>
    <p:extLst>
      <p:ext uri="{BB962C8B-B14F-4D97-AF65-F5344CB8AC3E}">
        <p14:creationId xmlns:p14="http://schemas.microsoft.com/office/powerpoint/2010/main" val="47990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body" idx="1"/>
          </p:nvPr>
        </p:nvSpPr>
        <p:spPr>
          <a:xfrm>
            <a:off x="847075" y="1637071"/>
            <a:ext cx="10332202" cy="4498257"/>
          </a:xfrm>
          <a:prstGeom prst="rect">
            <a:avLst/>
          </a:prstGeom>
          <a:noFill/>
          <a:ln>
            <a:noFill/>
          </a:ln>
        </p:spPr>
        <p:txBody>
          <a:bodyPr spcFirstLastPara="1" wrap="square" lIns="45700" tIns="45700" rIns="45700" bIns="45700" anchor="t" anchorCtr="0">
            <a:normAutofit/>
          </a:bodyPr>
          <a:lstStyle/>
          <a:p>
            <a:pPr marL="0" lvl="0" indent="0" algn="just" rtl="0">
              <a:lnSpc>
                <a:spcPct val="90000"/>
              </a:lnSpc>
              <a:spcBef>
                <a:spcPts val="1400"/>
              </a:spcBef>
              <a:spcAft>
                <a:spcPts val="0"/>
              </a:spcAft>
              <a:buSzPts val="2200"/>
              <a:buNone/>
            </a:pPr>
            <a:r>
              <a:rPr lang="en-US" b="1" dirty="0"/>
              <a:t>2. </a:t>
            </a:r>
            <a:r>
              <a:rPr lang="en-US" b="1" dirty="0" err="1"/>
              <a:t>Wordtune</a:t>
            </a:r>
            <a:endParaRPr b="1" dirty="0"/>
          </a:p>
          <a:p>
            <a:pPr marL="0" lvl="0" indent="0" algn="just" rtl="0">
              <a:lnSpc>
                <a:spcPct val="90000"/>
              </a:lnSpc>
              <a:spcBef>
                <a:spcPts val="1400"/>
              </a:spcBef>
              <a:spcAft>
                <a:spcPts val="0"/>
              </a:spcAft>
              <a:buSzPts val="2200"/>
              <a:buNone/>
            </a:pPr>
            <a:r>
              <a:rPr lang="en-US" dirty="0" err="1"/>
              <a:t>Wordtune</a:t>
            </a:r>
            <a:r>
              <a:rPr lang="en-US" dirty="0"/>
              <a:t> gives us the full rundown on any video you need, including summaries and important timestamps. This is a paid tool and costs approx. $10 per month  [2]. </a:t>
            </a:r>
            <a:endParaRPr dirty="0"/>
          </a:p>
          <a:p>
            <a:pPr marL="91440" indent="0" algn="just">
              <a:spcBef>
                <a:spcPts val="1400"/>
              </a:spcBef>
              <a:buSzPts val="2200"/>
              <a:buNone/>
            </a:pPr>
            <a:r>
              <a:rPr lang="en-US" dirty="0"/>
              <a:t>This is available as Chrome /Firefox /Brave extension. Generated a 428 words summary for a 11 minute video.</a:t>
            </a:r>
          </a:p>
          <a:p>
            <a:pPr marL="91440" indent="0" algn="just">
              <a:spcBef>
                <a:spcPts val="1400"/>
              </a:spcBef>
              <a:buSzPts val="2200"/>
              <a:buNone/>
            </a:pPr>
            <a:r>
              <a:rPr lang="en-US" dirty="0"/>
              <a:t>TECHNOLOGY USED – Language Modelling</a:t>
            </a:r>
          </a:p>
          <a:p>
            <a:pPr marL="91440" lvl="0" indent="0" algn="just" rtl="0">
              <a:lnSpc>
                <a:spcPct val="90000"/>
              </a:lnSpc>
              <a:spcBef>
                <a:spcPts val="1400"/>
              </a:spcBef>
              <a:spcAft>
                <a:spcPts val="0"/>
              </a:spcAft>
              <a:buSzPts val="2200"/>
              <a:buNone/>
            </a:pPr>
            <a:r>
              <a:rPr lang="en-US" dirty="0"/>
              <a:t>LIMITATION - </a:t>
            </a:r>
          </a:p>
          <a:p>
            <a:pPr marL="91440" lvl="0" indent="0" algn="just" rtl="0">
              <a:lnSpc>
                <a:spcPct val="90000"/>
              </a:lnSpc>
              <a:spcBef>
                <a:spcPts val="1400"/>
              </a:spcBef>
              <a:spcAft>
                <a:spcPts val="0"/>
              </a:spcAft>
              <a:buSzPts val="2200"/>
              <a:buNone/>
            </a:pPr>
            <a:r>
              <a:rPr lang="en-US" dirty="0"/>
              <a:t>It can only summarize the videos with subtitles </a:t>
            </a:r>
          </a:p>
          <a:p>
            <a:pPr marL="91440" lvl="0" indent="0" algn="just" rtl="0">
              <a:lnSpc>
                <a:spcPct val="90000"/>
              </a:lnSpc>
              <a:spcBef>
                <a:spcPts val="1400"/>
              </a:spcBef>
              <a:spcAft>
                <a:spcPts val="0"/>
              </a:spcAft>
              <a:buSzPts val="2200"/>
              <a:buNone/>
            </a:pPr>
            <a:endParaRPr lang="en-US" dirty="0"/>
          </a:p>
        </p:txBody>
      </p:sp>
      <p:sp>
        <p:nvSpPr>
          <p:cNvPr id="3" name="Google Shape;126;p19">
            <a:extLst>
              <a:ext uri="{FF2B5EF4-FFF2-40B4-BE49-F238E27FC236}">
                <a16:creationId xmlns:a16="http://schemas.microsoft.com/office/drawing/2014/main" id="{57C8888F-BECF-4F24-8A9C-ABA59BE7373E}"/>
              </a:ext>
            </a:extLst>
          </p:cNvPr>
          <p:cNvSpPr txBox="1">
            <a:spLocks noGrp="1"/>
          </p:cNvSpPr>
          <p:nvPr>
            <p:ph type="title"/>
          </p:nvPr>
        </p:nvSpPr>
        <p:spPr>
          <a:xfrm>
            <a:off x="847148" y="467229"/>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EXISTING SOLUTIONS</a:t>
            </a:r>
            <a:endParaRPr dirty="0"/>
          </a:p>
        </p:txBody>
      </p:sp>
      <p:pic>
        <p:nvPicPr>
          <p:cNvPr id="8" name="Picture 7">
            <a:extLst>
              <a:ext uri="{FF2B5EF4-FFF2-40B4-BE49-F238E27FC236}">
                <a16:creationId xmlns:a16="http://schemas.microsoft.com/office/drawing/2014/main" id="{D1074761-0872-4DAC-8215-B832A767CDBE}"/>
              </a:ext>
            </a:extLst>
          </p:cNvPr>
          <p:cNvPicPr>
            <a:picLocks noChangeAspect="1"/>
          </p:cNvPicPr>
          <p:nvPr/>
        </p:nvPicPr>
        <p:blipFill>
          <a:blip r:embed="rId3"/>
          <a:stretch>
            <a:fillRect/>
          </a:stretch>
        </p:blipFill>
        <p:spPr>
          <a:xfrm>
            <a:off x="847075" y="5786220"/>
            <a:ext cx="4058216" cy="9145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body" idx="1"/>
          </p:nvPr>
        </p:nvSpPr>
        <p:spPr>
          <a:xfrm>
            <a:off x="847075" y="1637071"/>
            <a:ext cx="10332202" cy="4498257"/>
          </a:xfrm>
          <a:prstGeom prst="rect">
            <a:avLst/>
          </a:prstGeom>
          <a:noFill/>
          <a:ln>
            <a:noFill/>
          </a:ln>
        </p:spPr>
        <p:txBody>
          <a:bodyPr spcFirstLastPara="1" wrap="square" lIns="45700" tIns="45700" rIns="45700" bIns="45700" anchor="t" anchorCtr="0">
            <a:normAutofit/>
          </a:bodyPr>
          <a:lstStyle/>
          <a:p>
            <a:pPr marL="0" lvl="0" indent="0" algn="just" rtl="0">
              <a:lnSpc>
                <a:spcPct val="90000"/>
              </a:lnSpc>
              <a:spcBef>
                <a:spcPts val="1400"/>
              </a:spcBef>
              <a:spcAft>
                <a:spcPts val="0"/>
              </a:spcAft>
              <a:buSzPts val="2200"/>
              <a:buNone/>
            </a:pPr>
            <a:r>
              <a:rPr lang="en-US" b="1" dirty="0"/>
              <a:t>3. </a:t>
            </a:r>
            <a:r>
              <a:rPr lang="en-US" b="1" dirty="0" err="1"/>
              <a:t>Summarize.tech</a:t>
            </a:r>
            <a:r>
              <a:rPr lang="en-US" b="1" dirty="0"/>
              <a:t>: AI-powered video summaries</a:t>
            </a:r>
            <a:endParaRPr b="1" dirty="0"/>
          </a:p>
          <a:p>
            <a:pPr marL="0" lvl="0" indent="0" algn="just" rtl="0">
              <a:lnSpc>
                <a:spcPct val="90000"/>
              </a:lnSpc>
              <a:spcBef>
                <a:spcPts val="1400"/>
              </a:spcBef>
              <a:spcAft>
                <a:spcPts val="0"/>
              </a:spcAft>
              <a:buSzPts val="2200"/>
              <a:buNone/>
            </a:pPr>
            <a:r>
              <a:rPr lang="en-US" dirty="0"/>
              <a:t>Get a summary of any long YouTube video, like a lecture, live event or a government meeting. Powered by </a:t>
            </a:r>
            <a:r>
              <a:rPr lang="en-US" dirty="0" err="1"/>
              <a:t>ChatGPT</a:t>
            </a:r>
            <a:r>
              <a:rPr lang="en-US" dirty="0"/>
              <a:t> [3]. </a:t>
            </a:r>
          </a:p>
          <a:p>
            <a:pPr marL="0" lvl="0" indent="0" algn="just" rtl="0">
              <a:lnSpc>
                <a:spcPct val="90000"/>
              </a:lnSpc>
              <a:spcBef>
                <a:spcPts val="1400"/>
              </a:spcBef>
              <a:spcAft>
                <a:spcPts val="0"/>
              </a:spcAft>
              <a:buSzPts val="2200"/>
              <a:buNone/>
            </a:pPr>
            <a:r>
              <a:rPr lang="en-US" dirty="0"/>
              <a:t>This is available as a web based tool. It generated a 320 words summary for a 11 minute video.</a:t>
            </a:r>
          </a:p>
          <a:p>
            <a:pPr marL="0" indent="0" algn="just">
              <a:spcBef>
                <a:spcPts val="1400"/>
              </a:spcBef>
              <a:buSzPts val="2200"/>
              <a:buNone/>
            </a:pPr>
            <a:r>
              <a:rPr lang="en-US" dirty="0"/>
              <a:t>TECHNOLOGY USED -  Generative Pre – trained transformers</a:t>
            </a:r>
          </a:p>
          <a:p>
            <a:pPr marL="91440" lvl="0" indent="0" algn="just" rtl="0">
              <a:lnSpc>
                <a:spcPct val="90000"/>
              </a:lnSpc>
              <a:spcBef>
                <a:spcPts val="1400"/>
              </a:spcBef>
              <a:spcAft>
                <a:spcPts val="0"/>
              </a:spcAft>
              <a:buSzPts val="2200"/>
              <a:buNone/>
            </a:pPr>
            <a:r>
              <a:rPr lang="en-US" dirty="0"/>
              <a:t>LIMITATION - </a:t>
            </a:r>
          </a:p>
          <a:p>
            <a:pPr marL="91440" lvl="0" indent="0" algn="just" rtl="0">
              <a:lnSpc>
                <a:spcPct val="90000"/>
              </a:lnSpc>
              <a:spcBef>
                <a:spcPts val="1400"/>
              </a:spcBef>
              <a:spcAft>
                <a:spcPts val="0"/>
              </a:spcAft>
              <a:buSzPts val="2200"/>
              <a:buNone/>
            </a:pPr>
            <a:r>
              <a:rPr lang="en-US" dirty="0"/>
              <a:t>It can only summarize the videos with subtitles.</a:t>
            </a:r>
            <a:endParaRPr dirty="0"/>
          </a:p>
        </p:txBody>
      </p:sp>
      <p:sp>
        <p:nvSpPr>
          <p:cNvPr id="3" name="Google Shape;126;p19">
            <a:extLst>
              <a:ext uri="{FF2B5EF4-FFF2-40B4-BE49-F238E27FC236}">
                <a16:creationId xmlns:a16="http://schemas.microsoft.com/office/drawing/2014/main" id="{57C8888F-BECF-4F24-8A9C-ABA59BE7373E}"/>
              </a:ext>
            </a:extLst>
          </p:cNvPr>
          <p:cNvSpPr txBox="1">
            <a:spLocks noGrp="1"/>
          </p:cNvSpPr>
          <p:nvPr>
            <p:ph type="title"/>
          </p:nvPr>
        </p:nvSpPr>
        <p:spPr>
          <a:xfrm>
            <a:off x="847148" y="467229"/>
            <a:ext cx="9720000" cy="14997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dirty="0"/>
              <a:t>EXISTING SOLUTIONS</a:t>
            </a:r>
            <a:endParaRPr dirty="0"/>
          </a:p>
        </p:txBody>
      </p:sp>
      <p:pic>
        <p:nvPicPr>
          <p:cNvPr id="4" name="Picture 3">
            <a:extLst>
              <a:ext uri="{FF2B5EF4-FFF2-40B4-BE49-F238E27FC236}">
                <a16:creationId xmlns:a16="http://schemas.microsoft.com/office/drawing/2014/main" id="{086AE694-788F-46E3-B41A-D128D95A52CB}"/>
              </a:ext>
            </a:extLst>
          </p:cNvPr>
          <p:cNvPicPr>
            <a:picLocks noChangeAspect="1"/>
          </p:cNvPicPr>
          <p:nvPr/>
        </p:nvPicPr>
        <p:blipFill>
          <a:blip r:embed="rId3"/>
          <a:stretch>
            <a:fillRect/>
          </a:stretch>
        </p:blipFill>
        <p:spPr>
          <a:xfrm>
            <a:off x="847075" y="5773327"/>
            <a:ext cx="7268589" cy="724001"/>
          </a:xfrm>
          <a:prstGeom prst="rect">
            <a:avLst/>
          </a:prstGeom>
        </p:spPr>
      </p:pic>
    </p:spTree>
    <p:extLst>
      <p:ext uri="{BB962C8B-B14F-4D97-AF65-F5344CB8AC3E}">
        <p14:creationId xmlns:p14="http://schemas.microsoft.com/office/powerpoint/2010/main" val="3270305249"/>
      </p:ext>
    </p:extLst>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3177</TotalTime>
  <Words>2220</Words>
  <Application>Microsoft Office PowerPoint</Application>
  <PresentationFormat>Widescreen</PresentationFormat>
  <Paragraphs>261</Paragraphs>
  <Slides>31</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Cambria</vt:lpstr>
      <vt:lpstr>Calibri</vt:lpstr>
      <vt:lpstr>Roboto</vt:lpstr>
      <vt:lpstr>Twentieth Century</vt:lpstr>
      <vt:lpstr>Arial</vt:lpstr>
      <vt:lpstr>Noto Sans Symbols</vt:lpstr>
      <vt:lpstr>Times New Roman</vt:lpstr>
      <vt:lpstr>Integral</vt:lpstr>
      <vt:lpstr>PowerPoint Presentation</vt:lpstr>
      <vt:lpstr>INDEX</vt:lpstr>
      <vt:lpstr>INTRODUCTION</vt:lpstr>
      <vt:lpstr>LITERATURE SURVEY</vt:lpstr>
      <vt:lpstr>ALGORITHM APPROACHES</vt:lpstr>
      <vt:lpstr>COMPARISION OF VARIOUS APPROACHES</vt:lpstr>
      <vt:lpstr>EXISTING SOLUTIONS</vt:lpstr>
      <vt:lpstr>EXISTING SOLUTIONS</vt:lpstr>
      <vt:lpstr>EXISTING SOLUTIONS</vt:lpstr>
      <vt:lpstr>EXISTING SOLUTIONS</vt:lpstr>
      <vt:lpstr>COMPARISON OF DIFFERENT TOOLS</vt:lpstr>
      <vt:lpstr>GAPS IDENTIFIED</vt:lpstr>
      <vt:lpstr>PROBLEM STATEMENT</vt:lpstr>
      <vt:lpstr>ANALYSIS</vt:lpstr>
      <vt:lpstr>FUNCTIONAL REQUIREMENTS  </vt:lpstr>
      <vt:lpstr>NON FUNCTIONAL REQUIREMENTS</vt:lpstr>
      <vt:lpstr>USE CASE DIAGRAM</vt:lpstr>
      <vt:lpstr>DATA FLOW DIAGRAM – LEVEL 1</vt:lpstr>
      <vt:lpstr>DESIGN DIAGRAMS - ACTIVITY DIAGRAMS</vt:lpstr>
      <vt:lpstr>DESIGN DIAGRAMS - SEQUENCE DIAGRAMS</vt:lpstr>
      <vt:lpstr>PROPOSED SOLUTION</vt:lpstr>
      <vt:lpstr>PowerPoint Presentation</vt:lpstr>
      <vt:lpstr>PowerPoint Presentation</vt:lpstr>
      <vt:lpstr>PowerPoint Presentation</vt:lpstr>
      <vt:lpstr>KEYFRAME SELECTION</vt:lpstr>
      <vt:lpstr>PowerPoint Presentation</vt:lpstr>
      <vt:lpstr>PowerPoint Presentation</vt:lpstr>
      <vt:lpstr>PowerPoint Presentation</vt:lpstr>
      <vt:lpstr>PowerPoint Presentation</vt:lpstr>
      <vt:lpstr>VIDEOBERT: A JOINT MODEL FOR VIDEO AND LANGUAGE REPRESENTATION LEARNING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Chevi Parsai</cp:lastModifiedBy>
  <cp:revision>59</cp:revision>
  <dcterms:modified xsi:type="dcterms:W3CDTF">2023-05-19T18:14:04Z</dcterms:modified>
</cp:coreProperties>
</file>