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73" r:id="rId10"/>
    <p:sldId id="263" r:id="rId11"/>
    <p:sldId id="266" r:id="rId12"/>
    <p:sldId id="267" r:id="rId13"/>
    <p:sldId id="268" r:id="rId14"/>
    <p:sldId id="269" r:id="rId15"/>
    <p:sldId id="274" r:id="rId16"/>
    <p:sldId id="275" r:id="rId17"/>
    <p:sldId id="276" r:id="rId18"/>
    <p:sldId id="277" r:id="rId19"/>
    <p:sldId id="278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90" r:id="rId28"/>
    <p:sldId id="271" r:id="rId29"/>
    <p:sldId id="272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690" autoAdjust="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D87539E-D43D-4B59-9CB7-E307E9D6F1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C51C12-0FC2-4681-B5C3-74450D3C0D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FDABE-74FA-4CD5-9757-F670332C8EB5}" type="datetimeFigureOut">
              <a:rPr lang="fr-FR" smtClean="0"/>
              <a:t>01/01/2022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997D244-B32D-4473-AAB6-753E413EF9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E3EBA5-77F7-4ED7-B4F8-D738A066E8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2BE82-80E2-452B-8CDC-930D92089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717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4B46D-335A-45A2-BA70-0F20CF656E18}" type="datetimeFigureOut">
              <a:rPr lang="fr-FR" smtClean="0"/>
              <a:t>01/01/2022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333A1-D038-4620-9D08-29B7241C5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3658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B8E19-9A76-47BE-83A7-51EFCA93C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7DA0AAA-F9A9-4248-BCCF-652C69047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0F97A4-89A1-444C-B0F8-74761500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86E7-427C-484B-8F6E-6BD2F801CC1B}" type="datetime1">
              <a:rPr lang="en-US" smtClean="0"/>
              <a:t>1/1/2022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5CB03C-9B1F-40E8-8FBD-4912ACA5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Final Project Report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A0CA45-3E25-406C-A9AB-8F81F780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28D0-BC82-4949-BE84-28404BE81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99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B41EE6-69BF-421D-99AB-61679284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300FF1-45D0-4907-83F6-7EE2FB014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787637-59A2-4977-B3F1-C8DA258B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07D5-1179-4335-995E-1A9F0A7BB417}" type="datetime1">
              <a:rPr lang="en-US" smtClean="0"/>
              <a:t>1/1/2022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8A7D10-656C-4A8B-9DA0-C465421E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Final Project Report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2C2B74-AD93-46A6-91A1-F73D663E7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28D0-BC82-4949-BE84-28404BE81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36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76C714A-177E-41CD-B5DA-223176BBB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F37225-07F5-4729-9674-1B86DE7ED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FBAB9B-1ABF-4A22-8426-2A693C01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BBE-15C5-4E4A-A4B5-A48BAF9C2F83}" type="datetime1">
              <a:rPr lang="en-US" smtClean="0"/>
              <a:t>1/1/2022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50BD5D-4727-456B-A2F4-43994EC4C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Final Project Report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DF8E33-E6B2-4125-BAB5-CEC270BC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28D0-BC82-4949-BE84-28404BE81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57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3A546B-81BC-4029-BF10-45931264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42D4B2-8E2F-4BB7-AEB2-9E9374C2C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E467C7-9326-434B-B549-83D60A43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0219-EC1E-4F05-9990-A82023DC455E}" type="datetime1">
              <a:rPr lang="en-US" smtClean="0"/>
              <a:t>1/1/2022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B4BA74-5545-4B61-91EB-260D551B0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Final Project Report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45D9A2-F4DB-4020-AAE7-62B54C16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28D0-BC82-4949-BE84-28404BE81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61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55417F-DBCC-46ED-8F2E-0512BCC26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D8F88A-2BD6-41EB-A005-44B7BA7B7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37C1A5-DBFE-4362-8293-D88D389D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4A68-F906-47FA-A7F7-82EAA640ADB2}" type="datetime1">
              <a:rPr lang="en-US" smtClean="0"/>
              <a:t>1/1/2022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A4519D-2221-49D3-8027-67E6DDE5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Final Project Report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6054CA-2081-48E1-A782-C3D7E71F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28D0-BC82-4949-BE84-28404BE81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41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57B5F-C425-4B7D-8FDE-F56540D8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BFBE7B-7A9B-4DCC-B056-EB8094189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E2286B-7977-443B-A16D-953864DCD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45BA56-6443-4FCB-A1B1-19E6A779C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7AE8-F594-466F-8A65-DDE71999EB56}" type="datetime1">
              <a:rPr lang="en-US" smtClean="0"/>
              <a:t>1/1/2022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2AEA7F-DD9D-49AE-80EC-598993BD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Final Project Report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71BCBE-02A6-4D2A-99A5-327C4910F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28D0-BC82-4949-BE84-28404BE81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64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3A7A3C-A1DE-49CB-BC2B-066B4665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0F5B63-4936-4604-A997-2A60EF1AC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3B19C4-5B2C-446D-AB31-0F5983897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5740122-7649-4635-B9C7-D0010699D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BC5C26-DBC1-478D-9502-ABA1874AF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64685B5-D29B-41B2-BA63-8B2A8DFA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F685-729B-4EC7-925B-67190C76487D}" type="datetime1">
              <a:rPr lang="en-US" smtClean="0"/>
              <a:t>1/1/2022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E869D1-2372-42E5-83C2-27FDC0D5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Final Project Report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DD35431-D373-400C-9CB1-BFAB2CC91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28D0-BC82-4949-BE84-28404BE81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42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0B5D02-1A1F-4315-97A7-E994A6FF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9ABFD33-6D82-4BBA-9B65-F692B4A5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3DDC-B190-43AD-A0B0-785589B895E2}" type="datetime1">
              <a:rPr lang="en-US" smtClean="0"/>
              <a:t>1/1/2022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2B1DF5-CD39-4D92-9E1E-CE8D3238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Final Project Report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FA4CBB-374B-4F6C-9B74-68F1FA24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28D0-BC82-4949-BE84-28404BE81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95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DAB000E-A47F-484A-BE20-9D4CCF53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97A5-E002-4C12-9E7A-FF35363FFDD3}" type="datetime1">
              <a:rPr lang="en-US" smtClean="0"/>
              <a:t>1/1/2022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D094CE-2FD4-4736-A73F-FDC4B34D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Final Project Report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A6DF59-CF44-4411-BE52-0860C217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28D0-BC82-4949-BE84-28404BE81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80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5D970-E9BC-4919-921C-D8D259B42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D8CD78-094F-4485-98EF-0DE040A5E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FC2725-367B-4D86-976E-52B09CC64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9D35FF-525B-4EAE-9B03-C713ABA71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580C-A182-4D9A-9D21-8541B89B8D93}" type="datetime1">
              <a:rPr lang="en-US" smtClean="0"/>
              <a:t>1/1/2022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54584A-CC1E-46C2-ADB8-BB895B37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Final Project Report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C574AD-B029-4BF0-88D9-FF1B57C6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28D0-BC82-4949-BE84-28404BE81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65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EAB722-665D-44C0-B939-5F51F4DC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C6105BA-12A0-475D-AF3A-20DB2CFF0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470FA5-68D1-4E8E-8AC1-A2EF75969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A095BE-5D95-4EDB-9B69-2A3C53F3A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F347-B84E-44F2-AF73-8A09EA77F164}" type="datetime1">
              <a:rPr lang="en-US" smtClean="0"/>
              <a:t>1/1/2022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6DA87D-257F-4665-85BF-7C13FB71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Final Project Report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A45102-8022-4B59-B53B-56F39B8B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28D0-BC82-4949-BE84-28404BE81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75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C147BBB-46DA-4CE6-8524-CCB14C95E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33CC03-43EE-48C0-8FB8-163FA4463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671266-B12C-48C9-BD4F-4E73060B8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E18E9-8F7A-4CED-BCB8-E8715B62DDBB}" type="datetime1">
              <a:rPr lang="en-US" smtClean="0"/>
              <a:t>1/1/2022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8C0B6C-EF7A-41F3-A12D-7E4540584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Python Final Project Report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3F3003-5C21-41B5-8432-865A1D041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328D0-BC82-4949-BE84-28404BE81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857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_5OFsrYk6c&amp;t=567s" TargetMode="External"/><Relationship Id="rId2" Type="http://schemas.openxmlformats.org/officeDocument/2006/relationships/hyperlink" Target="https://link.springer.com/article/10.1007%2Fs00521-018-3523-0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etbootstrap.com/" TargetMode="External"/><Relationship Id="rId4" Type="http://schemas.openxmlformats.org/officeDocument/2006/relationships/hyperlink" Target="https://www.youtube.com/watch?v=m2CCki_APx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Online+Shoppers+Purchasing+Intention+Dataset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D35BE5-307B-4814-A748-A5DB3E7104F1}"/>
              </a:ext>
            </a:extLst>
          </p:cNvPr>
          <p:cNvSpPr txBox="1"/>
          <p:nvPr/>
        </p:nvSpPr>
        <p:spPr>
          <a:xfrm>
            <a:off x="4485373" y="4138742"/>
            <a:ext cx="651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>
                <a:latin typeface="Biome" panose="020B0503030204020804" pitchFamily="34" charset="0"/>
                <a:cs typeface="Biome" panose="020B0503030204020804" pitchFamily="34" charset="0"/>
              </a:rPr>
              <a:t>By Guillaume </a:t>
            </a:r>
            <a:r>
              <a:rPr lang="fr-FR" sz="2400" dirty="0" err="1">
                <a:latin typeface="Biome" panose="020B0503030204020804" pitchFamily="34" charset="0"/>
                <a:cs typeface="Biome" panose="020B0503030204020804" pitchFamily="34" charset="0"/>
              </a:rPr>
              <a:t>Chevrollier</a:t>
            </a:r>
            <a:r>
              <a:rPr lang="fr-FR" sz="2400" dirty="0">
                <a:latin typeface="Biome" panose="020B0503030204020804" pitchFamily="34" charset="0"/>
                <a:cs typeface="Biome" panose="020B0503030204020804" pitchFamily="34" charset="0"/>
              </a:rPr>
              <a:t> and Lisa Cluzel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AA2279-9EC1-4425-8010-945066F35381}"/>
              </a:ext>
            </a:extLst>
          </p:cNvPr>
          <p:cNvSpPr txBox="1"/>
          <p:nvPr/>
        </p:nvSpPr>
        <p:spPr>
          <a:xfrm>
            <a:off x="1155032" y="1698616"/>
            <a:ext cx="1003914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 err="1">
                <a:solidFill>
                  <a:srgbClr val="C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Purchasing</a:t>
            </a:r>
            <a:r>
              <a:rPr lang="fr-FR" sz="6600" dirty="0">
                <a:solidFill>
                  <a:srgbClr val="C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Intention Data </a:t>
            </a:r>
            <a:r>
              <a:rPr lang="fr-FR" sz="6600" dirty="0" err="1">
                <a:solidFill>
                  <a:srgbClr val="C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Analysis</a:t>
            </a:r>
            <a:endParaRPr lang="fr-FR" sz="6600" dirty="0">
              <a:solidFill>
                <a:srgbClr val="C0000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ADF9793-F61B-4346-902F-EBD410EDF91F}"/>
              </a:ext>
            </a:extLst>
          </p:cNvPr>
          <p:cNvSpPr txBox="1"/>
          <p:nvPr/>
        </p:nvSpPr>
        <p:spPr>
          <a:xfrm>
            <a:off x="6791425" y="5711125"/>
            <a:ext cx="4577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2021-2022</a:t>
            </a:r>
          </a:p>
          <a:p>
            <a:pPr algn="r"/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706642B-7BE7-4510-BB45-B89BE3EE606A}"/>
              </a:ext>
            </a:extLst>
          </p:cNvPr>
          <p:cNvSpPr txBox="1"/>
          <p:nvPr/>
        </p:nvSpPr>
        <p:spPr>
          <a:xfrm>
            <a:off x="823495" y="5711125"/>
            <a:ext cx="519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Final Project of Python for Data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Analysis</a:t>
            </a:r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38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69E8E5D-C9C8-4DA6-AC97-46824436DCD0}"/>
              </a:ext>
            </a:extLst>
          </p:cNvPr>
          <p:cNvSpPr txBox="1"/>
          <p:nvPr/>
        </p:nvSpPr>
        <p:spPr>
          <a:xfrm>
            <a:off x="933650" y="943275"/>
            <a:ext cx="6497053" cy="579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Biome" panose="020B0503030204020804" pitchFamily="34" charset="0"/>
                <a:ea typeface="+mj-ea"/>
                <a:cs typeface="Biome" panose="020B0503030204020804" pitchFamily="34" charset="0"/>
              </a:rPr>
              <a:t>1) Data Exploration : Cleaning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14EB4C-CA6B-4D93-B1B5-C0EEF70CF599}"/>
              </a:ext>
            </a:extLst>
          </p:cNvPr>
          <p:cNvSpPr txBox="1"/>
          <p:nvPr/>
        </p:nvSpPr>
        <p:spPr>
          <a:xfrm>
            <a:off x="1357162" y="2021305"/>
            <a:ext cx="97503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In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order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to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understand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better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our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data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before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modeling, and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get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 good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idea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of the </a:t>
            </a:r>
            <a:r>
              <a:rPr lang="fr-FR" b="1" dirty="0" err="1">
                <a:latin typeface="Biome" panose="020B0503030204020804" pitchFamily="34" charset="0"/>
                <a:cs typeface="Biome" panose="020B0503030204020804" pitchFamily="34" charset="0"/>
              </a:rPr>
              <a:t>relationships</a:t>
            </a:r>
            <a:r>
              <a:rPr lang="fr-FR" b="1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b="1" dirty="0" err="1">
                <a:latin typeface="Biome" panose="020B0503030204020804" pitchFamily="34" charset="0"/>
                <a:cs typeface="Biome" panose="020B0503030204020804" pitchFamily="34" charset="0"/>
              </a:rPr>
              <a:t>between</a:t>
            </a:r>
            <a:r>
              <a:rPr lang="fr-FR" b="1" dirty="0">
                <a:latin typeface="Biome" panose="020B0503030204020804" pitchFamily="34" charset="0"/>
                <a:cs typeface="Biome" panose="020B0503030204020804" pitchFamily="34" charset="0"/>
              </a:rPr>
              <a:t> the variables and the </a:t>
            </a:r>
            <a:r>
              <a:rPr lang="fr-FR" b="1" dirty="0" err="1">
                <a:latin typeface="Biome" panose="020B0503030204020804" pitchFamily="34" charset="0"/>
                <a:cs typeface="Biome" panose="020B0503030204020804" pitchFamily="34" charset="0"/>
              </a:rPr>
              <a:t>target</a:t>
            </a:r>
            <a:r>
              <a:rPr lang="fr-FR" b="1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b="1" dirty="0" err="1">
                <a:latin typeface="Biome" panose="020B0503030204020804" pitchFamily="34" charset="0"/>
                <a:cs typeface="Biome" panose="020B0503030204020804" pitchFamily="34" charset="0"/>
              </a:rPr>
              <a:t>feature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went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through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 first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phasis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of exploration. </a:t>
            </a:r>
          </a:p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It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took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place on a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Jupyter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Notebook. </a:t>
            </a:r>
          </a:p>
          <a:p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First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imported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and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cleaned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dataset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little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to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improve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its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u="sng" dirty="0" err="1">
                <a:latin typeface="Biome" panose="020B0503030204020804" pitchFamily="34" charset="0"/>
                <a:cs typeface="Biome" panose="020B0503030204020804" pitchFamily="34" charset="0"/>
              </a:rPr>
              <a:t>intelligibility</a:t>
            </a:r>
            <a:r>
              <a:rPr lang="fr-FR" u="sng" dirty="0">
                <a:latin typeface="Biome" panose="020B0503030204020804" pitchFamily="34" charset="0"/>
                <a:cs typeface="Biome" panose="020B0503030204020804" pitchFamily="34" charset="0"/>
              </a:rPr>
              <a:t> and </a:t>
            </a:r>
            <a:r>
              <a:rPr lang="fr-FR" u="sng" dirty="0" err="1">
                <a:latin typeface="Biome" panose="020B0503030204020804" pitchFamily="34" charset="0"/>
                <a:cs typeface="Biome" panose="020B0503030204020804" pitchFamily="34" charset="0"/>
              </a:rPr>
              <a:t>consistency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especially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looked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at the </a:t>
            </a:r>
            <a:r>
              <a:rPr lang="fr-FR" b="1" dirty="0" err="1">
                <a:latin typeface="Biome" panose="020B0503030204020804" pitchFamily="34" charset="0"/>
                <a:cs typeface="Biome" panose="020B0503030204020804" pitchFamily="34" charset="0"/>
              </a:rPr>
              <a:t>datatypes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and the </a:t>
            </a:r>
            <a:r>
              <a:rPr lang="fr-FR" b="1" dirty="0" err="1">
                <a:latin typeface="Biome" panose="020B0503030204020804" pitchFamily="34" charset="0"/>
                <a:cs typeface="Biome" panose="020B0503030204020804" pitchFamily="34" charset="0"/>
              </a:rPr>
              <a:t>missing</a:t>
            </a:r>
            <a:r>
              <a:rPr lang="fr-FR" b="1" dirty="0">
                <a:latin typeface="Biome" panose="020B0503030204020804" pitchFamily="34" charset="0"/>
                <a:cs typeface="Biome" panose="020B0503030204020804" pitchFamily="34" charset="0"/>
              </a:rPr>
              <a:t> values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</a:p>
          <a:p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took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care of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Month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and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VisitorType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both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strings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that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were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first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imported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as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object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types.</a:t>
            </a:r>
          </a:p>
          <a:p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Our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dataset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did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not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contain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any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missing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values.</a:t>
            </a:r>
          </a:p>
          <a:p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942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69E8E5D-C9C8-4DA6-AC97-46824436DCD0}"/>
              </a:ext>
            </a:extLst>
          </p:cNvPr>
          <p:cNvSpPr txBox="1"/>
          <p:nvPr/>
        </p:nvSpPr>
        <p:spPr>
          <a:xfrm>
            <a:off x="933649" y="943275"/>
            <a:ext cx="10019899" cy="579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Biome" panose="020B0503030204020804" pitchFamily="34" charset="0"/>
                <a:ea typeface="+mj-ea"/>
                <a:cs typeface="Biome" panose="020B0503030204020804" pitchFamily="34" charset="0"/>
              </a:rPr>
              <a:t>1) Data Exploration : Univariate exploration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D420E75-80FF-43F3-9264-34D9680621A1}"/>
              </a:ext>
            </a:extLst>
          </p:cNvPr>
          <p:cNvSpPr txBox="1"/>
          <p:nvPr/>
        </p:nvSpPr>
        <p:spPr>
          <a:xfrm>
            <a:off x="955976" y="1841420"/>
            <a:ext cx="5059813" cy="4330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started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exploration by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exploring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relationship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between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each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feature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and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target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independently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</a:p>
          <a:p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For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each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feature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add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 look at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its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b="1" dirty="0">
                <a:latin typeface="Biome" panose="020B0503030204020804" pitchFamily="34" charset="0"/>
                <a:cs typeface="Biome" panose="020B0503030204020804" pitchFamily="34" charset="0"/>
              </a:rPr>
              <a:t>distribution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then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at the </a:t>
            </a:r>
            <a:r>
              <a:rPr lang="fr-FR" b="1" dirty="0">
                <a:latin typeface="Biome" panose="020B0503030204020804" pitchFamily="34" charset="0"/>
                <a:cs typeface="Biome" panose="020B0503030204020804" pitchFamily="34" charset="0"/>
              </a:rPr>
              <a:t>proportion of </a:t>
            </a:r>
            <a:r>
              <a:rPr lang="fr-FR" b="1" dirty="0" err="1">
                <a:latin typeface="Biome" panose="020B0503030204020804" pitchFamily="34" charset="0"/>
                <a:cs typeface="Biome" panose="020B0503030204020804" pitchFamily="34" charset="0"/>
              </a:rPr>
              <a:t>purchase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for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each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predominant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value of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feature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</a:p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For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this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have to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remember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that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on the full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dataset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purchase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rate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15.47%.</a:t>
            </a:r>
          </a:p>
          <a:p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Each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value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might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have a positive or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negative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correlation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to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purchase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henca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having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higher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or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lower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purchase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rate.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EB9EC57-AF5A-49FB-A6D4-1D7AFA01C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12" t="29614" r="13333" b="16148"/>
          <a:stretch/>
        </p:blipFill>
        <p:spPr>
          <a:xfrm>
            <a:off x="6285965" y="1743590"/>
            <a:ext cx="4787765" cy="305867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95D0306-8914-4DC2-896B-706A898710DE}"/>
              </a:ext>
            </a:extLst>
          </p:cNvPr>
          <p:cNvSpPr txBox="1"/>
          <p:nvPr/>
        </p:nvSpPr>
        <p:spPr>
          <a:xfrm>
            <a:off x="6701589" y="5101389"/>
            <a:ext cx="434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Example : </a:t>
            </a:r>
            <a:r>
              <a:rPr lang="fr-FR" dirty="0" err="1"/>
              <a:t>Region</a:t>
            </a:r>
            <a:r>
              <a:rPr lang="fr-FR" dirty="0"/>
              <a:t>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34181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A188AE-84A7-459F-B4B1-E2870F0ED8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50" t="31111" r="13917" b="10000"/>
          <a:stretch/>
        </p:blipFill>
        <p:spPr>
          <a:xfrm>
            <a:off x="685800" y="1780105"/>
            <a:ext cx="8331200" cy="40386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732AEFE-8561-4AAA-A87A-C48A61DD8ED7}"/>
              </a:ext>
            </a:extLst>
          </p:cNvPr>
          <p:cNvSpPr txBox="1"/>
          <p:nvPr/>
        </p:nvSpPr>
        <p:spPr>
          <a:xfrm>
            <a:off x="933649" y="943275"/>
            <a:ext cx="9683015" cy="579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Biome" panose="020B0503030204020804" pitchFamily="34" charset="0"/>
                <a:ea typeface="+mj-ea"/>
                <a:cs typeface="Biome" panose="020B0503030204020804" pitchFamily="34" charset="0"/>
              </a:rPr>
              <a:t>1) Data Exploration : Univariate exploration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1906CF3-BB88-4182-97E6-4213D1360670}"/>
              </a:ext>
            </a:extLst>
          </p:cNvPr>
          <p:cNvSpPr txBox="1"/>
          <p:nvPr/>
        </p:nvSpPr>
        <p:spPr>
          <a:xfrm>
            <a:off x="1363445" y="5814126"/>
            <a:ext cx="697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Example : Relationship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TrafficTypes</a:t>
            </a:r>
            <a:r>
              <a:rPr lang="fr-FR" dirty="0"/>
              <a:t> and Revenue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498D119-0BF2-4AC7-BD03-CDD3E5C325BB}"/>
              </a:ext>
            </a:extLst>
          </p:cNvPr>
          <p:cNvSpPr txBox="1"/>
          <p:nvPr/>
        </p:nvSpPr>
        <p:spPr>
          <a:xfrm>
            <a:off x="9201752" y="2155269"/>
            <a:ext cx="2136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On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this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histogram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can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see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that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Purchase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Rate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very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different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from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one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TrafficType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to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another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Those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2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features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have an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interesting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relationship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2194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14EB4C-CA6B-4D93-B1B5-C0EEF70CF599}"/>
              </a:ext>
            </a:extLst>
          </p:cNvPr>
          <p:cNvSpPr txBox="1"/>
          <p:nvPr/>
        </p:nvSpPr>
        <p:spPr>
          <a:xfrm>
            <a:off x="1357162" y="2021305"/>
            <a:ext cx="97503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To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sum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up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our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results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on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univariate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exploration,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features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who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seemed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to have a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clear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relation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with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target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are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TrafficType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VisitorType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Month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the content pages (all of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them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), the Google Analytics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features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 </a:t>
            </a:r>
          </a:p>
          <a:p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other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ones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seemed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to have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less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relevance.</a:t>
            </a:r>
          </a:p>
          <a:p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Special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mention for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SpecialDay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feature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which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seems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to not have met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hope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placed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into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purchase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rate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rather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lower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on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SpecialDays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 But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this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doesn’t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mean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its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problem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because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even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if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relationship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negative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still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relationship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to use for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our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model.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2C16DA-373E-4658-A289-08AB9AD652F7}"/>
              </a:ext>
            </a:extLst>
          </p:cNvPr>
          <p:cNvSpPr txBox="1"/>
          <p:nvPr/>
        </p:nvSpPr>
        <p:spPr>
          <a:xfrm>
            <a:off x="933650" y="943275"/>
            <a:ext cx="9962148" cy="579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Biome" panose="020B0503030204020804" pitchFamily="34" charset="0"/>
                <a:ea typeface="+mj-ea"/>
                <a:cs typeface="Biome" panose="020B0503030204020804" pitchFamily="34" charset="0"/>
              </a:rPr>
              <a:t>1) Data Exploration : Univariate exploration</a:t>
            </a:r>
          </a:p>
        </p:txBody>
      </p:sp>
    </p:spTree>
    <p:extLst>
      <p:ext uri="{BB962C8B-B14F-4D97-AF65-F5344CB8AC3E}">
        <p14:creationId xmlns:p14="http://schemas.microsoft.com/office/powerpoint/2010/main" val="2254240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69E8E5D-C9C8-4DA6-AC97-46824436DCD0}"/>
              </a:ext>
            </a:extLst>
          </p:cNvPr>
          <p:cNvSpPr txBox="1"/>
          <p:nvPr/>
        </p:nvSpPr>
        <p:spPr>
          <a:xfrm>
            <a:off x="933650" y="943275"/>
            <a:ext cx="10125777" cy="579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Biome" panose="020B0503030204020804" pitchFamily="34" charset="0"/>
                <a:ea typeface="+mj-ea"/>
                <a:cs typeface="Biome" panose="020B0503030204020804" pitchFamily="34" charset="0"/>
              </a:rPr>
              <a:t>1) Data Exploration : Multivariate Exploration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14EB4C-CA6B-4D93-B1B5-C0EEF70CF599}"/>
              </a:ext>
            </a:extLst>
          </p:cNvPr>
          <p:cNvSpPr txBox="1"/>
          <p:nvPr/>
        </p:nvSpPr>
        <p:spPr>
          <a:xfrm>
            <a:off x="933650" y="1780105"/>
            <a:ext cx="10572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After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univariate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exploration,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performed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 PCA. The Principal Component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Analysis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multivariate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tool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used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for </a:t>
            </a:r>
            <a:r>
              <a:rPr lang="fr-FR" b="1" dirty="0" err="1">
                <a:latin typeface="Biome" panose="020B0503030204020804" pitchFamily="34" charset="0"/>
                <a:cs typeface="Biome" panose="020B0503030204020804" pitchFamily="34" charset="0"/>
              </a:rPr>
              <a:t>dimensionality</a:t>
            </a:r>
            <a:r>
              <a:rPr lang="fr-FR" b="1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b="1" dirty="0" err="1">
                <a:latin typeface="Biome" panose="020B0503030204020804" pitchFamily="34" charset="0"/>
                <a:cs typeface="Biome" panose="020B0503030204020804" pitchFamily="34" charset="0"/>
              </a:rPr>
              <a:t>reduction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</a:p>
          <a:p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The goal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to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fing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and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keep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only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most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significant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features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for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upcoming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modeling.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F6C10C4-51C5-4CD5-9A88-DBFA64D766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32" t="37193" r="14500" b="19719"/>
          <a:stretch/>
        </p:blipFill>
        <p:spPr>
          <a:xfrm>
            <a:off x="3903044" y="3098422"/>
            <a:ext cx="7055318" cy="295495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44F8467-6640-43C7-80CC-E1002C7A6BFE}"/>
              </a:ext>
            </a:extLst>
          </p:cNvPr>
          <p:cNvSpPr txBox="1"/>
          <p:nvPr/>
        </p:nvSpPr>
        <p:spPr>
          <a:xfrm>
            <a:off x="1037121" y="3336075"/>
            <a:ext cx="26878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first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had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 look at the </a:t>
            </a:r>
            <a:r>
              <a:rPr lang="fr-FR" b="1" dirty="0" err="1">
                <a:latin typeface="Biome" panose="020B0503030204020804" pitchFamily="34" charset="0"/>
                <a:cs typeface="Biome" panose="020B0503030204020804" pitchFamily="34" charset="0"/>
              </a:rPr>
              <a:t>correlations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between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predictors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through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this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heatmap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9E7A509-4004-45AC-82CB-DEBDCF5D44F5}"/>
              </a:ext>
            </a:extLst>
          </p:cNvPr>
          <p:cNvSpPr txBox="1"/>
          <p:nvPr/>
        </p:nvSpPr>
        <p:spPr>
          <a:xfrm>
            <a:off x="8196313" y="3508234"/>
            <a:ext cx="1689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Heatmap</a:t>
            </a:r>
            <a:r>
              <a:rPr lang="fr-FR" dirty="0"/>
              <a:t> of the </a:t>
            </a:r>
            <a:r>
              <a:rPr lang="fr-FR" dirty="0" err="1"/>
              <a:t>correlations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the </a:t>
            </a:r>
            <a:r>
              <a:rPr lang="fr-FR" dirty="0" err="1"/>
              <a:t>predictors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1149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14EB4C-CA6B-4D93-B1B5-C0EEF70CF599}"/>
              </a:ext>
            </a:extLst>
          </p:cNvPr>
          <p:cNvSpPr txBox="1"/>
          <p:nvPr/>
        </p:nvSpPr>
        <p:spPr>
          <a:xfrm>
            <a:off x="933650" y="1780105"/>
            <a:ext cx="1003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The first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heatmap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allowed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us to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identify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correlations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between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features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removed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those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correlations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by </a:t>
            </a:r>
            <a:r>
              <a:rPr lang="fr-FR" u="sng" dirty="0" err="1">
                <a:latin typeface="Biome" panose="020B0503030204020804" pitchFamily="34" charset="0"/>
                <a:cs typeface="Biome" panose="020B0503030204020804" pitchFamily="34" charset="0"/>
              </a:rPr>
              <a:t>combining</a:t>
            </a:r>
            <a:r>
              <a:rPr lang="fr-FR" u="sng" dirty="0">
                <a:latin typeface="Biome" panose="020B0503030204020804" pitchFamily="34" charset="0"/>
                <a:cs typeface="Biome" panose="020B0503030204020804" pitchFamily="34" charset="0"/>
              </a:rPr>
              <a:t> the </a:t>
            </a:r>
            <a:r>
              <a:rPr lang="fr-FR" u="sng" dirty="0" err="1">
                <a:latin typeface="Biome" panose="020B0503030204020804" pitchFamily="34" charset="0"/>
                <a:cs typeface="Biome" panose="020B0503030204020804" pitchFamily="34" charset="0"/>
              </a:rPr>
              <a:t>correlated</a:t>
            </a:r>
            <a:r>
              <a:rPr lang="fr-FR" u="sng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u="sng" dirty="0" err="1">
                <a:latin typeface="Biome" panose="020B0503030204020804" pitchFamily="34" charset="0"/>
                <a:cs typeface="Biome" panose="020B0503030204020804" pitchFamily="34" charset="0"/>
              </a:rPr>
              <a:t>features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into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 new one.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DCC603D-8FD8-422F-9A1B-4D5CB968C7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58" t="56593" r="18834" b="16741"/>
          <a:stretch/>
        </p:blipFill>
        <p:spPr>
          <a:xfrm>
            <a:off x="1124610" y="2683911"/>
            <a:ext cx="9657229" cy="228092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1704E23-4A1D-4066-A42A-DEFD3EAC5431}"/>
              </a:ext>
            </a:extLst>
          </p:cNvPr>
          <p:cNvSpPr txBox="1"/>
          <p:nvPr/>
        </p:nvSpPr>
        <p:spPr>
          <a:xfrm>
            <a:off x="933650" y="5465965"/>
            <a:ext cx="1003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also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could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have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removed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some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of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redundant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features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A30CD1D-42A2-4EE1-BE84-C8930A8D1403}"/>
              </a:ext>
            </a:extLst>
          </p:cNvPr>
          <p:cNvSpPr txBox="1"/>
          <p:nvPr/>
        </p:nvSpPr>
        <p:spPr>
          <a:xfrm>
            <a:off x="933650" y="943275"/>
            <a:ext cx="10125777" cy="579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Biome" panose="020B0503030204020804" pitchFamily="34" charset="0"/>
                <a:ea typeface="+mj-ea"/>
                <a:cs typeface="Biome" panose="020B0503030204020804" pitchFamily="34" charset="0"/>
              </a:rPr>
              <a:t>1) Data Exploration : Multivariate Exploration</a:t>
            </a:r>
          </a:p>
        </p:txBody>
      </p:sp>
    </p:spTree>
    <p:extLst>
      <p:ext uri="{BB962C8B-B14F-4D97-AF65-F5344CB8AC3E}">
        <p14:creationId xmlns:p14="http://schemas.microsoft.com/office/powerpoint/2010/main" val="1084268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14EB4C-CA6B-4D93-B1B5-C0EEF70CF599}"/>
              </a:ext>
            </a:extLst>
          </p:cNvPr>
          <p:cNvSpPr txBox="1"/>
          <p:nvPr/>
        </p:nvSpPr>
        <p:spPr>
          <a:xfrm>
            <a:off x="933650" y="1780105"/>
            <a:ext cx="105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After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modoficying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our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dataset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recreated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heatmap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with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new variables.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4F8467-6640-43C7-80CC-E1002C7A6BFE}"/>
              </a:ext>
            </a:extLst>
          </p:cNvPr>
          <p:cNvSpPr txBox="1"/>
          <p:nvPr/>
        </p:nvSpPr>
        <p:spPr>
          <a:xfrm>
            <a:off x="933650" y="2406912"/>
            <a:ext cx="266619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This time,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correlations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are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less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important,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except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for the Revenue variable.</a:t>
            </a:r>
          </a:p>
          <a:p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notice the new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correlation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between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Bounce_by_Exit_Rate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and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ProductRelated_Combined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features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EC61082-C36A-426E-9DA7-5032D2AF4A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49" t="35096" r="13251" b="17037"/>
          <a:stretch/>
        </p:blipFill>
        <p:spPr>
          <a:xfrm>
            <a:off x="3505200" y="2406912"/>
            <a:ext cx="8001000" cy="371424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9E7A509-4004-45AC-82CB-DEBDCF5D44F5}"/>
              </a:ext>
            </a:extLst>
          </p:cNvPr>
          <p:cNvSpPr txBox="1"/>
          <p:nvPr/>
        </p:nvSpPr>
        <p:spPr>
          <a:xfrm>
            <a:off x="8196313" y="3508234"/>
            <a:ext cx="1689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Heatmap</a:t>
            </a:r>
            <a:r>
              <a:rPr lang="fr-FR" dirty="0"/>
              <a:t> of the </a:t>
            </a:r>
            <a:r>
              <a:rPr lang="fr-FR" dirty="0" err="1"/>
              <a:t>correlations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the </a:t>
            </a:r>
            <a:r>
              <a:rPr lang="fr-FR" dirty="0" err="1"/>
              <a:t>predictors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A788D7A-87A9-49C8-A0E6-A3355F18328F}"/>
              </a:ext>
            </a:extLst>
          </p:cNvPr>
          <p:cNvSpPr txBox="1"/>
          <p:nvPr/>
        </p:nvSpPr>
        <p:spPr>
          <a:xfrm>
            <a:off x="933650" y="943275"/>
            <a:ext cx="10125777" cy="579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Biome" panose="020B0503030204020804" pitchFamily="34" charset="0"/>
                <a:ea typeface="+mj-ea"/>
                <a:cs typeface="Biome" panose="020B0503030204020804" pitchFamily="34" charset="0"/>
              </a:rPr>
              <a:t>1) Data Exploration : Multivariate Exploration</a:t>
            </a:r>
          </a:p>
        </p:txBody>
      </p:sp>
    </p:spTree>
    <p:extLst>
      <p:ext uri="{BB962C8B-B14F-4D97-AF65-F5344CB8AC3E}">
        <p14:creationId xmlns:p14="http://schemas.microsoft.com/office/powerpoint/2010/main" val="3080047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14EB4C-CA6B-4D93-B1B5-C0EEF70CF599}"/>
              </a:ext>
            </a:extLst>
          </p:cNvPr>
          <p:cNvSpPr txBox="1"/>
          <p:nvPr/>
        </p:nvSpPr>
        <p:spPr>
          <a:xfrm>
            <a:off x="1155167" y="1775086"/>
            <a:ext cx="105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After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new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heatmap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had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 look at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newly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highlighted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relationships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9E7A509-4004-45AC-82CB-DEBDCF5D44F5}"/>
              </a:ext>
            </a:extLst>
          </p:cNvPr>
          <p:cNvSpPr txBox="1"/>
          <p:nvPr/>
        </p:nvSpPr>
        <p:spPr>
          <a:xfrm>
            <a:off x="2336000" y="5829578"/>
            <a:ext cx="821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Non-</a:t>
            </a:r>
            <a:r>
              <a:rPr lang="fr-FR" dirty="0" err="1"/>
              <a:t>null</a:t>
            </a:r>
            <a:r>
              <a:rPr lang="fr-FR" dirty="0"/>
              <a:t> </a:t>
            </a:r>
            <a:r>
              <a:rPr lang="fr-FR" dirty="0" err="1"/>
              <a:t>PageValues</a:t>
            </a:r>
            <a:r>
              <a:rPr lang="fr-FR" dirty="0"/>
              <a:t> distribution </a:t>
            </a:r>
            <a:r>
              <a:rPr lang="fr-FR" dirty="0" err="1"/>
              <a:t>with</a:t>
            </a:r>
            <a:r>
              <a:rPr lang="fr-FR" dirty="0"/>
              <a:t> Revenue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381D103-4D82-482E-92C7-45D552957A8E}"/>
              </a:ext>
            </a:extLst>
          </p:cNvPr>
          <p:cNvSpPr txBox="1"/>
          <p:nvPr/>
        </p:nvSpPr>
        <p:spPr>
          <a:xfrm>
            <a:off x="933650" y="943275"/>
            <a:ext cx="10125777" cy="579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Biome" panose="020B0503030204020804" pitchFamily="34" charset="0"/>
                <a:ea typeface="+mj-ea"/>
                <a:cs typeface="Biome" panose="020B0503030204020804" pitchFamily="34" charset="0"/>
              </a:rPr>
              <a:t>1) Data Exploration : Multivariate Exploration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81E71B-3F48-46B3-8C71-3CFFD1A10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21" t="35096" r="13474" b="10000"/>
          <a:stretch/>
        </p:blipFill>
        <p:spPr>
          <a:xfrm>
            <a:off x="1434165" y="2090999"/>
            <a:ext cx="8364354" cy="376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84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14EB4C-CA6B-4D93-B1B5-C0EEF70CF599}"/>
              </a:ext>
            </a:extLst>
          </p:cNvPr>
          <p:cNvSpPr txBox="1"/>
          <p:nvPr/>
        </p:nvSpPr>
        <p:spPr>
          <a:xfrm>
            <a:off x="933650" y="1780105"/>
            <a:ext cx="1057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Then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performed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PCA.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had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 look at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explained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variance per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feature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plotted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scree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plot.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9E7A509-4004-45AC-82CB-DEBDCF5D44F5}"/>
              </a:ext>
            </a:extLst>
          </p:cNvPr>
          <p:cNvSpPr txBox="1"/>
          <p:nvPr/>
        </p:nvSpPr>
        <p:spPr>
          <a:xfrm>
            <a:off x="3277134" y="5873236"/>
            <a:ext cx="166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Scree</a:t>
            </a:r>
            <a:r>
              <a:rPr lang="fr-FR" dirty="0"/>
              <a:t> plot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381D103-4D82-482E-92C7-45D552957A8E}"/>
              </a:ext>
            </a:extLst>
          </p:cNvPr>
          <p:cNvSpPr txBox="1"/>
          <p:nvPr/>
        </p:nvSpPr>
        <p:spPr>
          <a:xfrm>
            <a:off x="933650" y="943275"/>
            <a:ext cx="10125777" cy="579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Biome" panose="020B0503030204020804" pitchFamily="34" charset="0"/>
                <a:ea typeface="+mj-ea"/>
                <a:cs typeface="Biome" panose="020B0503030204020804" pitchFamily="34" charset="0"/>
              </a:rPr>
              <a:t>1) Data Exploration : PCA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0D5FA8E-FF26-45D5-AB75-376412385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70" y="2506183"/>
            <a:ext cx="4927468" cy="340854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18DEDCC-2F0B-4B4C-9C9C-804F387FCF6B}"/>
              </a:ext>
            </a:extLst>
          </p:cNvPr>
          <p:cNvSpPr txBox="1"/>
          <p:nvPr/>
        </p:nvSpPr>
        <p:spPr>
          <a:xfrm>
            <a:off x="6284765" y="2506183"/>
            <a:ext cx="47746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The </a:t>
            </a:r>
            <a:r>
              <a:rPr lang="fr-FR" b="1" dirty="0" err="1">
                <a:latin typeface="Biome" panose="020B0503030204020804" pitchFamily="34" charset="0"/>
                <a:cs typeface="Biome" panose="020B0503030204020804" pitchFamily="34" charset="0"/>
              </a:rPr>
              <a:t>scree</a:t>
            </a:r>
            <a:r>
              <a:rPr lang="fr-FR" b="1" dirty="0">
                <a:latin typeface="Biome" panose="020B0503030204020804" pitchFamily="34" charset="0"/>
                <a:cs typeface="Biome" panose="020B0503030204020804" pitchFamily="34" charset="0"/>
              </a:rPr>
              <a:t> plot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gives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us the proportion of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explained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variance for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each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feature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in the model.</a:t>
            </a:r>
          </a:p>
          <a:p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Here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the first one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explains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more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than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80% of the variance, about 10% for the second and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so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on.</a:t>
            </a:r>
          </a:p>
          <a:p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This graph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helps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us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choose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u="sng" dirty="0">
                <a:latin typeface="Biome" panose="020B0503030204020804" pitchFamily="34" charset="0"/>
                <a:cs typeface="Biome" panose="020B0503030204020804" pitchFamily="34" charset="0"/>
              </a:rPr>
              <a:t>how </a:t>
            </a:r>
            <a:r>
              <a:rPr lang="fr-FR" u="sng" dirty="0" err="1">
                <a:latin typeface="Biome" panose="020B0503030204020804" pitchFamily="34" charset="0"/>
                <a:cs typeface="Biome" panose="020B0503030204020804" pitchFamily="34" charset="0"/>
              </a:rPr>
              <a:t>many</a:t>
            </a:r>
            <a:r>
              <a:rPr lang="fr-FR" u="sng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u="sng" dirty="0" err="1">
                <a:latin typeface="Biome" panose="020B0503030204020804" pitchFamily="34" charset="0"/>
                <a:cs typeface="Biome" panose="020B0503030204020804" pitchFamily="34" charset="0"/>
              </a:rPr>
              <a:t>features</a:t>
            </a:r>
            <a:r>
              <a:rPr lang="fr-FR" u="sng" dirty="0">
                <a:latin typeface="Biome" panose="020B0503030204020804" pitchFamily="34" charset="0"/>
                <a:cs typeface="Biome" panose="020B0503030204020804" pitchFamily="34" charset="0"/>
              </a:rPr>
              <a:t> to </a:t>
            </a:r>
            <a:r>
              <a:rPr lang="fr-FR" u="sng" dirty="0" err="1">
                <a:latin typeface="Biome" panose="020B0503030204020804" pitchFamily="34" charset="0"/>
                <a:cs typeface="Biome" panose="020B0503030204020804" pitchFamily="34" charset="0"/>
              </a:rPr>
              <a:t>keep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Here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2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seems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to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be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 good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choice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explainging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90% of the variance.</a:t>
            </a:r>
          </a:p>
        </p:txBody>
      </p:sp>
    </p:spTree>
    <p:extLst>
      <p:ext uri="{BB962C8B-B14F-4D97-AF65-F5344CB8AC3E}">
        <p14:creationId xmlns:p14="http://schemas.microsoft.com/office/powerpoint/2010/main" val="1062165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14EB4C-CA6B-4D93-B1B5-C0EEF70CF599}"/>
              </a:ext>
            </a:extLst>
          </p:cNvPr>
          <p:cNvSpPr txBox="1"/>
          <p:nvPr/>
        </p:nvSpPr>
        <p:spPr>
          <a:xfrm>
            <a:off x="933650" y="1980702"/>
            <a:ext cx="1057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After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scree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plot,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know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neef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to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only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keep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2 components.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create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 new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dataframe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by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using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pca.transform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()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method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381D103-4D82-482E-92C7-45D552957A8E}"/>
              </a:ext>
            </a:extLst>
          </p:cNvPr>
          <p:cNvSpPr txBox="1"/>
          <p:nvPr/>
        </p:nvSpPr>
        <p:spPr>
          <a:xfrm>
            <a:off x="933650" y="943275"/>
            <a:ext cx="10125777" cy="579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Biome" panose="020B0503030204020804" pitchFamily="34" charset="0"/>
                <a:ea typeface="+mj-ea"/>
                <a:cs typeface="Biome" panose="020B0503030204020804" pitchFamily="34" charset="0"/>
              </a:rPr>
              <a:t>1) Data Exploration : PCA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D1AA68A-C229-4C86-859A-A23569284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17" y="2871470"/>
            <a:ext cx="7773813" cy="1298541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B0B4B865-C9D7-479A-B025-8E365C2A94FF}"/>
              </a:ext>
            </a:extLst>
          </p:cNvPr>
          <p:cNvSpPr txBox="1"/>
          <p:nvPr/>
        </p:nvSpPr>
        <p:spPr>
          <a:xfrm>
            <a:off x="933650" y="4424126"/>
            <a:ext cx="1057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will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also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try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models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on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this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dataframe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later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on.</a:t>
            </a:r>
          </a:p>
          <a:p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85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69E8E5D-C9C8-4DA6-AC97-46824436DCD0}"/>
              </a:ext>
            </a:extLst>
          </p:cNvPr>
          <p:cNvSpPr txBox="1"/>
          <p:nvPr/>
        </p:nvSpPr>
        <p:spPr>
          <a:xfrm>
            <a:off x="933651" y="943275"/>
            <a:ext cx="2319688" cy="579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Biome" panose="020B0503030204020804" pitchFamily="34" charset="0"/>
                <a:ea typeface="+mj-ea"/>
                <a:cs typeface="Biome" panose="020B0503030204020804" pitchFamily="34" charset="0"/>
              </a:rPr>
              <a:t>Overview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261523B-78E5-4BFF-B890-C7D3FE474E8D}"/>
              </a:ext>
            </a:extLst>
          </p:cNvPr>
          <p:cNvSpPr txBox="1"/>
          <p:nvPr/>
        </p:nvSpPr>
        <p:spPr>
          <a:xfrm>
            <a:off x="1651134" y="1922416"/>
            <a:ext cx="65740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iome" panose="020B0503030204020804" pitchFamily="34" charset="0"/>
                <a:cs typeface="Biome" panose="020B0503030204020804" pitchFamily="34" charset="0"/>
              </a:rPr>
              <a:t>Introduction : The project and the dataset</a:t>
            </a:r>
          </a:p>
          <a:p>
            <a:pPr marL="342900" indent="-342900">
              <a:buAutoNum type="arabicParenR"/>
            </a:pPr>
            <a:endParaRPr lang="en-US" sz="2400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 marL="342900" indent="-342900">
              <a:buAutoNum type="arabicParenR"/>
            </a:pPr>
            <a:r>
              <a:rPr lang="en-US" sz="2400" dirty="0">
                <a:latin typeface="Biome" panose="020B0503030204020804" pitchFamily="34" charset="0"/>
                <a:cs typeface="Biome" panose="020B0503030204020804" pitchFamily="34" charset="0"/>
              </a:rPr>
              <a:t>Data exploration</a:t>
            </a:r>
          </a:p>
          <a:p>
            <a:pPr marL="342900" indent="-342900">
              <a:buAutoNum type="arabicParenR"/>
            </a:pPr>
            <a:endParaRPr lang="en-US" sz="2400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 marL="342900" indent="-342900">
              <a:buAutoNum type="arabicParenR"/>
            </a:pPr>
            <a:r>
              <a:rPr lang="en-US" sz="2400" dirty="0">
                <a:latin typeface="Biome" panose="020B0503030204020804" pitchFamily="34" charset="0"/>
                <a:cs typeface="Biome" panose="020B0503030204020804" pitchFamily="34" charset="0"/>
              </a:rPr>
              <a:t>Modeling</a:t>
            </a:r>
          </a:p>
          <a:p>
            <a:pPr marL="342900" indent="-342900">
              <a:buAutoNum type="arabicParenR"/>
            </a:pPr>
            <a:endParaRPr lang="en-US" sz="2400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 marL="342900" indent="-342900">
              <a:buAutoNum type="arabicParenR"/>
            </a:pPr>
            <a:r>
              <a:rPr lang="en-US" sz="2400" dirty="0">
                <a:latin typeface="Biome" panose="020B0503030204020804" pitchFamily="34" charset="0"/>
                <a:cs typeface="Biome" panose="020B0503030204020804" pitchFamily="34" charset="0"/>
              </a:rPr>
              <a:t>API</a:t>
            </a:r>
          </a:p>
          <a:p>
            <a:pPr marL="342900" indent="-342900">
              <a:buAutoNum type="arabicParenR"/>
            </a:pPr>
            <a:endParaRPr lang="en-US" sz="2400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sz="2400" dirty="0">
                <a:latin typeface="Biome" panose="020B0503030204020804" pitchFamily="34" charset="0"/>
                <a:cs typeface="Biome" panose="020B0503030204020804" pitchFamily="34" charset="0"/>
              </a:rPr>
              <a:t>Conclusion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EF977F5-323F-45E5-BE8C-0112432501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578" y="4445000"/>
            <a:ext cx="3271453" cy="96993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0EEA3E8-DC35-4B47-9C20-884459E3F5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345" y="1102395"/>
            <a:ext cx="1669686" cy="193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87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14EB4C-CA6B-4D93-B1B5-C0EEF70CF599}"/>
              </a:ext>
            </a:extLst>
          </p:cNvPr>
          <p:cNvSpPr txBox="1"/>
          <p:nvPr/>
        </p:nvSpPr>
        <p:spPr>
          <a:xfrm>
            <a:off x="933650" y="1789730"/>
            <a:ext cx="105725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Before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modeling,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need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to </a:t>
            </a:r>
            <a:r>
              <a:rPr lang="fr-FR" b="1" dirty="0" err="1">
                <a:latin typeface="Biome" panose="020B0503030204020804" pitchFamily="34" charset="0"/>
                <a:cs typeface="Biome" panose="020B0503030204020804" pitchFamily="34" charset="0"/>
              </a:rPr>
              <a:t>prepare</a:t>
            </a:r>
            <a:r>
              <a:rPr lang="fr-FR" b="1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b="1" dirty="0" err="1">
                <a:latin typeface="Biome" panose="020B0503030204020804" pitchFamily="34" charset="0"/>
                <a:cs typeface="Biome" panose="020B0503030204020804" pitchFamily="34" charset="0"/>
              </a:rPr>
              <a:t>our</a:t>
            </a:r>
            <a:r>
              <a:rPr lang="fr-FR" b="1" dirty="0">
                <a:latin typeface="Biome" panose="020B0503030204020804" pitchFamily="34" charset="0"/>
                <a:cs typeface="Biome" panose="020B0503030204020804" pitchFamily="34" charset="0"/>
              </a:rPr>
              <a:t> data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 That part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required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so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that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our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data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ready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to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be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used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</a:p>
          <a:p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First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thing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did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was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</a:t>
            </a:r>
            <a:r>
              <a:rPr lang="fr-FR" u="sng" dirty="0" err="1">
                <a:latin typeface="Biome" panose="020B0503030204020804" pitchFamily="34" charset="0"/>
                <a:cs typeface="Biome" panose="020B0503030204020804" pitchFamily="34" charset="0"/>
              </a:rPr>
              <a:t>dummification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categorical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features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were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until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now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represented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with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their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group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numbers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like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from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1 to 8 for the Browser for instance. For the modeling,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this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could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be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misleading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because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gives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model the impression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that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group 2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between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1 and 3 etcetera. To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avoid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that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dumify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meaning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for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each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categorical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feature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create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n new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features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(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columns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here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)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where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n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number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of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different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values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that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feature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can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take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Each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new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column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filled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with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0s and 1s, 1s for the instances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that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belonged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in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this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group and 0s for all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others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</a:p>
          <a:p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This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might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seem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little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messy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but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isn’t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meant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to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be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intelligible like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was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until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now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but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only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to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be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fairly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treated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by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models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	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381D103-4D82-482E-92C7-45D552957A8E}"/>
              </a:ext>
            </a:extLst>
          </p:cNvPr>
          <p:cNvSpPr txBox="1"/>
          <p:nvPr/>
        </p:nvSpPr>
        <p:spPr>
          <a:xfrm>
            <a:off x="933650" y="943275"/>
            <a:ext cx="10125777" cy="579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Biome" panose="020B0503030204020804" pitchFamily="34" charset="0"/>
                <a:ea typeface="+mj-ea"/>
                <a:cs typeface="Biome" panose="020B0503030204020804" pitchFamily="34" charset="0"/>
              </a:rPr>
              <a:t>2</a:t>
            </a:r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Biome" panose="020B0503030204020804" pitchFamily="34" charset="0"/>
                <a:ea typeface="+mj-ea"/>
                <a:cs typeface="Biome" panose="020B0503030204020804" pitchFamily="34" charset="0"/>
              </a:rPr>
              <a:t>) Modeling : Preprocessing</a:t>
            </a:r>
          </a:p>
        </p:txBody>
      </p:sp>
    </p:spTree>
    <p:extLst>
      <p:ext uri="{BB962C8B-B14F-4D97-AF65-F5344CB8AC3E}">
        <p14:creationId xmlns:p14="http://schemas.microsoft.com/office/powerpoint/2010/main" val="2533585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14EB4C-CA6B-4D93-B1B5-C0EEF70CF599}"/>
              </a:ext>
            </a:extLst>
          </p:cNvPr>
          <p:cNvSpPr txBox="1"/>
          <p:nvPr/>
        </p:nvSpPr>
        <p:spPr>
          <a:xfrm>
            <a:off x="933650" y="1780105"/>
            <a:ext cx="105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used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Pandas’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get_dummies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method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as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follows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381D103-4D82-482E-92C7-45D552957A8E}"/>
              </a:ext>
            </a:extLst>
          </p:cNvPr>
          <p:cNvSpPr txBox="1"/>
          <p:nvPr/>
        </p:nvSpPr>
        <p:spPr>
          <a:xfrm>
            <a:off x="933650" y="943275"/>
            <a:ext cx="10125777" cy="579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Biome" panose="020B0503030204020804" pitchFamily="34" charset="0"/>
                <a:ea typeface="+mj-ea"/>
                <a:cs typeface="Biome" panose="020B0503030204020804" pitchFamily="34" charset="0"/>
              </a:rPr>
              <a:t>2</a:t>
            </a:r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Biome" panose="020B0503030204020804" pitchFamily="34" charset="0"/>
                <a:ea typeface="+mj-ea"/>
                <a:cs typeface="Biome" panose="020B0503030204020804" pitchFamily="34" charset="0"/>
              </a:rPr>
              <a:t>) Modeling : Preprocessing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9D5165E-2762-4DDC-B75E-6D1392564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59" y="2149437"/>
            <a:ext cx="10697041" cy="303858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CAE7B21-D3C1-431E-96F3-08E4D0512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89" y="5243608"/>
            <a:ext cx="2359124" cy="928591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D3F3FF3-9072-4082-8B13-84E34837EA69}"/>
              </a:ext>
            </a:extLst>
          </p:cNvPr>
          <p:cNvSpPr txBox="1"/>
          <p:nvPr/>
        </p:nvSpPr>
        <p:spPr>
          <a:xfrm>
            <a:off x="4031380" y="5376526"/>
            <a:ext cx="105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end up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with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58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columns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in the end.</a:t>
            </a:r>
          </a:p>
        </p:txBody>
      </p:sp>
    </p:spTree>
    <p:extLst>
      <p:ext uri="{BB962C8B-B14F-4D97-AF65-F5344CB8AC3E}">
        <p14:creationId xmlns:p14="http://schemas.microsoft.com/office/powerpoint/2010/main" val="3664898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14EB4C-CA6B-4D93-B1B5-C0EEF70CF599}"/>
              </a:ext>
            </a:extLst>
          </p:cNvPr>
          <p:cNvSpPr txBox="1"/>
          <p:nvPr/>
        </p:nvSpPr>
        <p:spPr>
          <a:xfrm>
            <a:off x="933650" y="1780105"/>
            <a:ext cx="103664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After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dummification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splitted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dataframe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into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X, y.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also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used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train_test_split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method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to have the training and test sets:</a:t>
            </a:r>
          </a:p>
          <a:p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endParaRPr lang="en-US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endParaRPr lang="en-US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endParaRPr lang="en-US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endParaRPr lang="en-US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endParaRPr lang="en-US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The reduced ones are those obtained on the dataset on which we performed the ACP.</a:t>
            </a:r>
          </a:p>
          <a:p>
            <a:endParaRPr lang="en-US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Finally, we prepare a dictionary in which we will store the performances of our models:</a:t>
            </a:r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381D103-4D82-482E-92C7-45D552957A8E}"/>
              </a:ext>
            </a:extLst>
          </p:cNvPr>
          <p:cNvSpPr txBox="1"/>
          <p:nvPr/>
        </p:nvSpPr>
        <p:spPr>
          <a:xfrm>
            <a:off x="933650" y="943275"/>
            <a:ext cx="10125777" cy="579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Biome" panose="020B0503030204020804" pitchFamily="34" charset="0"/>
                <a:ea typeface="+mj-ea"/>
                <a:cs typeface="Biome" panose="020B0503030204020804" pitchFamily="34" charset="0"/>
              </a:rPr>
              <a:t>2</a:t>
            </a:r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Biome" panose="020B0503030204020804" pitchFamily="34" charset="0"/>
                <a:ea typeface="+mj-ea"/>
                <a:cs typeface="Biome" panose="020B0503030204020804" pitchFamily="34" charset="0"/>
              </a:rPr>
              <a:t>) Modeling : Preprocessing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B22169E-8F06-4710-A6E4-58CCF132C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50" y="2616934"/>
            <a:ext cx="10530048" cy="108879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9FF0726-7D39-4AE9-9E7B-2E5DEDE7E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604" y="5078018"/>
            <a:ext cx="3668814" cy="73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62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381D103-4D82-482E-92C7-45D552957A8E}"/>
              </a:ext>
            </a:extLst>
          </p:cNvPr>
          <p:cNvSpPr txBox="1"/>
          <p:nvPr/>
        </p:nvSpPr>
        <p:spPr>
          <a:xfrm>
            <a:off x="933650" y="943275"/>
            <a:ext cx="10125777" cy="579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Biome" panose="020B0503030204020804" pitchFamily="34" charset="0"/>
                <a:ea typeface="+mj-ea"/>
                <a:cs typeface="Biome" panose="020B0503030204020804" pitchFamily="34" charset="0"/>
              </a:rPr>
              <a:t>2</a:t>
            </a:r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Biome" panose="020B0503030204020804" pitchFamily="34" charset="0"/>
                <a:ea typeface="+mj-ea"/>
                <a:cs typeface="Biome" panose="020B0503030204020804" pitchFamily="34" charset="0"/>
              </a:rPr>
              <a:t>) Modeling : Modeling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CE9B89E-E44E-4CF2-B5B5-89C3CF48ADD5}"/>
              </a:ext>
            </a:extLst>
          </p:cNvPr>
          <p:cNvSpPr txBox="1"/>
          <p:nvPr/>
        </p:nvSpPr>
        <p:spPr>
          <a:xfrm>
            <a:off x="933650" y="1780105"/>
            <a:ext cx="103664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Once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preprocessing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was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done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moved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on to the modeling.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tried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several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b="1" dirty="0">
                <a:latin typeface="Biome" panose="020B0503030204020804" pitchFamily="34" charset="0"/>
                <a:cs typeface="Biome" panose="020B0503030204020804" pitchFamily="34" charset="0"/>
              </a:rPr>
              <a:t>classifications </a:t>
            </a:r>
            <a:r>
              <a:rPr lang="fr-FR" b="1" dirty="0" err="1">
                <a:latin typeface="Biome" panose="020B0503030204020804" pitchFamily="34" charset="0"/>
                <a:cs typeface="Biome" panose="020B0503030204020804" pitchFamily="34" charset="0"/>
              </a:rPr>
              <a:t>models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from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basic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ones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to the more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complicated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ones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</a:p>
          <a:p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On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each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one,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had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 look a the </a:t>
            </a:r>
            <a:r>
              <a:rPr lang="fr-FR" b="1" dirty="0" err="1">
                <a:latin typeface="Biome" panose="020B0503030204020804" pitchFamily="34" charset="0"/>
                <a:cs typeface="Biome" panose="020B0503030204020804" pitchFamily="34" charset="0"/>
              </a:rPr>
              <a:t>hyperparameters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changed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some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combinations and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had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 look at the </a:t>
            </a:r>
            <a:r>
              <a:rPr lang="fr-FR" b="1" dirty="0">
                <a:latin typeface="Biome" panose="020B0503030204020804" pitchFamily="34" charset="0"/>
                <a:cs typeface="Biome" panose="020B0503030204020804" pitchFamily="34" charset="0"/>
              </a:rPr>
              <a:t>performances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(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here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accuracies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or confusion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matrixes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). </a:t>
            </a:r>
          </a:p>
          <a:p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also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tried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reduced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data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obtained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with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ACP on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some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and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finally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did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some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b="1" dirty="0" err="1">
                <a:latin typeface="Biome" panose="020B0503030204020804" pitchFamily="34" charset="0"/>
                <a:cs typeface="Biome" panose="020B0503030204020804" pitchFamily="34" charset="0"/>
              </a:rPr>
              <a:t>GridSearchs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on a few of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them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752C30-29DF-4AB0-A01C-AFB6F002E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08" y="4081210"/>
            <a:ext cx="10639927" cy="150579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A47AA1D-3B43-4871-91B6-70B8CDB318E7}"/>
              </a:ext>
            </a:extLst>
          </p:cNvPr>
          <p:cNvSpPr txBox="1"/>
          <p:nvPr/>
        </p:nvSpPr>
        <p:spPr>
          <a:xfrm>
            <a:off x="1604480" y="5746940"/>
            <a:ext cx="821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Example: modeling for </a:t>
            </a:r>
            <a:r>
              <a:rPr lang="fr-FR" dirty="0" err="1"/>
              <a:t>Logistic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, </a:t>
            </a:r>
            <a:r>
              <a:rPr lang="fr-FR" dirty="0" err="1"/>
              <a:t>with</a:t>
            </a:r>
            <a:r>
              <a:rPr lang="fr-FR" dirty="0"/>
              <a:t> an </a:t>
            </a:r>
            <a:r>
              <a:rPr lang="fr-FR" dirty="0" err="1"/>
              <a:t>accuracy</a:t>
            </a:r>
            <a:r>
              <a:rPr lang="fr-FR" dirty="0"/>
              <a:t> of 89%</a:t>
            </a:r>
          </a:p>
        </p:txBody>
      </p:sp>
    </p:spTree>
    <p:extLst>
      <p:ext uri="{BB962C8B-B14F-4D97-AF65-F5344CB8AC3E}">
        <p14:creationId xmlns:p14="http://schemas.microsoft.com/office/powerpoint/2010/main" val="158698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381D103-4D82-482E-92C7-45D552957A8E}"/>
              </a:ext>
            </a:extLst>
          </p:cNvPr>
          <p:cNvSpPr txBox="1"/>
          <p:nvPr/>
        </p:nvSpPr>
        <p:spPr>
          <a:xfrm>
            <a:off x="933650" y="943275"/>
            <a:ext cx="10125777" cy="579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Biome" panose="020B0503030204020804" pitchFamily="34" charset="0"/>
                <a:ea typeface="+mj-ea"/>
                <a:cs typeface="Biome" panose="020B0503030204020804" pitchFamily="34" charset="0"/>
              </a:rPr>
              <a:t>2</a:t>
            </a:r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Biome" panose="020B0503030204020804" pitchFamily="34" charset="0"/>
                <a:ea typeface="+mj-ea"/>
                <a:cs typeface="Biome" panose="020B0503030204020804" pitchFamily="34" charset="0"/>
              </a:rPr>
              <a:t>) Modeling : Results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BC1F7F3-7AB9-4D1E-A80F-58EF4BA43972}"/>
              </a:ext>
            </a:extLst>
          </p:cNvPr>
          <p:cNvSpPr txBox="1"/>
          <p:nvPr/>
        </p:nvSpPr>
        <p:spPr>
          <a:xfrm>
            <a:off x="933650" y="1780105"/>
            <a:ext cx="103664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To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sum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up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our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results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the data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obtained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with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</a:t>
            </a:r>
            <a:r>
              <a:rPr lang="fr-FR" b="1" dirty="0">
                <a:latin typeface="Biome" panose="020B0503030204020804" pitchFamily="34" charset="0"/>
                <a:cs typeface="Biome" panose="020B0503030204020804" pitchFamily="34" charset="0"/>
              </a:rPr>
              <a:t>PCA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never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gave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better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results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than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full one.</a:t>
            </a:r>
          </a:p>
          <a:p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For the </a:t>
            </a:r>
            <a:r>
              <a:rPr lang="fr-FR" b="1" dirty="0" err="1">
                <a:latin typeface="Biome" panose="020B0503030204020804" pitchFamily="34" charset="0"/>
                <a:cs typeface="Biome" panose="020B0503030204020804" pitchFamily="34" charset="0"/>
              </a:rPr>
              <a:t>hyperparameters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some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improvements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were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made by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trying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some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combinations, for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example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on the KNN,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got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better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results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with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higher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number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of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neighbours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(30).</a:t>
            </a:r>
          </a:p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But in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general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the default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parameters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were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often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best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ones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 </a:t>
            </a:r>
          </a:p>
          <a:p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Indeed, the </a:t>
            </a:r>
            <a:r>
              <a:rPr lang="fr-FR" b="1" dirty="0" err="1">
                <a:latin typeface="Biome" panose="020B0503030204020804" pitchFamily="34" charset="0"/>
                <a:cs typeface="Biome" panose="020B0503030204020804" pitchFamily="34" charset="0"/>
              </a:rPr>
              <a:t>gridsearchs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didn’t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give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us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significantly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good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results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only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tried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on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algorithms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were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 lot of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hyperparameters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could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be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change, and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still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results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were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not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better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</a:p>
          <a:p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Also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have to mention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that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encountered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some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u="sng" dirty="0">
                <a:latin typeface="Biome" panose="020B0503030204020804" pitchFamily="34" charset="0"/>
                <a:cs typeface="Biome" panose="020B0503030204020804" pitchFamily="34" charset="0"/>
              </a:rPr>
              <a:t>issues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with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gridsearch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: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amount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of time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taken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for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to run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was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insanely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long.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tried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one on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boosting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model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who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runed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for about 60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hours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until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stopped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manually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74992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381D103-4D82-482E-92C7-45D552957A8E}"/>
              </a:ext>
            </a:extLst>
          </p:cNvPr>
          <p:cNvSpPr txBox="1"/>
          <p:nvPr/>
        </p:nvSpPr>
        <p:spPr>
          <a:xfrm>
            <a:off x="933650" y="943275"/>
            <a:ext cx="10125777" cy="579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Biome" panose="020B0503030204020804" pitchFamily="34" charset="0"/>
                <a:ea typeface="+mj-ea"/>
                <a:cs typeface="Biome" panose="020B0503030204020804" pitchFamily="34" charset="0"/>
              </a:rPr>
              <a:t>2</a:t>
            </a:r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Biome" panose="020B0503030204020804" pitchFamily="34" charset="0"/>
                <a:ea typeface="+mj-ea"/>
                <a:cs typeface="Biome" panose="020B0503030204020804" pitchFamily="34" charset="0"/>
              </a:rPr>
              <a:t>) Modeling : Results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229B83F-899D-41E7-BDD2-B15CABDE46E4}"/>
              </a:ext>
            </a:extLst>
          </p:cNvPr>
          <p:cNvSpPr txBox="1"/>
          <p:nvPr/>
        </p:nvSpPr>
        <p:spPr>
          <a:xfrm>
            <a:off x="827772" y="2314308"/>
            <a:ext cx="21854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Finally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took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best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accuracy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of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each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algorithm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in the performances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dictionnary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 </a:t>
            </a:r>
          </a:p>
          <a:p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plotted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accuracies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on a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histogram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: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AA7D0DC-7887-4206-BA10-3DAD74F9F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089" y="1588626"/>
            <a:ext cx="8272112" cy="454421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5D67158-36C8-4ABA-8E72-30186A2B4D7C}"/>
              </a:ext>
            </a:extLst>
          </p:cNvPr>
          <p:cNvSpPr txBox="1"/>
          <p:nvPr/>
        </p:nvSpPr>
        <p:spPr>
          <a:xfrm>
            <a:off x="6314172" y="943275"/>
            <a:ext cx="4479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The best model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was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</a:t>
            </a:r>
            <a:r>
              <a:rPr lang="fr-FR" b="1" u="sng" dirty="0" err="1">
                <a:latin typeface="Biome" panose="020B0503030204020804" pitchFamily="34" charset="0"/>
                <a:cs typeface="Biome" panose="020B0503030204020804" pitchFamily="34" charset="0"/>
              </a:rPr>
              <a:t>boosting</a:t>
            </a:r>
            <a:r>
              <a:rPr lang="fr-FR" b="1" u="sng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with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default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parameters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(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couldn’t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perform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GridSearch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73192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381D103-4D82-482E-92C7-45D552957A8E}"/>
              </a:ext>
            </a:extLst>
          </p:cNvPr>
          <p:cNvSpPr txBox="1"/>
          <p:nvPr/>
        </p:nvSpPr>
        <p:spPr>
          <a:xfrm>
            <a:off x="933650" y="943275"/>
            <a:ext cx="10125777" cy="579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Biome" panose="020B0503030204020804" pitchFamily="34" charset="0"/>
                <a:ea typeface="+mj-ea"/>
                <a:cs typeface="Biome" panose="020B0503030204020804" pitchFamily="34" charset="0"/>
              </a:rPr>
              <a:t>3</a:t>
            </a:r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Biome" panose="020B0503030204020804" pitchFamily="34" charset="0"/>
                <a:ea typeface="+mj-ea"/>
                <a:cs typeface="Biome" panose="020B0503030204020804" pitchFamily="34" charset="0"/>
              </a:rPr>
              <a:t>) API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055076" y="2001497"/>
            <a:ext cx="7608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latin typeface="Biome" panose="020B0503030204020804" pitchFamily="34" charset="0"/>
                <a:cs typeface="Biome" panose="020B0503030204020804" pitchFamily="34" charset="0"/>
              </a:defRPr>
            </a:lvl1pPr>
          </a:lstStyle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decided</a:t>
            </a:r>
            <a:r>
              <a:rPr lang="fr-FR" dirty="0"/>
              <a:t> to go for the </a:t>
            </a:r>
            <a:r>
              <a:rPr lang="fr-FR" b="1" dirty="0" err="1"/>
              <a:t>Flask</a:t>
            </a:r>
            <a:r>
              <a:rPr lang="fr-FR" dirty="0"/>
              <a:t> Framework as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seemed</a:t>
            </a:r>
            <a:r>
              <a:rPr lang="fr-FR" dirty="0"/>
              <a:t> </a:t>
            </a:r>
            <a:r>
              <a:rPr lang="fr-FR" dirty="0" err="1"/>
              <a:t>easier</a:t>
            </a:r>
            <a:r>
              <a:rPr lang="fr-FR" dirty="0"/>
              <a:t> </a:t>
            </a:r>
            <a:r>
              <a:rPr lang="fr-FR" dirty="0" err="1"/>
              <a:t>while</a:t>
            </a:r>
            <a:r>
              <a:rPr lang="fr-FR" dirty="0"/>
              <a:t> Django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really</a:t>
            </a:r>
            <a:r>
              <a:rPr lang="fr-FR" dirty="0"/>
              <a:t> time </a:t>
            </a:r>
            <a:r>
              <a:rPr lang="fr-FR" dirty="0" err="1"/>
              <a:t>consumming</a:t>
            </a:r>
            <a:r>
              <a:rPr lang="fr-FR" dirty="0"/>
              <a:t> and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for a </a:t>
            </a:r>
            <a:r>
              <a:rPr lang="fr-FR" dirty="0" err="1"/>
              <a:t>two</a:t>
            </a:r>
            <a:r>
              <a:rPr lang="fr-FR" dirty="0"/>
              <a:t> pages’ API.</a:t>
            </a:r>
          </a:p>
          <a:p>
            <a:endParaRPr lang="fr-FR" dirty="0"/>
          </a:p>
        </p:txBody>
      </p:sp>
      <p:pic>
        <p:nvPicPr>
          <p:cNvPr id="1026" name="Picture 2" descr="Structuring a Large Production Flask Application | by Arash Soheili | Level  Up Co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092" y="1508113"/>
            <a:ext cx="2338570" cy="130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50" y="3545857"/>
            <a:ext cx="4923693" cy="1313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92" y="4859578"/>
            <a:ext cx="5401408" cy="238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5843954" y="3464053"/>
            <a:ext cx="5662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latin typeface="Biome" panose="020B0503030204020804" pitchFamily="34" charset="0"/>
                <a:cs typeface="Biome" panose="020B0503030204020804" pitchFamily="34" charset="0"/>
              </a:defRPr>
            </a:lvl1pPr>
          </a:lstStyle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html </a:t>
            </a:r>
            <a:r>
              <a:rPr lang="fr-FR" dirty="0" err="1"/>
              <a:t>templates</a:t>
            </a:r>
            <a:r>
              <a:rPr lang="fr-FR" dirty="0"/>
              <a:t> to </a:t>
            </a:r>
            <a:r>
              <a:rPr lang="fr-FR" dirty="0" err="1"/>
              <a:t>present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solution, the first one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form</a:t>
            </a:r>
            <a:r>
              <a:rPr lang="fr-FR" dirty="0"/>
              <a:t> </a:t>
            </a:r>
            <a:r>
              <a:rPr lang="fr-FR" dirty="0" err="1"/>
              <a:t>composed</a:t>
            </a:r>
            <a:r>
              <a:rPr lang="fr-FR" dirty="0"/>
              <a:t> of inputs and selects to </a:t>
            </a:r>
            <a:r>
              <a:rPr lang="fr-FR" dirty="0" err="1"/>
              <a:t>complete</a:t>
            </a:r>
            <a:r>
              <a:rPr lang="fr-FR" dirty="0"/>
              <a:t> the informations of the new csv line to </a:t>
            </a:r>
            <a:r>
              <a:rPr lang="fr-FR" dirty="0" err="1"/>
              <a:t>predict</a:t>
            </a:r>
            <a:r>
              <a:rPr lang="fr-FR" dirty="0"/>
              <a:t>, the second one </a:t>
            </a:r>
            <a:r>
              <a:rPr lang="fr-FR" dirty="0" err="1"/>
              <a:t>is</a:t>
            </a:r>
            <a:r>
              <a:rPr lang="fr-FR" dirty="0"/>
              <a:t> a simple page </a:t>
            </a:r>
            <a:r>
              <a:rPr lang="fr-FR" dirty="0" err="1"/>
              <a:t>that</a:t>
            </a:r>
            <a:r>
              <a:rPr lang="fr-FR" dirty="0"/>
              <a:t> shows the </a:t>
            </a:r>
            <a:r>
              <a:rPr lang="fr-FR" dirty="0" err="1"/>
              <a:t>prediction</a:t>
            </a:r>
            <a:r>
              <a:rPr lang="fr-FR" dirty="0"/>
              <a:t> and a </a:t>
            </a:r>
            <a:r>
              <a:rPr lang="fr-FR" dirty="0" err="1"/>
              <a:t>button</a:t>
            </a:r>
            <a:r>
              <a:rPr lang="fr-FR" dirty="0"/>
              <a:t> to go back to the first one.</a:t>
            </a:r>
          </a:p>
        </p:txBody>
      </p:sp>
    </p:spTree>
    <p:extLst>
      <p:ext uri="{BB962C8B-B14F-4D97-AF65-F5344CB8AC3E}">
        <p14:creationId xmlns:p14="http://schemas.microsoft.com/office/powerpoint/2010/main" val="1063813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381D103-4D82-482E-92C7-45D552957A8E}"/>
              </a:ext>
            </a:extLst>
          </p:cNvPr>
          <p:cNvSpPr txBox="1"/>
          <p:nvPr/>
        </p:nvSpPr>
        <p:spPr>
          <a:xfrm>
            <a:off x="933650" y="943275"/>
            <a:ext cx="10125777" cy="579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Biome" panose="020B0503030204020804" pitchFamily="34" charset="0"/>
                <a:ea typeface="+mj-ea"/>
                <a:cs typeface="Biome" panose="020B0503030204020804" pitchFamily="34" charset="0"/>
              </a:rPr>
              <a:t>3</a:t>
            </a:r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Biome" panose="020B0503030204020804" pitchFamily="34" charset="0"/>
                <a:ea typeface="+mj-ea"/>
                <a:cs typeface="Biome" panose="020B0503030204020804" pitchFamily="34" charset="0"/>
              </a:rPr>
              <a:t>) API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055076" y="2001497"/>
            <a:ext cx="5259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latin typeface="Biome" panose="020B0503030204020804" pitchFamily="34" charset="0"/>
                <a:cs typeface="Biome" panose="020B0503030204020804" pitchFamily="34" charset="0"/>
              </a:defRPr>
            </a:lvl1pPr>
          </a:lstStyle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b="1" dirty="0" err="1"/>
              <a:t>pickle</a:t>
            </a:r>
            <a:r>
              <a:rPr lang="fr-FR" dirty="0"/>
              <a:t> to </a:t>
            </a:r>
            <a:r>
              <a:rPr lang="fr-FR" dirty="0" err="1"/>
              <a:t>serialize</a:t>
            </a:r>
            <a:r>
              <a:rPr lang="fr-FR" dirty="0"/>
              <a:t> the </a:t>
            </a:r>
            <a:r>
              <a:rPr lang="fr-FR" dirty="0" err="1"/>
              <a:t>sk-learn</a:t>
            </a:r>
            <a:r>
              <a:rPr lang="fr-FR" dirty="0"/>
              <a:t> model to do the </a:t>
            </a:r>
            <a:r>
              <a:rPr lang="fr-FR" dirty="0" err="1"/>
              <a:t>prediction</a:t>
            </a:r>
            <a:r>
              <a:rPr lang="fr-FR" dirty="0"/>
              <a:t> and use </a:t>
            </a:r>
            <a:r>
              <a:rPr lang="fr-FR" dirty="0" err="1"/>
              <a:t>it</a:t>
            </a:r>
            <a:r>
              <a:rPr lang="fr-FR" dirty="0"/>
              <a:t> in </a:t>
            </a:r>
            <a:r>
              <a:rPr lang="fr-FR" dirty="0" err="1"/>
              <a:t>our</a:t>
            </a:r>
            <a:r>
              <a:rPr lang="fr-FR" dirty="0"/>
              <a:t> python file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flask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449829" y="3364646"/>
            <a:ext cx="47443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latin typeface="Biome" panose="020B0503030204020804" pitchFamily="34" charset="0"/>
                <a:cs typeface="Biome" panose="020B0503030204020804" pitchFamily="34" charset="0"/>
              </a:defRPr>
            </a:lvl1pPr>
          </a:lstStyle>
          <a:p>
            <a:r>
              <a:rPr lang="fr-FR" dirty="0"/>
              <a:t>The </a:t>
            </a:r>
            <a:r>
              <a:rPr lang="fr-FR" dirty="0" err="1"/>
              <a:t>flask</a:t>
            </a:r>
            <a:r>
              <a:rPr lang="fr-FR" dirty="0"/>
              <a:t> API </a:t>
            </a:r>
            <a:r>
              <a:rPr lang="fr-FR" dirty="0" err="1"/>
              <a:t>allows</a:t>
            </a:r>
            <a:r>
              <a:rPr lang="fr-FR" dirty="0"/>
              <a:t> us to </a:t>
            </a:r>
            <a:r>
              <a:rPr lang="fr-FR" dirty="0" err="1"/>
              <a:t>request</a:t>
            </a:r>
            <a:r>
              <a:rPr lang="fr-FR" dirty="0"/>
              <a:t> the informations </a:t>
            </a:r>
            <a:r>
              <a:rPr lang="fr-FR" dirty="0" err="1"/>
              <a:t>inquired</a:t>
            </a:r>
            <a:r>
              <a:rPr lang="fr-FR" dirty="0"/>
              <a:t> in the </a:t>
            </a:r>
            <a:r>
              <a:rPr lang="fr-FR" dirty="0" err="1"/>
              <a:t>form</a:t>
            </a:r>
            <a:r>
              <a:rPr lang="fr-FR" dirty="0"/>
              <a:t>,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transform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. On top of </a:t>
            </a:r>
            <a:r>
              <a:rPr lang="fr-FR" dirty="0" err="1"/>
              <a:t>that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stored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lines</a:t>
            </a:r>
            <a:r>
              <a:rPr lang="fr-FR" dirty="0"/>
              <a:t> of the </a:t>
            </a:r>
            <a:r>
              <a:rPr lang="fr-FR" dirty="0" err="1"/>
              <a:t>transformed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in the </a:t>
            </a:r>
            <a:r>
              <a:rPr lang="fr-FR" dirty="0" err="1"/>
              <a:t>jupyter</a:t>
            </a:r>
            <a:r>
              <a:rPr lang="fr-FR" dirty="0"/>
              <a:t> notebook (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lines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just</a:t>
            </a:r>
            <a:r>
              <a:rPr lang="fr-FR" dirty="0"/>
              <a:t> one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doing</a:t>
            </a:r>
            <a:r>
              <a:rPr lang="fr-FR" dirty="0"/>
              <a:t> a </a:t>
            </a:r>
            <a:r>
              <a:rPr lang="fr-FR" dirty="0" err="1"/>
              <a:t>Serie</a:t>
            </a:r>
            <a:r>
              <a:rPr lang="fr-FR" dirty="0"/>
              <a:t>) to </a:t>
            </a:r>
            <a:r>
              <a:rPr lang="fr-FR" dirty="0" err="1"/>
              <a:t>modify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and </a:t>
            </a:r>
            <a:r>
              <a:rPr lang="fr-FR" dirty="0" err="1"/>
              <a:t>predict</a:t>
            </a:r>
            <a:r>
              <a:rPr lang="fr-FR" dirty="0"/>
              <a:t> </a:t>
            </a:r>
            <a:r>
              <a:rPr lang="fr-FR" dirty="0" err="1"/>
              <a:t>easily</a:t>
            </a:r>
            <a:r>
              <a:rPr lang="fr-FR" dirty="0"/>
              <a:t>.</a:t>
            </a:r>
          </a:p>
        </p:txBody>
      </p:sp>
      <p:sp>
        <p:nvSpPr>
          <p:cNvPr id="4" name="AutoShape 2" descr="Python Pickle Security Problems and Solutions - SmartFile"/>
          <p:cNvSpPr>
            <a:spLocks noChangeAspect="1" noChangeArrowheads="1"/>
          </p:cNvSpPr>
          <p:nvPr/>
        </p:nvSpPr>
        <p:spPr bwMode="auto">
          <a:xfrm>
            <a:off x="155575" y="-509588"/>
            <a:ext cx="42862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1791262"/>
            <a:ext cx="42862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11" y="3997937"/>
            <a:ext cx="2906591" cy="42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43" y="4409908"/>
            <a:ext cx="5171214" cy="227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4889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69E8E5D-C9C8-4DA6-AC97-46824436DCD0}"/>
              </a:ext>
            </a:extLst>
          </p:cNvPr>
          <p:cNvSpPr txBox="1"/>
          <p:nvPr/>
        </p:nvSpPr>
        <p:spPr>
          <a:xfrm>
            <a:off x="933650" y="943275"/>
            <a:ext cx="6497053" cy="579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Biome" panose="020B0503030204020804" pitchFamily="34" charset="0"/>
                <a:ea typeface="+mj-ea"/>
                <a:cs typeface="Biome" panose="020B0503030204020804" pitchFamily="34" charset="0"/>
              </a:rPr>
              <a:t>Conclusion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130537" y="1880202"/>
            <a:ext cx="102465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latin typeface="Biome" panose="020B0503030204020804" pitchFamily="34" charset="0"/>
                <a:cs typeface="Biome" panose="020B0503030204020804" pitchFamily="34" charset="0"/>
              </a:defRPr>
            </a:lvl1pPr>
          </a:lstStyle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quite</a:t>
            </a:r>
            <a:r>
              <a:rPr lang="fr-FR" dirty="0"/>
              <a:t> </a:t>
            </a:r>
            <a:r>
              <a:rPr lang="fr-FR" dirty="0" err="1"/>
              <a:t>satisfied</a:t>
            </a:r>
            <a:r>
              <a:rPr lang="fr-FR" dirty="0"/>
              <a:t> by the </a:t>
            </a:r>
            <a:r>
              <a:rPr lang="fr-FR" dirty="0" err="1"/>
              <a:t>results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. The notebook </a:t>
            </a:r>
            <a:r>
              <a:rPr lang="fr-FR" dirty="0" err="1"/>
              <a:t>emphasizes</a:t>
            </a:r>
            <a:r>
              <a:rPr lang="fr-FR" dirty="0"/>
              <a:t> the main process as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went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the </a:t>
            </a:r>
            <a:r>
              <a:rPr lang="fr-FR" dirty="0" err="1"/>
              <a:t>project</a:t>
            </a:r>
            <a:r>
              <a:rPr lang="fr-FR" dirty="0"/>
              <a:t>. The API showcases the </a:t>
            </a:r>
            <a:r>
              <a:rPr lang="fr-FR" dirty="0" err="1"/>
              <a:t>deployment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model.</a:t>
            </a:r>
          </a:p>
          <a:p>
            <a:endParaRPr lang="fr-FR" dirty="0"/>
          </a:p>
          <a:p>
            <a:r>
              <a:rPr lang="fr-FR" dirty="0"/>
              <a:t>This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helped</a:t>
            </a:r>
            <a:r>
              <a:rPr lang="fr-FR" dirty="0"/>
              <a:t> us </a:t>
            </a:r>
            <a:r>
              <a:rPr lang="fr-FR" dirty="0" err="1"/>
              <a:t>develop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skills</a:t>
            </a:r>
            <a:r>
              <a:rPr lang="fr-FR" dirty="0"/>
              <a:t> on the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processes</a:t>
            </a:r>
            <a:r>
              <a:rPr lang="fr-FR" dirty="0"/>
              <a:t> a Data </a:t>
            </a:r>
            <a:r>
              <a:rPr lang="fr-FR" dirty="0" err="1"/>
              <a:t>Scientist</a:t>
            </a:r>
            <a:r>
              <a:rPr lang="fr-FR" dirty="0"/>
              <a:t> can set up to </a:t>
            </a:r>
            <a:r>
              <a:rPr lang="fr-FR" dirty="0" err="1"/>
              <a:t>handle</a:t>
            </a:r>
            <a:r>
              <a:rPr lang="fr-FR" dirty="0"/>
              <a:t> a </a:t>
            </a:r>
            <a:r>
              <a:rPr lang="fr-FR" dirty="0" err="1"/>
              <a:t>project</a:t>
            </a:r>
            <a:r>
              <a:rPr lang="fr-FR" dirty="0"/>
              <a:t> (data </a:t>
            </a:r>
            <a:r>
              <a:rPr lang="fr-FR" dirty="0" err="1"/>
              <a:t>cleaning</a:t>
            </a:r>
            <a:r>
              <a:rPr lang="fr-FR" dirty="0"/>
              <a:t>, transformation, </a:t>
            </a:r>
            <a:r>
              <a:rPr lang="fr-FR" dirty="0" err="1"/>
              <a:t>visualization</a:t>
            </a:r>
            <a:r>
              <a:rPr lang="fr-FR" dirty="0"/>
              <a:t>,  the </a:t>
            </a:r>
            <a:r>
              <a:rPr lang="fr-FR" dirty="0" err="1"/>
              <a:t>prediction</a:t>
            </a:r>
            <a:r>
              <a:rPr lang="fr-FR" dirty="0"/>
              <a:t> of new data and the </a:t>
            </a:r>
            <a:r>
              <a:rPr lang="fr-FR" dirty="0" err="1"/>
              <a:t>presentation</a:t>
            </a:r>
            <a:r>
              <a:rPr lang="fr-FR" dirty="0"/>
              <a:t> of </a:t>
            </a:r>
            <a:r>
              <a:rPr lang="fr-FR" dirty="0" err="1"/>
              <a:t>his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).</a:t>
            </a:r>
          </a:p>
          <a:p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improved</a:t>
            </a:r>
            <a:r>
              <a:rPr lang="fr-FR" dirty="0"/>
              <a:t> </a:t>
            </a:r>
            <a:r>
              <a:rPr lang="fr-FR" dirty="0" err="1"/>
              <a:t>ourselves</a:t>
            </a:r>
            <a:r>
              <a:rPr lang="fr-FR" dirty="0"/>
              <a:t> in </a:t>
            </a:r>
            <a:r>
              <a:rPr lang="fr-FR" dirty="0" err="1"/>
              <a:t>exposing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 in a web </a:t>
            </a:r>
            <a:r>
              <a:rPr lang="fr-FR" dirty="0" err="1"/>
              <a:t>framework</a:t>
            </a:r>
            <a:r>
              <a:rPr lang="fr-FR" dirty="0"/>
              <a:t> for python, as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worked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Django,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learnt</a:t>
            </a:r>
            <a:r>
              <a:rPr lang="fr-FR" dirty="0"/>
              <a:t> how to use Flask 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easier</a:t>
            </a:r>
            <a:r>
              <a:rPr lang="fr-FR" dirty="0"/>
              <a:t> API and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Bootstrap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library</a:t>
            </a:r>
            <a:r>
              <a:rPr lang="fr-FR" dirty="0"/>
              <a:t> of </a:t>
            </a:r>
            <a:r>
              <a:rPr lang="fr-FR" dirty="0" err="1"/>
              <a:t>predefined</a:t>
            </a:r>
            <a:r>
              <a:rPr lang="fr-FR" dirty="0"/>
              <a:t> </a:t>
            </a:r>
            <a:r>
              <a:rPr lang="fr-FR" dirty="0" err="1"/>
              <a:t>css</a:t>
            </a:r>
            <a:r>
              <a:rPr lang="fr-FR" dirty="0"/>
              <a:t> fonts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html code look </a:t>
            </a:r>
            <a:r>
              <a:rPr lang="fr-FR" dirty="0" err="1"/>
              <a:t>better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4138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69E8E5D-C9C8-4DA6-AC97-46824436DCD0}"/>
              </a:ext>
            </a:extLst>
          </p:cNvPr>
          <p:cNvSpPr txBox="1"/>
          <p:nvPr/>
        </p:nvSpPr>
        <p:spPr>
          <a:xfrm>
            <a:off x="933650" y="943275"/>
            <a:ext cx="6497053" cy="579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Biome" panose="020B0503030204020804" pitchFamily="34" charset="0"/>
                <a:ea typeface="+mj-ea"/>
                <a:cs typeface="Biome" panose="020B0503030204020804" pitchFamily="34" charset="0"/>
              </a:rPr>
              <a:t>Conclusion : Thanks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3A66DC-370B-4E36-B9F9-6DE35F5CC4BF}"/>
              </a:ext>
            </a:extLst>
          </p:cNvPr>
          <p:cNvSpPr txBox="1"/>
          <p:nvPr/>
        </p:nvSpPr>
        <p:spPr>
          <a:xfrm>
            <a:off x="1210377" y="2136338"/>
            <a:ext cx="83667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Sakar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C.O.,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Polat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S.O.,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Katircioglu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M. et al. Neural Comput &amp; Applic (2018)</a:t>
            </a:r>
          </a:p>
          <a:p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  <a:hlinkClick r:id="rId2"/>
              </a:rPr>
              <a:t>https://link.springer.com/article/10.1007%2Fs00521-018-3523-0</a:t>
            </a:r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  <a:hlinkClick r:id="rId3"/>
              </a:rPr>
              <a:t>https://www.youtube.com/watch?v=4_5OFsrYk6c&amp;t=567s</a:t>
            </a:r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  <a:hlinkClick r:id="rId4"/>
              </a:rPr>
              <a:t>https://www.youtube.com/watch?v=m2CCki_APxE</a:t>
            </a:r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  <a:hlinkClick r:id="rId5"/>
              </a:rPr>
              <a:t>https://getbootstrap.com/</a:t>
            </a:r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456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69E8E5D-C9C8-4DA6-AC97-46824436DCD0}"/>
              </a:ext>
            </a:extLst>
          </p:cNvPr>
          <p:cNvSpPr txBox="1"/>
          <p:nvPr/>
        </p:nvSpPr>
        <p:spPr>
          <a:xfrm>
            <a:off x="933651" y="943275"/>
            <a:ext cx="3811604" cy="579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Biome" panose="020B0503030204020804" pitchFamily="34" charset="0"/>
                <a:ea typeface="+mj-ea"/>
                <a:cs typeface="Biome" panose="020B0503030204020804" pitchFamily="34" charset="0"/>
              </a:rPr>
              <a:t>The project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14EB4C-CA6B-4D93-B1B5-C0EEF70CF599}"/>
              </a:ext>
            </a:extLst>
          </p:cNvPr>
          <p:cNvSpPr txBox="1"/>
          <p:nvPr/>
        </p:nvSpPr>
        <p:spPr>
          <a:xfrm>
            <a:off x="1289785" y="1944407"/>
            <a:ext cx="98658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This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project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consists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in the final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achievement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of the course ‘Python for Data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Analysis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’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being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part of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our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degree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at ESILV.</a:t>
            </a:r>
          </a:p>
          <a:p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Our team,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composed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of Guillaume and Lisa,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was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given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dataset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to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work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with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</a:p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The goal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was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to </a:t>
            </a:r>
            <a:r>
              <a:rPr lang="fr-FR" b="1" dirty="0">
                <a:latin typeface="Biome" panose="020B0503030204020804" pitchFamily="34" charset="0"/>
                <a:cs typeface="Biome" panose="020B0503030204020804" pitchFamily="34" charset="0"/>
              </a:rPr>
              <a:t>explore and </a:t>
            </a:r>
            <a:r>
              <a:rPr lang="fr-FR" b="1" dirty="0" err="1">
                <a:latin typeface="Biome" panose="020B0503030204020804" pitchFamily="34" charset="0"/>
                <a:cs typeface="Biome" panose="020B0503030204020804" pitchFamily="34" charset="0"/>
              </a:rPr>
              <a:t>analyze</a:t>
            </a:r>
            <a:r>
              <a:rPr lang="fr-FR" b="1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b="1" dirty="0" err="1">
                <a:latin typeface="Biome" panose="020B0503030204020804" pitchFamily="34" charset="0"/>
                <a:cs typeface="Biome" panose="020B0503030204020804" pitchFamily="34" charset="0"/>
              </a:rPr>
              <a:t>our</a:t>
            </a:r>
            <a:r>
              <a:rPr lang="fr-FR" b="1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b="1" dirty="0" err="1">
                <a:latin typeface="Biome" panose="020B0503030204020804" pitchFamily="34" charset="0"/>
                <a:cs typeface="Biome" panose="020B0503030204020804" pitchFamily="34" charset="0"/>
              </a:rPr>
              <a:t>dataset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by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applying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knowledge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and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skills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had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acquired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along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course. </a:t>
            </a:r>
          </a:p>
          <a:p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First,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started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by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discovering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data,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with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some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reading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exploration and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visualization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on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our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Notebook in Python.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Then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moved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on to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some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dimensionality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reduction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tools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 </a:t>
            </a:r>
          </a:p>
          <a:p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Afterwards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preprocessed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data for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upcoming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modeling.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improved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our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results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by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changing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models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hyperparameters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and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using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gridsearchs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visualized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our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performances.</a:t>
            </a:r>
          </a:p>
          <a:p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Finally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implemented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 Flask API.</a:t>
            </a:r>
          </a:p>
        </p:txBody>
      </p:sp>
    </p:spTree>
    <p:extLst>
      <p:ext uri="{BB962C8B-B14F-4D97-AF65-F5344CB8AC3E}">
        <p14:creationId xmlns:p14="http://schemas.microsoft.com/office/powerpoint/2010/main" val="264568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69E8E5D-C9C8-4DA6-AC97-46824436DCD0}"/>
              </a:ext>
            </a:extLst>
          </p:cNvPr>
          <p:cNvSpPr txBox="1"/>
          <p:nvPr/>
        </p:nvSpPr>
        <p:spPr>
          <a:xfrm>
            <a:off x="933650" y="943275"/>
            <a:ext cx="8807117" cy="579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Biome" panose="020B0503030204020804" pitchFamily="34" charset="0"/>
                <a:ea typeface="+mj-ea"/>
                <a:cs typeface="Biome" panose="020B0503030204020804" pitchFamily="34" charset="0"/>
              </a:rPr>
              <a:t>The dataset : Online Purchasing Intention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14EB4C-CA6B-4D93-B1B5-C0EEF70CF599}"/>
              </a:ext>
            </a:extLst>
          </p:cNvPr>
          <p:cNvSpPr txBox="1"/>
          <p:nvPr/>
        </p:nvSpPr>
        <p:spPr>
          <a:xfrm>
            <a:off x="1129363" y="1872018"/>
            <a:ext cx="103768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Our dataset represents some information about visitors on a website. Our goal is to study the </a:t>
            </a:r>
            <a:r>
              <a:rPr lang="en-US" b="1" dirty="0">
                <a:latin typeface="Biome" panose="020B0503030204020804" pitchFamily="34" charset="0"/>
                <a:cs typeface="Biome" panose="020B0503030204020804" pitchFamily="34" charset="0"/>
              </a:rPr>
              <a:t>relationship between the data and the purchase</a:t>
            </a:r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</a:p>
          <a:p>
            <a:endParaRPr lang="en-US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Each visit, or session, is an instance. The dataset contains 12330 of them.</a:t>
            </a:r>
          </a:p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Of the 12,330 sessions in the dataset, 84.5% (10,422) were negative class samples that did not end with shopping, and the rest (1908) were positive class samples ending with shopping.</a:t>
            </a:r>
          </a:p>
          <a:p>
            <a:endParaRPr lang="en-US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The data consists of 10 numerical and 8 categorical attributes. The </a:t>
            </a:r>
            <a:r>
              <a:rPr lang="en-US" b="1" dirty="0">
                <a:latin typeface="Biome" panose="020B0503030204020804" pitchFamily="34" charset="0"/>
                <a:cs typeface="Biome" panose="020B0503030204020804" pitchFamily="34" charset="0"/>
              </a:rPr>
              <a:t>'Revenue'</a:t>
            </a:r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 attribute can be used as the class label. It represents whether a visitor made a purchase or not.</a:t>
            </a:r>
          </a:p>
          <a:p>
            <a:endParaRPr lang="en-US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Indeed, this is a </a:t>
            </a:r>
            <a:r>
              <a:rPr lang="en-US" b="1" dirty="0">
                <a:latin typeface="Biome" panose="020B0503030204020804" pitchFamily="34" charset="0"/>
                <a:cs typeface="Biome" panose="020B0503030204020804" pitchFamily="34" charset="0"/>
              </a:rPr>
              <a:t>classification problem</a:t>
            </a:r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</a:p>
          <a:p>
            <a:endParaRPr lang="en-US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8" name="ZoneTexte 7">
            <a:hlinkClick r:id="rId2"/>
            <a:extLst>
              <a:ext uri="{FF2B5EF4-FFF2-40B4-BE49-F238E27FC236}">
                <a16:creationId xmlns:a16="http://schemas.microsoft.com/office/drawing/2014/main" id="{4203D498-2110-47B0-A678-474782F45C18}"/>
              </a:ext>
            </a:extLst>
          </p:cNvPr>
          <p:cNvSpPr txBox="1"/>
          <p:nvPr/>
        </p:nvSpPr>
        <p:spPr>
          <a:xfrm>
            <a:off x="9036917" y="5804034"/>
            <a:ext cx="2469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sng" dirty="0"/>
              <a:t>Link to the </a:t>
            </a:r>
            <a:r>
              <a:rPr lang="fr-FR" u="sng" dirty="0" err="1"/>
              <a:t>dataset</a:t>
            </a:r>
            <a:r>
              <a:rPr lang="fr-FR" u="sng" dirty="0"/>
              <a:t> </a:t>
            </a:r>
            <a:r>
              <a:rPr lang="fr-FR" u="sng" dirty="0" err="1"/>
              <a:t>here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1436889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14EB4C-CA6B-4D93-B1B5-C0EEF70CF599}"/>
              </a:ext>
            </a:extLst>
          </p:cNvPr>
          <p:cNvSpPr txBox="1"/>
          <p:nvPr/>
        </p:nvSpPr>
        <p:spPr>
          <a:xfrm>
            <a:off x="1357162" y="1925053"/>
            <a:ext cx="99621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The 17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features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can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be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splitted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up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into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4 groups:</a:t>
            </a:r>
          </a:p>
          <a:p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informations about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visitor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himself</a:t>
            </a:r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information about the moment of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visit</a:t>
            </a:r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information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given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by Google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information about the content of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website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that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was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visited</a:t>
            </a:r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will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go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through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all of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them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 </a:t>
            </a:r>
          </a:p>
          <a:p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also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have the </a:t>
            </a:r>
            <a:r>
              <a:rPr lang="fr-FR" u="sng" dirty="0">
                <a:latin typeface="Biome" panose="020B0503030204020804" pitchFamily="34" charset="0"/>
                <a:cs typeface="Biome" panose="020B0503030204020804" pitchFamily="34" charset="0"/>
              </a:rPr>
              <a:t>Revenue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feature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giving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us the information about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purchase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in a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boolean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AFE54D9-48F7-4156-B456-F44BA4C76E17}"/>
              </a:ext>
            </a:extLst>
          </p:cNvPr>
          <p:cNvSpPr txBox="1"/>
          <p:nvPr/>
        </p:nvSpPr>
        <p:spPr>
          <a:xfrm>
            <a:off x="933650" y="943275"/>
            <a:ext cx="8807117" cy="579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Biome" panose="020B0503030204020804" pitchFamily="34" charset="0"/>
                <a:ea typeface="+mj-ea"/>
                <a:cs typeface="Biome" panose="020B0503030204020804" pitchFamily="34" charset="0"/>
              </a:rPr>
              <a:t>The dataset : Online Purchasing Intention</a:t>
            </a:r>
          </a:p>
        </p:txBody>
      </p:sp>
    </p:spTree>
    <p:extLst>
      <p:ext uri="{BB962C8B-B14F-4D97-AF65-F5344CB8AC3E}">
        <p14:creationId xmlns:p14="http://schemas.microsoft.com/office/powerpoint/2010/main" val="3156830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14EB4C-CA6B-4D93-B1B5-C0EEF70CF599}"/>
              </a:ext>
            </a:extLst>
          </p:cNvPr>
          <p:cNvSpPr txBox="1"/>
          <p:nvPr/>
        </p:nvSpPr>
        <p:spPr>
          <a:xfrm>
            <a:off x="1095675" y="1867300"/>
            <a:ext cx="104105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5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features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out of 17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give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us data about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visitor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himself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</a:p>
          <a:p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First,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have the </a:t>
            </a:r>
            <a:r>
              <a:rPr lang="fr-FR" u="sng" dirty="0">
                <a:latin typeface="Biome" panose="020B0503030204020804" pitchFamily="34" charset="0"/>
                <a:cs typeface="Biome" panose="020B0503030204020804" pitchFamily="34" charset="0"/>
              </a:rPr>
              <a:t>Operating System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Represented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by a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number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between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1 and 8,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will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allow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model to use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relationship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between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OS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used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by the user and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purchase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also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have the </a:t>
            </a:r>
            <a:r>
              <a:rPr lang="fr-FR" u="sng" dirty="0">
                <a:latin typeface="Biome" panose="020B0503030204020804" pitchFamily="34" charset="0"/>
                <a:cs typeface="Biome" panose="020B0503030204020804" pitchFamily="34" charset="0"/>
              </a:rPr>
              <a:t>Browser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from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which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visitor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browsing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(1 to 13).</a:t>
            </a:r>
          </a:p>
          <a:p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also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have the </a:t>
            </a:r>
            <a:r>
              <a:rPr lang="fr-FR" u="sng" dirty="0" err="1">
                <a:latin typeface="Biome" panose="020B0503030204020804" pitchFamily="34" charset="0"/>
                <a:cs typeface="Biome" panose="020B0503030204020804" pitchFamily="34" charset="0"/>
              </a:rPr>
              <a:t>Region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(1 to 9)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from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which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visitor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and the </a:t>
            </a:r>
            <a:r>
              <a:rPr lang="fr-FR" u="sng" dirty="0" err="1">
                <a:latin typeface="Biome" panose="020B0503030204020804" pitchFamily="34" charset="0"/>
                <a:cs typeface="Biome" panose="020B0503030204020804" pitchFamily="34" charset="0"/>
              </a:rPr>
              <a:t>TrafficType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(how the user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entered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website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)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from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1 to 20.</a:t>
            </a:r>
          </a:p>
          <a:p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For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those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first 4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features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 The groups are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represented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with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numbers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can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be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for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reasons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of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confidentiality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or not to have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problems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with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bad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publicity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or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just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not to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be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influenced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by the value.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Having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numbers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allows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to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treat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groups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anonymously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even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if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it’s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mistake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to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think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groups are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ordered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as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numbers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are.</a:t>
            </a:r>
          </a:p>
          <a:p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Finally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have the </a:t>
            </a:r>
            <a:r>
              <a:rPr lang="fr-FR" u="sng" dirty="0" err="1">
                <a:latin typeface="Biome" panose="020B0503030204020804" pitchFamily="34" charset="0"/>
                <a:cs typeface="Biome" panose="020B0503030204020804" pitchFamily="34" charset="0"/>
              </a:rPr>
              <a:t>VisitorType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 It can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be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 ‘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Returning_visitor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’, a ‘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New_visitor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’ or ‘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Other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’.</a:t>
            </a:r>
          </a:p>
          <a:p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6CDA45A-131B-4D1F-94AB-BF8A5A989CD5}"/>
              </a:ext>
            </a:extLst>
          </p:cNvPr>
          <p:cNvSpPr txBox="1"/>
          <p:nvPr/>
        </p:nvSpPr>
        <p:spPr>
          <a:xfrm>
            <a:off x="933650" y="943275"/>
            <a:ext cx="9904396" cy="579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Biome" panose="020B0503030204020804" pitchFamily="34" charset="0"/>
                <a:ea typeface="+mj-ea"/>
                <a:cs typeface="Biome" panose="020B0503030204020804" pitchFamily="34" charset="0"/>
              </a:rPr>
              <a:t>The dataset : Information about the visitor</a:t>
            </a:r>
          </a:p>
        </p:txBody>
      </p:sp>
    </p:spTree>
    <p:extLst>
      <p:ext uri="{BB962C8B-B14F-4D97-AF65-F5344CB8AC3E}">
        <p14:creationId xmlns:p14="http://schemas.microsoft.com/office/powerpoint/2010/main" val="4199361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14EB4C-CA6B-4D93-B1B5-C0EEF70CF599}"/>
              </a:ext>
            </a:extLst>
          </p:cNvPr>
          <p:cNvSpPr txBox="1"/>
          <p:nvPr/>
        </p:nvSpPr>
        <p:spPr>
          <a:xfrm>
            <a:off x="1095675" y="1867300"/>
            <a:ext cx="104105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3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features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out of 17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give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us data about the moment of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visit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</a:p>
          <a:p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First,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have </a:t>
            </a:r>
            <a:r>
              <a:rPr lang="fr-FR" u="sng" dirty="0" err="1">
                <a:latin typeface="Biome" panose="020B0503030204020804" pitchFamily="34" charset="0"/>
                <a:cs typeface="Biome" panose="020B0503030204020804" pitchFamily="34" charset="0"/>
              </a:rPr>
              <a:t>Month</a:t>
            </a:r>
            <a:r>
              <a:rPr lang="fr-FR" u="sng" dirty="0"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Represented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with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 string,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gives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us the 3 first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letters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of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month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of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visit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 </a:t>
            </a:r>
            <a:endParaRPr lang="fr-FR" u="sng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endParaRPr lang="fr-FR" u="sng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Then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have the </a:t>
            </a:r>
            <a:r>
              <a:rPr lang="fr-FR" u="sng" dirty="0" err="1">
                <a:latin typeface="Biome" panose="020B0503030204020804" pitchFamily="34" charset="0"/>
                <a:cs typeface="Biome" panose="020B0503030204020804" pitchFamily="34" charset="0"/>
              </a:rPr>
              <a:t>WeekEnd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feature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 It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boolean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‘False’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meaning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visit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was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between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Monday and Friday, and ‘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True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’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meaning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was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on Saturday or Sunday.</a:t>
            </a:r>
          </a:p>
          <a:p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Last but not least,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have </a:t>
            </a:r>
            <a:r>
              <a:rPr lang="fr-FR" u="sng" dirty="0" err="1">
                <a:latin typeface="Biome" panose="020B0503030204020804" pitchFamily="34" charset="0"/>
                <a:cs typeface="Biome" panose="020B0503030204020804" pitchFamily="34" charset="0"/>
              </a:rPr>
              <a:t>SpecialDay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 This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feature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float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between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0 and 1. 0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means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no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special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day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were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‘close’ to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visit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and 1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means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special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day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was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really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‘close’. It can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take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values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from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0 to 1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with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0.1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steps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 </a:t>
            </a:r>
          </a:p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By ‘close’ (1)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mean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that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visit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day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+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delay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estimated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for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delivery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=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Special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Day.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further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get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(in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days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),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lower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SpecialDay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value.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6CDA45A-131B-4D1F-94AB-BF8A5A989CD5}"/>
              </a:ext>
            </a:extLst>
          </p:cNvPr>
          <p:cNvSpPr txBox="1"/>
          <p:nvPr/>
        </p:nvSpPr>
        <p:spPr>
          <a:xfrm>
            <a:off x="933650" y="943275"/>
            <a:ext cx="8807117" cy="579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Biome" panose="020B0503030204020804" pitchFamily="34" charset="0"/>
                <a:ea typeface="+mj-ea"/>
                <a:cs typeface="Biome" panose="020B0503030204020804" pitchFamily="34" charset="0"/>
              </a:rPr>
              <a:t>The dataset : Information about the time</a:t>
            </a:r>
          </a:p>
        </p:txBody>
      </p:sp>
    </p:spTree>
    <p:extLst>
      <p:ext uri="{BB962C8B-B14F-4D97-AF65-F5344CB8AC3E}">
        <p14:creationId xmlns:p14="http://schemas.microsoft.com/office/powerpoint/2010/main" val="105922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14EB4C-CA6B-4D93-B1B5-C0EEF70CF599}"/>
              </a:ext>
            </a:extLst>
          </p:cNvPr>
          <p:cNvSpPr txBox="1"/>
          <p:nvPr/>
        </p:nvSpPr>
        <p:spPr>
          <a:xfrm>
            <a:off x="1095675" y="1867300"/>
            <a:ext cx="104105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3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features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out of 17 are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given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by Google Analytics.</a:t>
            </a:r>
          </a:p>
          <a:p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The first one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u="sng" dirty="0" err="1">
                <a:latin typeface="Biome" panose="020B0503030204020804" pitchFamily="34" charset="0"/>
                <a:cs typeface="Biome" panose="020B0503030204020804" pitchFamily="34" charset="0"/>
              </a:rPr>
              <a:t>ExitRates</a:t>
            </a:r>
            <a:r>
              <a:rPr lang="fr-FR" u="sng" dirty="0">
                <a:latin typeface="Biome" panose="020B0503030204020804" pitchFamily="34" charset="0"/>
                <a:cs typeface="Biome" panose="020B0503030204020804" pitchFamily="34" charset="0"/>
              </a:rPr>
              <a:t>.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It’s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float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giving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us the proportion of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visitors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leaving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through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given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page of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website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</a:p>
          <a:p>
            <a:endParaRPr lang="fr-FR" u="sng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fr-FR" u="sng" dirty="0" err="1">
                <a:latin typeface="Biome" panose="020B0503030204020804" pitchFamily="34" charset="0"/>
                <a:cs typeface="Biome" panose="020B0503030204020804" pitchFamily="34" charset="0"/>
              </a:rPr>
              <a:t>BounceRates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similar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It’s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proportion of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visitors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that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entered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and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left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through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given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page.</a:t>
            </a:r>
          </a:p>
          <a:p>
            <a:endParaRPr lang="fr-FR" u="sng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Finally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the </a:t>
            </a:r>
            <a:r>
              <a:rPr lang="fr-FR" u="sng" dirty="0" err="1">
                <a:latin typeface="Biome" panose="020B0503030204020804" pitchFamily="34" charset="0"/>
                <a:cs typeface="Biome" panose="020B0503030204020804" pitchFamily="34" charset="0"/>
              </a:rPr>
              <a:t>PageValues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score of a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given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page as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computed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 by Google,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depending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on the percentage of transactions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performed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having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previously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consulted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page.</a:t>
            </a:r>
          </a:p>
          <a:p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This last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feature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seems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quite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interesting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because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already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represents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relationship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between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an instance and the</a:t>
            </a:r>
            <a:r>
              <a:rPr lang="fr-FR" u="sng" dirty="0">
                <a:latin typeface="Biome" panose="020B0503030204020804" pitchFamily="34" charset="0"/>
                <a:cs typeface="Biome" panose="020B0503030204020804" pitchFamily="34" charset="0"/>
              </a:rPr>
              <a:t> Revenue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6CDA45A-131B-4D1F-94AB-BF8A5A989CD5}"/>
              </a:ext>
            </a:extLst>
          </p:cNvPr>
          <p:cNvSpPr txBox="1"/>
          <p:nvPr/>
        </p:nvSpPr>
        <p:spPr>
          <a:xfrm>
            <a:off x="933650" y="943275"/>
            <a:ext cx="9519386" cy="579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Biome" panose="020B0503030204020804" pitchFamily="34" charset="0"/>
                <a:ea typeface="+mj-ea"/>
                <a:cs typeface="Biome" panose="020B0503030204020804" pitchFamily="34" charset="0"/>
              </a:rPr>
              <a:t>The dataset : Google Analytics’ information</a:t>
            </a:r>
          </a:p>
        </p:txBody>
      </p:sp>
    </p:spTree>
    <p:extLst>
      <p:ext uri="{BB962C8B-B14F-4D97-AF65-F5344CB8AC3E}">
        <p14:creationId xmlns:p14="http://schemas.microsoft.com/office/powerpoint/2010/main" val="246047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14EB4C-CA6B-4D93-B1B5-C0EEF70CF599}"/>
              </a:ext>
            </a:extLst>
          </p:cNvPr>
          <p:cNvSpPr txBox="1"/>
          <p:nvPr/>
        </p:nvSpPr>
        <p:spPr>
          <a:xfrm>
            <a:off x="1095675" y="1867300"/>
            <a:ext cx="99060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6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features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out of 17 are about the content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visited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</a:p>
          <a:p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There are 3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categories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of content: Administrative,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Informational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ProductRelated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</a:p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For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each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of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them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there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are 2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features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 The first one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giving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number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of pages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consulted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for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this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category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of content. The second one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is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giving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the total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amount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of time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spent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on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those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pages.</a:t>
            </a:r>
          </a:p>
          <a:p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This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gives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us the 6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following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features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: </a:t>
            </a:r>
            <a:r>
              <a:rPr lang="fr-FR" u="sng" dirty="0">
                <a:latin typeface="Biome" panose="020B0503030204020804" pitchFamily="34" charset="0"/>
                <a:cs typeface="Biome" panose="020B0503030204020804" pitchFamily="34" charset="0"/>
              </a:rPr>
              <a:t>Administrative, </a:t>
            </a:r>
            <a:r>
              <a:rPr lang="fr-FR" u="sng" dirty="0" err="1">
                <a:latin typeface="Biome" panose="020B0503030204020804" pitchFamily="34" charset="0"/>
                <a:cs typeface="Biome" panose="020B0503030204020804" pitchFamily="34" charset="0"/>
              </a:rPr>
              <a:t>Administrative_Duration</a:t>
            </a:r>
            <a:r>
              <a:rPr lang="fr-FR" u="sng" dirty="0"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fr-FR" u="sng" dirty="0" err="1">
                <a:latin typeface="Biome" panose="020B0503030204020804" pitchFamily="34" charset="0"/>
                <a:cs typeface="Biome" panose="020B0503030204020804" pitchFamily="34" charset="0"/>
              </a:rPr>
              <a:t>Informational</a:t>
            </a:r>
            <a:r>
              <a:rPr lang="fr-FR" u="sng" dirty="0"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fr-FR" u="sng" dirty="0" err="1">
                <a:latin typeface="Biome" panose="020B0503030204020804" pitchFamily="34" charset="0"/>
                <a:cs typeface="Biome" panose="020B0503030204020804" pitchFamily="34" charset="0"/>
              </a:rPr>
              <a:t>Informational_Duration</a:t>
            </a:r>
            <a:r>
              <a:rPr lang="fr-FR" u="sng" dirty="0"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fr-FR" u="sng" dirty="0" err="1">
                <a:latin typeface="Biome" panose="020B0503030204020804" pitchFamily="34" charset="0"/>
                <a:cs typeface="Biome" panose="020B0503030204020804" pitchFamily="34" charset="0"/>
              </a:rPr>
              <a:t>ProductRelated</a:t>
            </a:r>
            <a:r>
              <a:rPr lang="fr-FR" u="sng" dirty="0"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fr-FR" u="sng" dirty="0" err="1">
                <a:latin typeface="Biome" panose="020B0503030204020804" pitchFamily="34" charset="0"/>
                <a:cs typeface="Biome" panose="020B0503030204020804" pitchFamily="34" charset="0"/>
              </a:rPr>
              <a:t>ProductRelated_Duraton</a:t>
            </a:r>
            <a:r>
              <a:rPr lang="fr-FR" u="sng" dirty="0"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</a:p>
          <a:p>
            <a:endParaRPr lang="fr-FR" u="sng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All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those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features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 are </a:t>
            </a:r>
            <a:r>
              <a:rPr lang="fr-FR" dirty="0" err="1">
                <a:latin typeface="Biome" panose="020B0503030204020804" pitchFamily="34" charset="0"/>
                <a:cs typeface="Biome" panose="020B0503030204020804" pitchFamily="34" charset="0"/>
              </a:rPr>
              <a:t>numerical</a:t>
            </a:r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</a:p>
          <a:p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6CDA45A-131B-4D1F-94AB-BF8A5A989CD5}"/>
              </a:ext>
            </a:extLst>
          </p:cNvPr>
          <p:cNvSpPr txBox="1"/>
          <p:nvPr/>
        </p:nvSpPr>
        <p:spPr>
          <a:xfrm>
            <a:off x="933650" y="943275"/>
            <a:ext cx="9519386" cy="579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Biome" panose="020B0503030204020804" pitchFamily="34" charset="0"/>
                <a:ea typeface="+mj-ea"/>
                <a:cs typeface="Biome" panose="020B0503030204020804" pitchFamily="34" charset="0"/>
              </a:rPr>
              <a:t>The dataset :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Biome" panose="020B0503030204020804" pitchFamily="34" charset="0"/>
                <a:ea typeface="+mj-ea"/>
                <a:cs typeface="Biome" panose="020B0503030204020804" pitchFamily="34" charset="0"/>
              </a:rPr>
              <a:t>Content visited</a:t>
            </a:r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Biome" panose="020B0503030204020804" pitchFamily="34" charset="0"/>
                <a:ea typeface="+mj-ea"/>
                <a:cs typeface="Biome" panose="020B0503030204020804" pitchFamily="34" charset="0"/>
              </a:rPr>
              <a:t> information</a:t>
            </a:r>
          </a:p>
        </p:txBody>
      </p:sp>
    </p:spTree>
    <p:extLst>
      <p:ext uri="{BB962C8B-B14F-4D97-AF65-F5344CB8AC3E}">
        <p14:creationId xmlns:p14="http://schemas.microsoft.com/office/powerpoint/2010/main" val="24148589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2639</TotalTime>
  <Words>2594</Words>
  <Application>Microsoft Office PowerPoint</Application>
  <PresentationFormat>Grand écran</PresentationFormat>
  <Paragraphs>205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4" baseType="lpstr">
      <vt:lpstr>Arial</vt:lpstr>
      <vt:lpstr>Biome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CLUZEL Lisa</dc:creator>
  <cp:lastModifiedBy>CLUZEL Lisa</cp:lastModifiedBy>
  <cp:revision>54</cp:revision>
  <dcterms:created xsi:type="dcterms:W3CDTF">2021-12-25T21:39:17Z</dcterms:created>
  <dcterms:modified xsi:type="dcterms:W3CDTF">2022-01-01T15:45:22Z</dcterms:modified>
</cp:coreProperties>
</file>