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66" r:id="rId5"/>
    <p:sldId id="259" r:id="rId6"/>
    <p:sldId id="258" r:id="rId7"/>
    <p:sldId id="260" r:id="rId8"/>
    <p:sldId id="267" r:id="rId9"/>
    <p:sldId id="262" r:id="rId10"/>
    <p:sldId id="268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506" y="96"/>
      </p:cViewPr>
      <p:guideLst>
        <p:guide orient="horz" pos="21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32559-4261-4ED9-AB0C-3188083F744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32559-4261-4ED9-AB0C-3188083F744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8606-D140-4253-877D-2969F8FBD3F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A0FB-A640-4AA5-8CDC-9677DFE61D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8606-D140-4253-877D-2969F8FBD3F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A0FB-A640-4AA5-8CDC-9677DFE61D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8606-D140-4253-877D-2969F8FBD3F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A0FB-A640-4AA5-8CDC-9677DFE61D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8606-D140-4253-877D-2969F8FBD3F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A0FB-A640-4AA5-8CDC-9677DFE61D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8606-D140-4253-877D-2969F8FBD3F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A0FB-A640-4AA5-8CDC-9677DFE61D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8606-D140-4253-877D-2969F8FBD3F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A0FB-A640-4AA5-8CDC-9677DFE61D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8606-D140-4253-877D-2969F8FBD3F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A0FB-A640-4AA5-8CDC-9677DFE61D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8606-D140-4253-877D-2969F8FBD3F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A0FB-A640-4AA5-8CDC-9677DFE61D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8606-D140-4253-877D-2969F8FBD3F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A0FB-A640-4AA5-8CDC-9677DFE61D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8606-D140-4253-877D-2969F8FBD3F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A0FB-A640-4AA5-8CDC-9677DFE61D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8606-D140-4253-877D-2969F8FBD3F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A0FB-A640-4AA5-8CDC-9677DFE61D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38606-D140-4253-877D-2969F8FBD3FE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5A0FB-A640-4AA5-8CDC-9677DFE61D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/>
        </p:nvSpPr>
        <p:spPr>
          <a:xfrm>
            <a:off x="539552" y="14847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+mj-lt"/>
              </a:rPr>
              <a:t>第一次生统作业答案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72485" y="4517390"/>
            <a:ext cx="2588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bg1">
                    <a:lumMod val="65000"/>
                  </a:schemeClr>
                </a:solidFill>
                <a:sym typeface="+mn-ea"/>
              </a:rPr>
              <a:t>Luonan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 Chen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4015" y="618490"/>
            <a:ext cx="80467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7</a:t>
            </a:r>
            <a:r>
              <a:rPr lang="en-US" altLang="zh-CN">
                <a:sym typeface="+mn-ea"/>
              </a:rPr>
              <a:t>.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(18')</a:t>
            </a:r>
            <a:r>
              <a:rPr lang="zh-CN" altLang="en-US">
                <a:sym typeface="+mn-ea"/>
              </a:rPr>
              <a:t>某地区2000年共有10万个12岁正常儿童，为了解该地区12岁正常儿童的身高情况，可以采用两种方法进行调查。第一种方法是在该地区进行普查，即测量全部这10万个儿童的身高，然后进行分析，但是这样做的工作量非常大。第二种方法是采用抽样调查，如随机抽取100个对象，测量他们的身高，通过分析这100个儿童的身高，推断该地区的10万个12岁正常儿童的身高情况。</a:t>
            </a:r>
            <a:endParaRPr lang="zh-CN" altLang="en-US"/>
          </a:p>
          <a:p>
            <a:r>
              <a:rPr lang="zh-CN" altLang="en-US">
                <a:sym typeface="+mn-ea"/>
              </a:rPr>
              <a:t>请问1）观察单位或者个体是什么？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(2')</a:t>
            </a:r>
            <a:endParaRPr lang="zh-CN" altLang="en-US"/>
          </a:p>
          <a:p>
            <a:r>
              <a:rPr lang="zh-CN" altLang="en-US">
                <a:sym typeface="+mn-ea"/>
              </a:rPr>
              <a:t>         2）观察指标或者变量是什么？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(2')</a:t>
            </a:r>
            <a:endParaRPr lang="zh-CN" altLang="en-US"/>
          </a:p>
          <a:p>
            <a:r>
              <a:rPr lang="zh-CN" altLang="en-US">
                <a:sym typeface="+mn-ea"/>
              </a:rPr>
              <a:t>         3）观察值是什么？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(2') </a:t>
            </a:r>
          </a:p>
          <a:p>
            <a:r>
              <a:rPr lang="en-US" altLang="zh-CN">
                <a:sym typeface="+mn-ea"/>
              </a:rPr>
              <a:t>         </a:t>
            </a:r>
            <a:r>
              <a:rPr lang="zh-CN" altLang="en-US">
                <a:sym typeface="+mn-ea"/>
              </a:rPr>
              <a:t>4）样本是什么？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(3')</a:t>
            </a:r>
            <a:endParaRPr lang="zh-CN" altLang="en-US"/>
          </a:p>
          <a:p>
            <a:r>
              <a:rPr lang="zh-CN" altLang="en-US">
                <a:sym typeface="+mn-ea"/>
              </a:rPr>
              <a:t>         5）总体是什么？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(3')</a:t>
            </a:r>
            <a:endParaRPr lang="zh-CN" altLang="en-US"/>
          </a:p>
          <a:p>
            <a:r>
              <a:rPr lang="zh-CN" altLang="en-US">
                <a:sym typeface="+mn-ea"/>
              </a:rPr>
              <a:t>         6）有哪些基本方法可以对收集的资料进行统计描述？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(3')</a:t>
            </a:r>
            <a:endParaRPr lang="en-US" altLang="zh-CN"/>
          </a:p>
          <a:p>
            <a:r>
              <a:rPr lang="en-US" altLang="zh-CN">
                <a:sym typeface="+mn-ea"/>
              </a:rPr>
              <a:t>         </a:t>
            </a:r>
            <a:r>
              <a:rPr lang="zh-CN" altLang="en-US">
                <a:sym typeface="+mn-ea"/>
              </a:rPr>
              <a:t>7）这些描述有哪两个重要特征？并列举一些统计量。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(3')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657225"/>
            <a:ext cx="69062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参考答案：</a:t>
            </a: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1）每个12岁正常女孩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(2')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2）身高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(2')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3）身高的测量值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(2')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4）随机抽取的100个12岁正常女孩身高观察值构成的集合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(3')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5）10万个正常女孩身高的集合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(3')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）可以用频数分布表与频数分布图来描述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(3')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）表和图可以显示频数分布的集中趋势和离散趋势</a:t>
            </a: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集中趋势：算术平均数，几何平均数、中位数、百分位数</a:t>
            </a: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离散趋势：方差、标准差、极差、四分位数、变异系数 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(3')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156335"/>
            <a:ext cx="8650605" cy="2273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</a:t>
            </a:r>
            <a:r>
              <a:rPr lang="en-US" altLang="zh-CN" sz="1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(9')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在某次射击比赛中，运动员</a:t>
            </a: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射击</a:t>
            </a: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次，命中环数如下：</a:t>
            </a:r>
          </a:p>
          <a:p>
            <a:pPr marL="0" indent="0">
              <a:buNone/>
            </a:pP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6, 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</a:t>
            </a: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7, 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9</a:t>
            </a: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6, 10, 5, 8, 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9</a:t>
            </a: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6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；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求：</a:t>
            </a:r>
          </a:p>
          <a:p>
            <a:pPr marL="0" indent="0">
              <a:buNone/>
            </a:pP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）依据数据，求运动员</a:t>
            </a: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命中环数的算术平均数和中位数 </a:t>
            </a:r>
            <a:r>
              <a:rPr lang="en-US" altLang="zh-CN" sz="1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(3')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；</a:t>
            </a:r>
          </a:p>
          <a:p>
            <a:pPr marL="0" indent="0">
              <a:buNone/>
            </a:pP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）依据数据，求运动员</a:t>
            </a: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命中环数的样本方差和标准差 </a:t>
            </a:r>
            <a:r>
              <a:rPr lang="en-US" altLang="zh-CN" sz="1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(3')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；</a:t>
            </a:r>
          </a:p>
          <a:p>
            <a:pPr marL="0" indent="0">
              <a:buNone/>
            </a:pP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）依据数据，求运动员</a:t>
            </a:r>
            <a:r>
              <a:rPr lang="en-US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命中环数的变异系数</a:t>
            </a:r>
            <a:r>
              <a:rPr lang="zh-CN" altLang="ja-JP" sz="1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(3')</a:t>
            </a:r>
            <a:r>
              <a:rPr lang="zh-CN" altLang="ja-JP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Font typeface="+mj-lt"/>
              <a:buNone/>
            </a:pPr>
            <a:endParaRPr lang="zh-CN" altLang="en-US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3772" y="3593146"/>
            <a:ext cx="8820472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(12')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某工厂生产的一批产品一共有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件，其中有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件为次品，其余为正品；</a:t>
            </a: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求：</a:t>
            </a:r>
          </a:p>
          <a:p>
            <a:pPr lvl="0"/>
            <a:r>
              <a:rPr lang="zh-C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每次不放回地抽取，抽取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次，第一次、第二次取到正品，第三次取到次品的概率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(3')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0"/>
            <a:r>
              <a:rPr lang="zh-C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每次不放回地抽取，抽取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次，其中两次为正品、一次为次品的概率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(3')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0"/>
            <a:r>
              <a:rPr lang="zh-C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每次有放回地抽取，抽取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次，第二次取到正品，第一次、第三次取到次品的概率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(3')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0"/>
            <a:r>
              <a:rPr lang="zh-C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每次有放回地抽取，抽取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次，其中两次为正品、一次为次品的概率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(3')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13018"/>
            <a:ext cx="8229600" cy="1143000"/>
          </a:xfrm>
        </p:spPr>
        <p:txBody>
          <a:bodyPr/>
          <a:lstStyle/>
          <a:p>
            <a:r>
              <a:rPr lang="en-US" altLang="zh-CN" dirty="0"/>
              <a:t>Lecture-1,2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/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25" y="480619"/>
                <a:ext cx="8297236" cy="56541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endPara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85763" indent="-385763">
                  <a:lnSpc>
                    <a:spcPct val="150000"/>
                  </a:lnSpc>
                  <a:buAutoNum type="arabicParenBoth"/>
                </a:pPr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7.3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环 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; 7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环</a:t>
                </a:r>
                <a:endPara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85763" indent="-385763">
                  <a:lnSpc>
                    <a:spcPct val="150000"/>
                  </a:lnSpc>
                  <a:buAutoNum type="arabicParenBoth"/>
                </a:pPr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2.678</a:t>
                </a:r>
                <a:r>
                  <a:rPr lang="zh-CN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环</a:t>
                </a:r>
                <a:r>
                  <a:rPr lang="en-US" altLang="zh-CN" sz="1800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; 1.636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环</a:t>
                </a:r>
                <a:endPara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85763" indent="-385763">
                  <a:lnSpc>
                    <a:spcPct val="150000"/>
                  </a:lnSpc>
                  <a:buAutoNum type="arabicParenBoth"/>
                </a:pPr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0.224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22.4%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</a:p>
              <a:p>
                <a:pPr marL="385763" indent="-385763">
                  <a:lnSpc>
                    <a:spcPct val="150000"/>
                  </a:lnSpc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24×23×6</m:t>
                        </m:r>
                      </m:num>
                      <m:den>
                        <m:r>
                          <a:rPr lang="en-US" altLang="zh-CN" sz="18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30×29×28</m:t>
                        </m:r>
                      </m:den>
                    </m:f>
                    <m:r>
                      <a:rPr lang="en-US" altLang="zh-CN" sz="18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138</m:t>
                        </m:r>
                      </m:num>
                      <m:den>
                        <m:r>
                          <a:rPr lang="en-US" altLang="zh-CN" sz="18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1015</m:t>
                        </m:r>
                      </m:den>
                    </m:f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 </a:t>
                </a:r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85763" indent="-385763">
                  <a:lnSpc>
                    <a:spcPct val="150000"/>
                  </a:lnSpc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6×24×23×3</m:t>
                        </m:r>
                      </m:num>
                      <m:den>
                        <m:r>
                          <a:rPr lang="en-US" altLang="zh-CN" sz="18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30×29×28</m:t>
                        </m:r>
                      </m:den>
                    </m:f>
                    <m:r>
                      <a:rPr lang="en-US" altLang="zh-CN" sz="18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414</m:t>
                        </m:r>
                      </m:num>
                      <m:den>
                        <m:r>
                          <a:rPr lang="en-US" altLang="zh-CN" sz="18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1015</m:t>
                        </m:r>
                      </m:den>
                    </m:f>
                    <m:r>
                      <a:rPr lang="en-US" altLang="zh-CN" sz="18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或者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6 </m:t>
                            </m:r>
                          </m:sub>
                          <m:sup>
                            <m:r>
                              <a:rPr lang="en-US" altLang="zh-CN" sz="18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18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24</m:t>
                            </m:r>
                          </m:sub>
                          <m:sup>
                            <m:r>
                              <a:rPr lang="en-US" altLang="zh-CN" sz="18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30</m:t>
                            </m:r>
                          </m:sub>
                          <m:sup>
                            <m:r>
                              <a:rPr lang="en-US" altLang="zh-CN" sz="18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414</m:t>
                        </m:r>
                      </m:num>
                      <m:den>
                        <m:r>
                          <a:rPr lang="en-US" altLang="zh-CN" sz="18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1015</m:t>
                        </m:r>
                      </m:den>
                    </m:f>
                  </m:oMath>
                </a14:m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85763" indent="-385763">
                  <a:lnSpc>
                    <a:spcPct val="150000"/>
                  </a:lnSpc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6×24×6</m:t>
                        </m:r>
                      </m:num>
                      <m:den>
                        <m:r>
                          <a:rPr lang="en-US" altLang="zh-CN" sz="18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30×30×30</m:t>
                        </m:r>
                      </m:den>
                    </m:f>
                    <m:r>
                      <a:rPr lang="en-US" altLang="zh-CN" sz="18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18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125</m:t>
                        </m:r>
                      </m:den>
                    </m:f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85763" indent="-385763">
                  <a:lnSpc>
                    <a:spcPct val="150000"/>
                  </a:lnSpc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6×24×6×3</m:t>
                        </m:r>
                      </m:num>
                      <m:den>
                        <m:r>
                          <a:rPr lang="en-US" altLang="zh-CN" sz="18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30×30×30</m:t>
                        </m:r>
                      </m:den>
                    </m:f>
                    <m:r>
                      <a:rPr lang="en-US" altLang="zh-CN" sz="18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12</m:t>
                        </m:r>
                      </m:num>
                      <m:den>
                        <m:r>
                          <a:rPr lang="en-US" altLang="zh-CN" sz="18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125</m:t>
                        </m:r>
                      </m:den>
                    </m:f>
                  </m:oMath>
                </a14:m>
                <a:endParaRPr lang="zh-CN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85763" indent="-385763">
                  <a:buAutoNum type="arabicParenBoth"/>
                </a:pPr>
                <a:endPara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25" y="480619"/>
                <a:ext cx="8297236" cy="5654180"/>
              </a:xfrm>
              <a:blipFill rotWithShape="1">
                <a:blip r:embed="rId2"/>
                <a:stretch>
                  <a:fillRect l="-588" t="-1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404664"/>
                <a:ext cx="9036496" cy="58326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dirty="0"/>
                  <a:t>3. </a:t>
                </a:r>
                <a:r>
                  <a:rPr lang="zh-CN" altLang="en-US" sz="2000" dirty="0"/>
                  <a:t>设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C</a:t>
                </a:r>
                <a:r>
                  <a:rPr lang="zh-CN" altLang="en-US" sz="2000" dirty="0"/>
                  <a:t>是样本空间</a:t>
                </a:r>
                <a:r>
                  <a:rPr lang="en-US" altLang="zh-CN" sz="2000" dirty="0"/>
                  <a:t>Ω</a:t>
                </a:r>
                <a:r>
                  <a:rPr lang="zh-CN" altLang="en-US" sz="2000" dirty="0"/>
                  <a:t>中的事件，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   Ω={1,2,3,4,5,6,7,8} , P(i)=1/8, i=1,…,8.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   A={1,3,5,7}, B={1,2,3,4,5}, C={4,5,6,7,8}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 分别求出表示出下列事件的概率：</a:t>
                </a:r>
                <a:endParaRPr lang="en-US" altLang="zh-CN" sz="2000" dirty="0"/>
              </a:p>
              <a:p>
                <a:pPr marL="514350" indent="-51435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/>
                      <m:t>A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000"/>
                          <m:t>BC</m:t>
                        </m:r>
                      </m:e>
                    </m:d>
                  </m:oMath>
                </a14:m>
                <a:r>
                  <a:rPr lang="en-US" altLang="zh-CN" sz="2000" dirty="0"/>
                  <a:t>; (2)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000" dirty="0"/>
                  <a:t>; (3)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/>
                      <m:t>A</m:t>
                    </m:r>
                    <m:r>
                      <m:rPr>
                        <m:nor/>
                      </m:rPr>
                      <a:rPr lang="zh-CN" altLang="en-US" sz="2000"/>
                      <m:t>+</m:t>
                    </m:r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2000" dirty="0"/>
                  <a:t>; (4)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∪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∪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000" dirty="0"/>
                  <a:t>; (5)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000" dirty="0"/>
                  <a:t>; (6)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</m:acc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2000" dirty="0"/>
                  <a:t>4.  </a:t>
                </a:r>
                <a:r>
                  <a:rPr lang="zh-CN" altLang="en-US" sz="2000" dirty="0"/>
                  <a:t>证明</a:t>
                </a:r>
                <a:r>
                  <a:rPr lang="zh-CN" altLang="en-US" sz="2000" dirty="0">
                    <a:sym typeface="Wingdings" panose="05000000000000000000" pitchFamily="2" charset="2"/>
                  </a:rPr>
                  <a:t> </a:t>
                </a:r>
                <a:endParaRPr lang="en-US" altLang="zh-CN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endChr m:val="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1)</m:t>
                                </m:r>
                                <m: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如果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/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/>
                                  <m:t>B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独立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zh-CN" altLang="en-US" sz="2000"/>
                                      <m:t>A</m:t>
                                    </m:r>
                                  </m:e>
                                </m:acc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zh-CN" altLang="en-US" sz="2000"/>
                                      <m:t>B</m:t>
                                    </m:r>
                                  </m:e>
                                </m:acc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独立；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如果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P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(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A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|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B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)=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P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(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A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|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zh-CN" altLang="en-US" sz="2000"/>
                              <m:t>)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则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A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zh-CN" altLang="en-US" sz="2000"/>
                              <m:t>B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独立。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2000" dirty="0"/>
                  <a:t>5.</a:t>
                </a:r>
                <a:r>
                  <a:rPr lang="zh-CN" altLang="en-US" sz="2000" dirty="0"/>
                  <a:t> 给定</a:t>
                </a:r>
                <a:r>
                  <a:rPr lang="en-US" altLang="zh-CN" sz="2000" dirty="0"/>
                  <a:t>p=P(A), q=P(B), r= P(A</a:t>
                </a:r>
                <a14:m>
                  <m:oMath xmlns:m="http://schemas.openxmlformats.org/officeDocument/2006/math">
                    <m:r>
                      <a:rPr lang="en-US" altLang="zh-CN" sz="2000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求</m:t>
                    </m:r>
                  </m:oMath>
                </a14:m>
                <a:r>
                  <a:rPr lang="en-US" altLang="zh-CN" sz="2000" dirty="0"/>
                  <a:t> P(A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altLang="zh-CN" sz="200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sz="2000" dirty="0"/>
                  <a:t> 求 </a:t>
                </a:r>
                <a:r>
                  <a:rPr lang="en-US" altLang="zh-CN" sz="2000" dirty="0"/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CN" altLang="en-US" sz="20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altLang="zh-CN" sz="2000" dirty="0"/>
                  <a:t>)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404664"/>
                <a:ext cx="9036496" cy="5832649"/>
              </a:xfrm>
              <a:blipFill rotWithShape="1">
                <a:blip r:embed="rId3"/>
                <a:stretch>
                  <a:fillRect l="-742" t="-836"/>
                </a:stretch>
              </a:blipFill>
            </p:spPr>
            <p:txBody>
              <a:bodyPr/>
              <a:lstStyle/>
              <a:p>
                <a:r>
                  <a:rPr lang="en-US" altLang="zh-CN">
                    <a:noFill/>
                  </a:rPr>
                  <a:t>()</a:t>
                </a:r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08635" y="163195"/>
            <a:ext cx="739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(18')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0865" y="2687955"/>
            <a:ext cx="615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(14')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8635" y="4439920"/>
            <a:ext cx="615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(12')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/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0050" y="635000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dirty="0"/>
                  <a:t>3</a:t>
                </a:r>
                <a:r>
                  <a:rPr lang="zh-CN" altLang="en-US" sz="2000" dirty="0"/>
                  <a:t>、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求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(1) </m:t>
                    </m:r>
                    <m:r>
                      <m:rPr>
                        <m:nor/>
                      </m:rPr>
                      <a:rPr lang="zh-CN" altLang="en-US" sz="2000"/>
                      <m:t>A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000"/>
                          <m:t>BC</m:t>
                        </m:r>
                      </m:e>
                    </m:d>
                  </m:oMath>
                </a14:m>
                <a:r>
                  <a:rPr lang="en-US" altLang="zh-CN" sz="2000" dirty="0"/>
                  <a:t>; (2)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000" dirty="0"/>
                  <a:t>; (3)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/>
                      <m:t>A</m:t>
                    </m:r>
                    <m:r>
                      <m:rPr>
                        <m:nor/>
                      </m:rPr>
                      <a:rPr lang="zh-CN" altLang="en-US" sz="2000"/>
                      <m:t>+</m:t>
                    </m:r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2000" dirty="0"/>
                  <a:t>; (4)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∪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∪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000" dirty="0"/>
                  <a:t>; (5)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000" dirty="0"/>
                  <a:t>; (6)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</m:acc>
                  </m:oMath>
                </a14:m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80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1800">
                            <a:latin typeface="Cambria Math" panose="02040503050406030204" pitchFamily="18" charset="0"/>
                          </a:rPr>
                          <m:t>BC</m:t>
                        </m:r>
                      </m:e>
                    </m:d>
                  </m:oMath>
                </a14:m>
                <a:r>
                  <a:rPr lang="en-US" altLang="zh-CN" sz="1800" dirty="0">
                    <a:latin typeface="Cambria Math" panose="02040503050406030204" pitchFamily="18" charset="0"/>
                  </a:rPr>
                  <a:t>={5}; P= 1/8</a:t>
                </a:r>
              </a:p>
              <a:p>
                <a:pPr marL="342900" indent="-342900">
                  <a:lnSpc>
                    <a:spcPct val="150000"/>
                  </a:lnSpc>
                  <a:buAutoNum type="arabicParenBoth"/>
                </a:pPr>
                <a:r>
                  <a:rPr lang="zh-CN" altLang="en-US" sz="1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>
                    <a:latin typeface="Cambria Math" panose="02040503050406030204" pitchFamily="18" charset="0"/>
                  </a:rPr>
                  <a:t>{6,8}; P=1/4</a:t>
                </a:r>
              </a:p>
              <a:p>
                <a:pPr marL="342900" indent="-342900">
                  <a:lnSpc>
                    <a:spcPct val="150000"/>
                  </a:lnSpc>
                  <a:buAutoNum type="arabicParenBoth"/>
                </a:pPr>
                <a:r>
                  <a:rPr lang="zh-CN" altLang="en-US" sz="1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80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zh-CN" altLang="en-US" sz="180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sz="1800" dirty="0">
                    <a:latin typeface="Cambria Math" panose="02040503050406030204" pitchFamily="18" charset="0"/>
                  </a:rPr>
                  <a:t>；</a:t>
                </a:r>
                <a:r>
                  <a:rPr lang="en-US" altLang="zh-CN" sz="1800" dirty="0">
                    <a:latin typeface="Cambria Math" panose="02040503050406030204" pitchFamily="18" charset="0"/>
                  </a:rPr>
                  <a:t>P=1</a:t>
                </a:r>
              </a:p>
              <a:p>
                <a:pPr marL="342900" indent="-342900">
                  <a:lnSpc>
                    <a:spcPct val="150000"/>
                  </a:lnSpc>
                  <a:buAutoNum type="arabicParenBoth"/>
                </a:pPr>
                <a:r>
                  <a:rPr lang="zh-CN" altLang="en-US" sz="1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8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1800">
                        <a:latin typeface="Cambria Math" panose="02040503050406030204" pitchFamily="18" charset="0"/>
                      </a:rPr>
                      <m:t>∪</m:t>
                    </m:r>
                    <m:r>
                      <a:rPr lang="zh-CN" altLang="en-US" sz="18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1800">
                        <a:latin typeface="Cambria Math" panose="02040503050406030204" pitchFamily="18" charset="0"/>
                      </a:rPr>
                      <m:t>∪</m:t>
                    </m:r>
                    <m:r>
                      <a:rPr lang="zh-CN" altLang="en-US" sz="180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sz="1800" dirty="0">
                    <a:latin typeface="Cambria Math" panose="02040503050406030204" pitchFamily="18" charset="0"/>
                  </a:rPr>
                  <a:t>；</a:t>
                </a:r>
                <a:r>
                  <a:rPr lang="en-US" altLang="zh-CN" sz="1800" dirty="0">
                    <a:latin typeface="Cambria Math" panose="02040503050406030204" pitchFamily="18" charset="0"/>
                  </a:rPr>
                  <a:t>P=1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1800" dirty="0">
                    <a:latin typeface="Cambria Math" panose="02040503050406030204" pitchFamily="18" charset="0"/>
                  </a:rPr>
                  <a:t> = </a:t>
                </a:r>
                <a:r>
                  <a:rPr lang="zh-CN" altLang="en-US" sz="1800" dirty="0">
                    <a:latin typeface="Cambria Math" panose="02040503050406030204" pitchFamily="18" charset="0"/>
                  </a:rPr>
                  <a:t>∅ </a:t>
                </a:r>
                <a:r>
                  <a:rPr lang="en-US" altLang="zh-CN" sz="1800" dirty="0">
                    <a:latin typeface="Cambria Math" panose="02040503050406030204" pitchFamily="18" charset="0"/>
                  </a:rPr>
                  <a:t>; P=0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</m:acc>
                  </m:oMath>
                </a14:m>
                <a:r>
                  <a:rPr lang="zh-CN" altLang="en-US" sz="1800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1800" dirty="0">
                    <a:latin typeface="Cambria Math" panose="02040503050406030204" pitchFamily="18" charset="0"/>
                  </a:rPr>
                  <a:t>= </a:t>
                </a:r>
                <a:r>
                  <a:rPr lang="zh-CN" altLang="en-US" sz="1800" dirty="0">
                    <a:latin typeface="Cambria Math" panose="02040503050406030204" pitchFamily="18" charset="0"/>
                  </a:rPr>
                  <a:t>∅ </a:t>
                </a:r>
                <a:r>
                  <a:rPr lang="en-US" altLang="zh-CN" sz="1800" dirty="0">
                    <a:latin typeface="Cambria Math" panose="02040503050406030204" pitchFamily="18" charset="0"/>
                  </a:rPr>
                  <a:t>; P=0</a:t>
                </a:r>
                <a:br>
                  <a:rPr lang="zh-CN" altLang="en-US" sz="1800" dirty="0"/>
                </a:br>
                <a:endParaRPr lang="en-US" altLang="zh-CN" sz="1800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arenBoth"/>
                </a:pPr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50" y="635000"/>
                <a:ext cx="7886700" cy="4351338"/>
              </a:xfrm>
              <a:blipFill rotWithShape="1">
                <a:blip r:embed="rId2"/>
                <a:stretch>
                  <a:fillRect l="-851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528320" y="337820"/>
            <a:ext cx="1169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18'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47" y="293092"/>
            <a:ext cx="7886700" cy="5458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/>
              </p:cNvPr>
              <p:cNvSpPr txBox="1"/>
              <p:nvPr/>
            </p:nvSpPr>
            <p:spPr>
              <a:xfrm>
                <a:off x="855153" y="239857"/>
                <a:ext cx="6096000" cy="3189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endChr m:val="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>
                              <a:latin typeface="Cambria Math"/>
                            </a:rPr>
                            <m:t>1)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000">
                              <a:latin typeface="Cambria Math"/>
                            </a:rPr>
                            <m:t>如果</m:t>
                          </m:r>
                          <m:r>
                            <m:rPr>
                              <m:nor/>
                            </m:rPr>
                            <a:rPr lang="zh-CN" altLang="en-US" sz="2000" i="1"/>
                            <m:t>A</m:t>
                          </m:r>
                          <m:r>
                            <m:rPr>
                              <m:nor/>
                            </m:rPr>
                            <a:rPr lang="zh-CN" altLang="en-US" sz="2000" i="1"/>
                            <m:t>,</m:t>
                          </m:r>
                          <m:r>
                            <m:rPr>
                              <m:nor/>
                            </m:rPr>
                            <a:rPr lang="zh-CN" altLang="en-US" sz="2000" i="1"/>
                            <m:t>B</m:t>
                          </m:r>
                          <m:r>
                            <a:rPr lang="zh-CN" altLang="en-US" sz="2000">
                              <a:latin typeface="Cambria Math"/>
                            </a:rPr>
                            <m:t>独立</m:t>
                          </m:r>
                          <m:r>
                            <a:rPr lang="zh-CN" altLang="en-US" sz="2000">
                              <a:latin typeface="Cambria Math"/>
                            </a:rPr>
                            <m:t>,</m:t>
                          </m:r>
                          <m:r>
                            <a:rPr lang="zh-CN" altLang="en-US" sz="2000">
                              <a:latin typeface="Cambria Math"/>
                            </a:rPr>
                            <m:t>则</m:t>
                          </m:r>
                          <m:acc>
                            <m:accPr>
                              <m:chr m:val="̅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zh-CN" altLang="en-US" sz="2000" i="1"/>
                                <m:t>A</m:t>
                              </m:r>
                            </m:e>
                          </m:acc>
                          <m:r>
                            <a:rPr lang="zh-CN" altLang="en-US" sz="200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zh-CN" altLang="en-US" sz="2000" i="1"/>
                                <m:t>B</m:t>
                              </m:r>
                            </m:e>
                          </m:acc>
                          <m:r>
                            <a:rPr lang="zh-CN" altLang="en-US" sz="2000">
                              <a:latin typeface="Cambria Math"/>
                            </a:rPr>
                            <m:t>独立；</m:t>
                          </m:r>
                        </m:e>
                      </m:d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00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en-US" altLang="zh-CN" sz="2000" i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200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acc>
                      </m:e>
                    </m:d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altLang="zh-CN" i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P(A)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P(B)+P(A)P(B)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Cambria Math" panose="02040503050406030204" pitchFamily="18" charset="0"/>
                  </a:rPr>
                  <a:t>             = 1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P(A)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P(B)</a:t>
                </a:r>
                <a:r>
                  <a:rPr lang="en-US" altLang="zh-CN" b="1" dirty="0">
                    <a:latin typeface="Cambria Math" panose="02040503050406030204" pitchFamily="18" charset="0"/>
                  </a:rPr>
                  <a:t>+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P(AB)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Cambria Math" panose="02040503050406030204" pitchFamily="18" charset="0"/>
                  </a:rPr>
                  <a:t>             = 1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P(A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Cambria Math" panose="02040503050406030204" pitchFamily="18" charset="0"/>
                  </a:rPr>
                  <a:t>             = 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)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；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独立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53" y="239857"/>
                <a:ext cx="6096000" cy="31891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/>
              </p:cNvPr>
              <p:cNvSpPr txBox="1"/>
              <p:nvPr/>
            </p:nvSpPr>
            <p:spPr>
              <a:xfrm>
                <a:off x="720090" y="3470131"/>
                <a:ext cx="6096000" cy="3411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000">
                          <a:latin typeface="Cambria Math"/>
                        </a:rPr>
                        <m:t>如果</m:t>
                      </m:r>
                      <m:r>
                        <m:rPr>
                          <m:nor/>
                        </m:rPr>
                        <a:rPr lang="zh-CN" altLang="en-US" sz="2000" i="1"/>
                        <m:t>P</m:t>
                      </m:r>
                      <m:r>
                        <m:rPr>
                          <m:nor/>
                        </m:rPr>
                        <a:rPr lang="zh-CN" altLang="en-US" sz="2000" i="1"/>
                        <m:t>(</m:t>
                      </m:r>
                      <m:r>
                        <m:rPr>
                          <m:nor/>
                        </m:rPr>
                        <a:rPr lang="zh-CN" altLang="en-US" sz="2000" i="1"/>
                        <m:t>A</m:t>
                      </m:r>
                      <m:r>
                        <m:rPr>
                          <m:nor/>
                        </m:rPr>
                        <a:rPr lang="zh-CN" altLang="en-US" sz="2000" i="1"/>
                        <m:t>|</m:t>
                      </m:r>
                      <m:r>
                        <m:rPr>
                          <m:nor/>
                        </m:rPr>
                        <a:rPr lang="zh-CN" altLang="en-US" sz="2000" i="1"/>
                        <m:t>B</m:t>
                      </m:r>
                      <m:r>
                        <m:rPr>
                          <m:nor/>
                        </m:rPr>
                        <a:rPr lang="zh-CN" altLang="en-US" sz="2000" i="1"/>
                        <m:t>)=</m:t>
                      </m:r>
                      <m:r>
                        <m:rPr>
                          <m:nor/>
                        </m:rPr>
                        <a:rPr lang="zh-CN" altLang="en-US" sz="2000" i="1"/>
                        <m:t>P</m:t>
                      </m:r>
                      <m:r>
                        <m:rPr>
                          <m:nor/>
                        </m:rPr>
                        <a:rPr lang="zh-CN" altLang="en-US" sz="2000" i="1"/>
                        <m:t>(</m:t>
                      </m:r>
                      <m:r>
                        <m:rPr>
                          <m:nor/>
                        </m:rPr>
                        <a:rPr lang="zh-CN" altLang="en-US" sz="2000" i="1"/>
                        <m:t>A</m:t>
                      </m:r>
                      <m:r>
                        <m:rPr>
                          <m:nor/>
                        </m:rPr>
                        <a:rPr lang="zh-CN" altLang="en-US" sz="2000" i="1"/>
                        <m:t>|</m:t>
                      </m:r>
                      <m:acc>
                        <m:accPr>
                          <m:chr m:val="̅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m:rPr>
                          <m:nor/>
                        </m:rPr>
                        <a:rPr lang="zh-CN" altLang="en-US" sz="2000" i="1"/>
                        <m:t>)</m:t>
                      </m:r>
                      <m:r>
                        <a:rPr lang="en-US" altLang="zh-CN" sz="2000">
                          <a:latin typeface="Cambria Math"/>
                        </a:rPr>
                        <m:t>, </m:t>
                      </m:r>
                      <m:r>
                        <a:rPr lang="zh-CN" altLang="en-US" sz="2000">
                          <a:latin typeface="Cambria Math"/>
                        </a:rPr>
                        <m:t>则</m:t>
                      </m:r>
                      <m:r>
                        <m:rPr>
                          <m:nor/>
                        </m:rPr>
                        <a:rPr lang="zh-CN" altLang="en-US" sz="2000" i="1"/>
                        <m:t>A</m:t>
                      </m:r>
                      <m:r>
                        <m:rPr>
                          <m:nor/>
                        </m:rPr>
                        <a:rPr lang="zh-CN" altLang="en-US" sz="2000" i="1"/>
                        <m:t>, </m:t>
                      </m:r>
                      <m:r>
                        <m:rPr>
                          <m:nor/>
                        </m:rPr>
                        <a:rPr lang="zh-CN" altLang="en-US" sz="2000" i="1"/>
                        <m:t>B</m:t>
                      </m:r>
                      <m:r>
                        <a:rPr lang="zh-CN" altLang="en-US" sz="2000">
                          <a:latin typeface="Cambria Math"/>
                        </a:rPr>
                        <m:t>独立</m:t>
                      </m:r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Cambria Math" panose="02040503050406030204" pitchFamily="18" charset="0"/>
                  </a:rPr>
                  <a:t>P(A)=P(AB)+P(A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Cambria Math" panose="02040503050406030204" pitchFamily="18" charset="0"/>
                  </a:rPr>
                  <a:t>         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/>
                      <m:t>P</m:t>
                    </m:r>
                    <m:r>
                      <m:rPr>
                        <m:nor/>
                      </m:rPr>
                      <a:rPr lang="zh-CN" altLang="en-US"/>
                      <m:t>(</m:t>
                    </m:r>
                    <m:r>
                      <m:rPr>
                        <m:nor/>
                      </m:rPr>
                      <a:rPr lang="zh-CN" altLang="en-US"/>
                      <m:t>A</m:t>
                    </m:r>
                    <m:r>
                      <m:rPr>
                        <m:nor/>
                      </m:rPr>
                      <a:rPr lang="zh-CN" altLang="en-US"/>
                      <m:t>|</m:t>
                    </m:r>
                    <m:r>
                      <m:rPr>
                        <m:nor/>
                      </m:rPr>
                      <a:rPr lang="zh-CN" altLang="en-US"/>
                      <m:t>B</m:t>
                    </m:r>
                    <m:r>
                      <m:rPr>
                        <m:nor/>
                      </m:rPr>
                      <a:rPr lang="zh-CN" altLang="en-US"/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/>
                      <m:t>P</m:t>
                    </m:r>
                    <m:r>
                      <m:rPr>
                        <m:nor/>
                      </m:rPr>
                      <a:rPr lang="zh-CN" altLang="en-US"/>
                      <m:t>(</m:t>
                    </m:r>
                    <m:r>
                      <m:rPr>
                        <m:nor/>
                      </m:rPr>
                      <a:rPr lang="zh-CN" altLang="en-US"/>
                      <m:t>A</m:t>
                    </m:r>
                    <m:r>
                      <m:rPr>
                        <m:nor/>
                      </m:rPr>
                      <a:rPr lang="zh-CN" altLang="en-US"/>
                      <m:t>|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m:rPr>
                        <m:nor/>
                      </m:rPr>
                      <a:rPr lang="zh-CN" altLang="en-US"/>
                      <m:t>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acc>
                      </m:e>
                    </m:d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Cambria Math" panose="02040503050406030204" pitchFamily="18" charset="0"/>
                  </a:rPr>
                  <a:t>         =P(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/>
                      <m:t>A</m:t>
                    </m:r>
                    <m:r>
                      <m:rPr>
                        <m:nor/>
                      </m:rPr>
                      <a:rPr lang="zh-CN" altLang="en-US"/>
                      <m:t>|</m:t>
                    </m:r>
                    <m:r>
                      <m:rPr>
                        <m:nor/>
                      </m:rPr>
                      <a:rPr lang="zh-CN" altLang="en-US"/>
                      <m:t>B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)(P(B)+P(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))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Cambria Math" panose="02040503050406030204" pitchFamily="18" charset="0"/>
                  </a:rPr>
                  <a:t>         = P(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/>
                      <m:t>A</m:t>
                    </m:r>
                    <m:r>
                      <m:rPr>
                        <m:nor/>
                      </m:rPr>
                      <a:rPr lang="zh-CN" altLang="en-US"/>
                      <m:t>|</m:t>
                    </m:r>
                    <m:r>
                      <m:rPr>
                        <m:nor/>
                      </m:rPr>
                      <a:rPr lang="zh-CN" altLang="en-US"/>
                      <m:t>B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Cambria Math" panose="02040503050406030204" pitchFamily="18" charset="0"/>
                  </a:rPr>
                  <a:t>         =P(AB)/P(B)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Cambria Math" panose="02040503050406030204" pitchFamily="18" charset="0"/>
                  </a:rPr>
                  <a:t>即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P(AB)=P(A)P(B)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；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A, B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独立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0" y="3470131"/>
                <a:ext cx="6096000" cy="3411127"/>
              </a:xfrm>
              <a:prstGeom prst="rect">
                <a:avLst/>
              </a:prstGeom>
              <a:blipFill rotWithShape="1">
                <a:blip r:embed="rId3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4296410" y="2930525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(7')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74515" y="5915025"/>
            <a:ext cx="55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(7')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/>
              </p:cNvPr>
              <p:cNvSpPr txBox="1"/>
              <p:nvPr/>
            </p:nvSpPr>
            <p:spPr>
              <a:xfrm>
                <a:off x="681827" y="2132481"/>
                <a:ext cx="5633248" cy="3018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8000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>
                        <a:latin typeface="Cambria Math"/>
                      </a:rPr>
                      <m:t>求</m:t>
                    </m:r>
                  </m:oMath>
                </a14:m>
                <a:r>
                  <a:rPr lang="en-US" altLang="zh-CN" sz="2000" dirty="0">
                    <a:latin typeface="Cambria Math"/>
                  </a:rPr>
                  <a:t> P(A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altLang="zh-CN" sz="2000" dirty="0">
                    <a:latin typeface="Cambria Math"/>
                  </a:rPr>
                  <a:t>)</a:t>
                </a:r>
              </a:p>
              <a:p>
                <a:pPr marL="108000">
                  <a:lnSpc>
                    <a:spcPct val="150000"/>
                  </a:lnSpc>
                </a:pPr>
                <a:r>
                  <a:rPr lang="en-US" altLang="zh-CN" sz="2000" dirty="0">
                    <a:latin typeface="Cambria Math"/>
                  </a:rPr>
                  <a:t>         </a:t>
                </a:r>
                <a:r>
                  <a:rPr lang="zh-CN" altLang="en-US" sz="2000" dirty="0">
                    <a:latin typeface="Cambria Math"/>
                  </a:rPr>
                  <a:t>∵ </a:t>
                </a:r>
                <a:r>
                  <a:rPr lang="en-US" altLang="zh-CN" sz="2000" dirty="0">
                    <a:latin typeface="Cambria Math"/>
                  </a:rPr>
                  <a:t>r=P(A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</a:rPr>
                      <m:t>∪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B</m:t>
                    </m:r>
                    <m:r>
                      <a:rPr lang="en-US" altLang="zh-CN" sz="200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/>
                  </a:rPr>
                  <a:t>= P(A)+P(B)-P(AB)</a:t>
                </a:r>
              </a:p>
              <a:p>
                <a:pPr marL="108000">
                  <a:lnSpc>
                    <a:spcPct val="150000"/>
                  </a:lnSpc>
                </a:pPr>
                <a:r>
                  <a:rPr lang="en-US" altLang="zh-CN" sz="2000" dirty="0">
                    <a:latin typeface="Cambria Math"/>
                  </a:rPr>
                  <a:t>         </a:t>
                </a:r>
                <a:r>
                  <a:rPr lang="zh-CN" altLang="en-US" sz="2000" dirty="0">
                    <a:latin typeface="Cambria Math"/>
                  </a:rPr>
                  <a:t>∴ </a:t>
                </a:r>
                <a:r>
                  <a:rPr lang="en-US" altLang="zh-CN" sz="2000" dirty="0">
                    <a:latin typeface="Cambria Math"/>
                  </a:rPr>
                  <a:t>P(A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altLang="zh-CN" sz="2000" dirty="0">
                    <a:latin typeface="Cambria Math"/>
                  </a:rPr>
                  <a:t>)=P(A)-P(AB)=r-P(B)=r-q</a:t>
                </a:r>
              </a:p>
              <a:p>
                <a:pPr marL="108000">
                  <a:lnSpc>
                    <a:spcPct val="150000"/>
                  </a:lnSpc>
                </a:pPr>
                <a:endParaRPr lang="en-US" altLang="zh-CN" sz="2000" dirty="0">
                  <a:latin typeface="Cambria Math"/>
                </a:endParaRPr>
              </a:p>
              <a:p>
                <a:pPr marL="457200" indent="-457200">
                  <a:buAutoNum type="arabicParenBoth" startAt="2"/>
                </a:pPr>
                <a:r>
                  <a:rPr lang="zh-CN" altLang="en-US" sz="2000" dirty="0">
                    <a:latin typeface="Cambria Math"/>
                  </a:rPr>
                  <a:t>求 </a:t>
                </a:r>
                <a:r>
                  <a:rPr lang="en-US" altLang="zh-CN" sz="2000" dirty="0">
                    <a:latin typeface="Cambria Math"/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CN" altLang="en-US" sz="2000">
                            <a:latin typeface="Cambria Math"/>
                          </a:rPr>
                          <m:t>A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altLang="zh-CN" sz="2000" dirty="0">
                    <a:latin typeface="Cambria Math"/>
                  </a:rPr>
                  <a:t>)</a:t>
                </a:r>
              </a:p>
              <a:p>
                <a:pPr marL="108000">
                  <a:lnSpc>
                    <a:spcPct val="150000"/>
                  </a:lnSpc>
                </a:pPr>
                <a:r>
                  <a:rPr lang="en-US" altLang="zh-CN" sz="2000" dirty="0">
                    <a:latin typeface="Cambria Math"/>
                  </a:rPr>
                  <a:t> 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CN" altLang="en-US" sz="2000">
                            <a:latin typeface="Cambria Math"/>
                          </a:rPr>
                          <m:t>A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altLang="zh-CN" sz="2000" dirty="0">
                    <a:latin typeface="Cambria Math"/>
                  </a:rPr>
                  <a:t>) =1 –P(A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</a:rPr>
                      <m:t>∪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B</m:t>
                    </m:r>
                    <m:r>
                      <a:rPr lang="en-US" altLang="zh-CN" sz="200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/>
                  </a:rPr>
                  <a:t>=1-r</a:t>
                </a:r>
              </a:p>
              <a:p>
                <a:endParaRPr lang="zh-CN" altLang="en-US" sz="200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27" y="2132481"/>
                <a:ext cx="5633248" cy="3018006"/>
              </a:xfrm>
              <a:prstGeom prst="rect">
                <a:avLst/>
              </a:prstGeom>
              <a:blipFill rotWithShape="1">
                <a:blip r:embed="rId2"/>
                <a:stretch>
                  <a:fillRect l="-1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/>
              </p:cNvPr>
              <p:cNvSpPr txBox="1"/>
              <p:nvPr/>
            </p:nvSpPr>
            <p:spPr>
              <a:xfrm>
                <a:off x="516141" y="421621"/>
                <a:ext cx="7237209" cy="1428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8000">
                  <a:lnSpc>
                    <a:spcPct val="150000"/>
                  </a:lnSpc>
                </a:pPr>
                <a:r>
                  <a:rPr lang="en-US" altLang="zh-CN" sz="2000" dirty="0">
                    <a:latin typeface="Cambria Math"/>
                  </a:rPr>
                  <a:t>5</a:t>
                </a:r>
                <a:r>
                  <a:rPr lang="zh-CN" altLang="en-US" sz="2000" dirty="0">
                    <a:latin typeface="Cambria Math"/>
                  </a:rPr>
                  <a:t>、给定</a:t>
                </a:r>
                <a:r>
                  <a:rPr lang="en-US" altLang="zh-CN" sz="2000" dirty="0">
                    <a:latin typeface="Cambria Math"/>
                  </a:rPr>
                  <a:t>p=P(A), q=P(B), r= P(A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</a:rPr>
                      <m:t>∪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B</m:t>
                    </m:r>
                    <m:r>
                      <a:rPr lang="en-US" altLang="zh-CN" sz="2000">
                        <a:latin typeface="Cambria Math"/>
                      </a:rPr>
                      <m:t>)</m:t>
                    </m:r>
                  </m:oMath>
                </a14:m>
                <a:endParaRPr lang="en-US" altLang="zh-CN" sz="2000" dirty="0">
                  <a:latin typeface="Cambria Math"/>
                </a:endParaRPr>
              </a:p>
              <a:p>
                <a:pPr marL="108000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>
                        <a:latin typeface="Cambria Math"/>
                      </a:rPr>
                      <m:t>求</m:t>
                    </m:r>
                  </m:oMath>
                </a14:m>
                <a:r>
                  <a:rPr lang="en-US" altLang="zh-CN" sz="2000" dirty="0">
                    <a:latin typeface="Cambria Math"/>
                  </a:rPr>
                  <a:t> P(A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altLang="zh-CN" sz="2000" dirty="0">
                    <a:latin typeface="Cambria Math"/>
                  </a:rPr>
                  <a:t>)</a:t>
                </a:r>
              </a:p>
              <a:p>
                <a:pPr marL="108000">
                  <a:lnSpc>
                    <a:spcPct val="150000"/>
                  </a:lnSpc>
                </a:pPr>
                <a:r>
                  <a:rPr lang="en-US" altLang="zh-CN" sz="2000" dirty="0">
                    <a:latin typeface="Cambria Math"/>
                  </a:rPr>
                  <a:t>(2) </a:t>
                </a:r>
                <a:r>
                  <a:rPr lang="zh-CN" altLang="en-US" sz="2000" dirty="0">
                    <a:latin typeface="Cambria Math"/>
                  </a:rPr>
                  <a:t>求 </a:t>
                </a:r>
                <a:r>
                  <a:rPr lang="en-US" altLang="zh-CN" sz="2000" dirty="0">
                    <a:latin typeface="Cambria Math"/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CN" altLang="en-US" sz="2000">
                            <a:latin typeface="Cambria Math"/>
                          </a:rPr>
                          <m:t>A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altLang="zh-CN" sz="2000" dirty="0">
                    <a:latin typeface="Cambria Math"/>
                  </a:rPr>
                  <a:t>)</a:t>
                </a:r>
                <a:endParaRPr lang="zh-CN" altLang="en-US" sz="200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41" y="421621"/>
                <a:ext cx="7237209" cy="1428789"/>
              </a:xfrm>
              <a:prstGeom prst="rect">
                <a:avLst/>
              </a:prstGeom>
              <a:blipFill rotWithShape="1">
                <a:blip r:embed="rId3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5570220" y="3143250"/>
            <a:ext cx="744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(6')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23815" y="4344035"/>
            <a:ext cx="744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(6')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8160" y="618490"/>
            <a:ext cx="76612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6</a:t>
            </a:r>
            <a:r>
              <a:rPr lang="en-US" altLang="zh-CN">
                <a:sym typeface="+mn-ea"/>
              </a:rPr>
              <a:t>.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(17')</a:t>
            </a:r>
            <a:r>
              <a:rPr lang="zh-CN" altLang="en-US">
                <a:sym typeface="+mn-ea"/>
              </a:rPr>
              <a:t>进入春季，上海每天下雨的可能性是三分之一。如果下雨，交通量随之增大的可能性是二分之一，如果不下雨，交通量增加的可能性是四分之一。在下雨和交通量增加的情况下，我将有二分之一的可能性会迟到。然而，在不下雨且交通量不增加的情况下，我只有八分之一的可能性会迟到。在其他情况（下雨交通量不增加，交通量增加不下雨），我都只有四分之一的可能性迟到。</a:t>
            </a:r>
            <a:endParaRPr lang="zh-CN" altLang="en-US"/>
          </a:p>
          <a:p>
            <a:r>
              <a:rPr lang="zh-CN" altLang="en-US">
                <a:sym typeface="+mn-ea"/>
              </a:rPr>
              <a:t>在上海的任意一天中，</a:t>
            </a:r>
            <a:endParaRPr lang="zh-CN" altLang="en-US"/>
          </a:p>
          <a:p>
            <a:r>
              <a:rPr lang="zh-CN" altLang="en-US">
                <a:sym typeface="+mn-ea"/>
              </a:rPr>
              <a:t>（1）这一天未下雨交通量增加，我却没有迟到的概率是多少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(5')</a:t>
            </a:r>
            <a:r>
              <a:rPr lang="zh-CN" altLang="en-US">
                <a:sym typeface="+mn-ea"/>
              </a:rPr>
              <a:t>？</a:t>
            </a:r>
            <a:endParaRPr lang="zh-CN" altLang="en-US"/>
          </a:p>
          <a:p>
            <a:r>
              <a:rPr lang="zh-CN" altLang="en-US">
                <a:sym typeface="+mn-ea"/>
              </a:rPr>
              <a:t>（2）我迟到的概率是多少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(6')</a:t>
            </a:r>
            <a:r>
              <a:rPr lang="zh-CN" altLang="en-US">
                <a:sym typeface="+mn-ea"/>
              </a:rPr>
              <a:t>？</a:t>
            </a:r>
            <a:endParaRPr lang="zh-CN" altLang="en-US"/>
          </a:p>
          <a:p>
            <a:r>
              <a:rPr lang="zh-CN" altLang="en-US">
                <a:sym typeface="+mn-ea"/>
              </a:rPr>
              <a:t>（3）如果已知我当天迟到了，那么这一天下雨的可能性是多少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(6')</a:t>
            </a:r>
            <a:r>
              <a:rPr lang="zh-CN" altLang="en-US">
                <a:sym typeface="+mn-ea"/>
              </a:rPr>
              <a:t>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2760" y="222250"/>
            <a:ext cx="768985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当天下雨为事件A</a:t>
            </a: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当天交通量增加为事件B</a:t>
            </a: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当天迟到为事件C</a:t>
            </a: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（1）解题思路：</a:t>
            </a: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这一题计算的是这一天未下雨，在未下雨的条件下交通量增加了，在未下雨交通量增加的条件下我未迟到的概率，为三个概率相乘</a:t>
            </a: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（2）解题思路：</a:t>
            </a: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这一题计算的是我迟到的概率，而迟到事件可以看做四个子事件的和。即：下雨交通量增加我迟到，下雨交通量未增加我迟到，未下雨交通量增加我迟到，未下雨交通量未增加我迟到 用负事件减也可以</a:t>
            </a: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（3）解题思路：</a:t>
            </a: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这一题我迟到了，下雨的条件概率，需要使用贝叶斯公式</a:t>
            </a: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我迟到和下雨同时发生的概率如下，且上一题已经计算了我迟到的概率</a:t>
            </a: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可得，我迟到那一天下雨的概率</a:t>
            </a: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18235" y="3272155"/>
          <a:ext cx="643826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3" imgW="5003800" imgH="393700" progId="Equation.KSEE3">
                  <p:embed/>
                </p:oleObj>
              </mc:Choice>
              <mc:Fallback>
                <p:oleObj r:id="rId3" imgW="5003800" imgH="3937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8235" y="3272155"/>
                        <a:ext cx="6438265" cy="506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-2147482622"/>
          <p:cNvGraphicFramePr>
            <a:graphicFrameLocks noChangeAspect="1"/>
          </p:cNvGraphicFramePr>
          <p:nvPr/>
        </p:nvGraphicFramePr>
        <p:xfrm>
          <a:off x="3367405" y="4399280"/>
          <a:ext cx="130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5" imgW="1308100" imgH="419100" progId="Equation.KSEE3">
                  <p:embed/>
                </p:oleObj>
              </mc:Choice>
              <mc:Fallback>
                <p:oleObj r:id="rId5" imgW="1308100" imgH="4191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67405" y="4399280"/>
                        <a:ext cx="1308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-2147482621"/>
          <p:cNvGraphicFramePr>
            <a:graphicFrameLocks noChangeAspect="1"/>
          </p:cNvGraphicFramePr>
          <p:nvPr/>
        </p:nvGraphicFramePr>
        <p:xfrm>
          <a:off x="2695575" y="5177790"/>
          <a:ext cx="3434715" cy="44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7" imgW="3060065" imgH="393700" progId="Equation.KSEE3">
                  <p:embed/>
                </p:oleObj>
              </mc:Choice>
              <mc:Fallback>
                <p:oleObj r:id="rId7" imgW="3060065" imgH="3937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95575" y="5177790"/>
                        <a:ext cx="3434715" cy="4419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620"/>
          <p:cNvGraphicFramePr>
            <a:graphicFrameLocks noChangeAspect="1"/>
          </p:cNvGraphicFramePr>
          <p:nvPr/>
        </p:nvGraphicFramePr>
        <p:xfrm>
          <a:off x="3152140" y="5813425"/>
          <a:ext cx="1997075" cy="772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9" imgW="1968500" imgH="762000" progId="Equation.KSEE3">
                  <p:embed/>
                </p:oleObj>
              </mc:Choice>
              <mc:Fallback>
                <p:oleObj r:id="rId9" imgW="1968500" imgH="7620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52140" y="5813425"/>
                        <a:ext cx="1997075" cy="7727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624"/>
          <p:cNvGraphicFramePr>
            <a:graphicFrameLocks noChangeAspect="1"/>
          </p:cNvGraphicFramePr>
          <p:nvPr/>
        </p:nvGraphicFramePr>
        <p:xfrm>
          <a:off x="1942465" y="1752600"/>
          <a:ext cx="4606290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11" imgW="3937000" imgH="393700" progId="Equation.KSEE3">
                  <p:embed/>
                </p:oleObj>
              </mc:Choice>
              <mc:Fallback>
                <p:oleObj r:id="rId11" imgW="3937000" imgH="393700" progId="Equation.KSEE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42465" y="1752600"/>
                        <a:ext cx="4606290" cy="4610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804785" y="1752600"/>
            <a:ext cx="72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(5')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804785" y="3341370"/>
            <a:ext cx="72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(6')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804785" y="5854700"/>
            <a:ext cx="72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(6')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1485</Words>
  <Application>Microsoft Office PowerPoint</Application>
  <PresentationFormat>全屏显示(4:3)</PresentationFormat>
  <Paragraphs>130</Paragraphs>
  <Slides>11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主题​​</vt:lpstr>
      <vt:lpstr>Equation.KSEE3</vt:lpstr>
      <vt:lpstr>PowerPoint 演示文稿</vt:lpstr>
      <vt:lpstr>Lecture-1,2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第一次生统作业答案</dc:title>
  <dc:creator>tang</dc:creator>
  <cp:lastModifiedBy>Xu Chunhui</cp:lastModifiedBy>
  <cp:revision>12</cp:revision>
  <dcterms:created xsi:type="dcterms:W3CDTF">2019-02-28T04:12:00Z</dcterms:created>
  <dcterms:modified xsi:type="dcterms:W3CDTF">2019-03-11T05:50:01Z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