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Lst>
  <p:notesMasterIdLst>
    <p:notesMasterId r:id="rId21"/>
  </p:notesMasterIdLst>
  <p:handoutMasterIdLst>
    <p:handoutMasterId r:id="rId22"/>
  </p:handoutMasterIdLst>
  <p:sldIdLst>
    <p:sldId id="2142533498" r:id="rId3"/>
    <p:sldId id="2142533555" r:id="rId4"/>
    <p:sldId id="2142533535" r:id="rId5"/>
    <p:sldId id="2142533530" r:id="rId6"/>
    <p:sldId id="2142533556" r:id="rId7"/>
    <p:sldId id="2142533547" r:id="rId8"/>
    <p:sldId id="2142533553" r:id="rId9"/>
    <p:sldId id="2142533554" r:id="rId10"/>
    <p:sldId id="2142533531" r:id="rId11"/>
    <p:sldId id="2142533546" r:id="rId12"/>
    <p:sldId id="2142533538" r:id="rId13"/>
    <p:sldId id="263" r:id="rId14"/>
    <p:sldId id="2142533537" r:id="rId15"/>
    <p:sldId id="2142533539" r:id="rId16"/>
    <p:sldId id="2142533550" r:id="rId17"/>
    <p:sldId id="2142533551" r:id="rId18"/>
    <p:sldId id="2142533552" r:id="rId19"/>
    <p:sldId id="2142533540" r:id="rId20"/>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CIESZYK Pauline" initials="SP" lastIdx="1" clrIdx="0">
    <p:extLst>
      <p:ext uri="{19B8F6BF-5375-455C-9EA6-DF929625EA0E}">
        <p15:presenceInfo xmlns:p15="http://schemas.microsoft.com/office/powerpoint/2012/main" userId="S::PAULINE.SCIESZYK@roquette.com::bd0136ec-1f2d-4145-9e6c-a7d2eb0c78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D1D8B7"/>
    <a:srgbClr val="A09D79"/>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E032E0-B079-41EC-A503-336F0F578285}" v="36" dt="2023-03-20T17:10:13.783"/>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915" autoAdjust="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21/03/2023</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21/03/2023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3764552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17</a:t>
            </a:fld>
            <a:endParaRPr lang="fr-FR" noProof="0" dirty="0"/>
          </a:p>
        </p:txBody>
      </p:sp>
    </p:spTree>
    <p:extLst>
      <p:ext uri="{BB962C8B-B14F-4D97-AF65-F5344CB8AC3E}">
        <p14:creationId xmlns:p14="http://schemas.microsoft.com/office/powerpoint/2010/main" val="4813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18</a:t>
            </a:fld>
            <a:endParaRPr lang="fr-FR" noProof="0" dirty="0"/>
          </a:p>
        </p:txBody>
      </p:sp>
    </p:spTree>
    <p:extLst>
      <p:ext uri="{BB962C8B-B14F-4D97-AF65-F5344CB8AC3E}">
        <p14:creationId xmlns:p14="http://schemas.microsoft.com/office/powerpoint/2010/main" val="31357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422954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4</a:t>
            </a:fld>
            <a:endParaRPr lang="fr-FR" noProof="0" dirty="0"/>
          </a:p>
        </p:txBody>
      </p:sp>
    </p:spTree>
    <p:extLst>
      <p:ext uri="{BB962C8B-B14F-4D97-AF65-F5344CB8AC3E}">
        <p14:creationId xmlns:p14="http://schemas.microsoft.com/office/powerpoint/2010/main" val="253448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6</a:t>
            </a:fld>
            <a:endParaRPr lang="fr-FR" noProof="0" dirty="0"/>
          </a:p>
        </p:txBody>
      </p:sp>
    </p:spTree>
    <p:extLst>
      <p:ext uri="{BB962C8B-B14F-4D97-AF65-F5344CB8AC3E}">
        <p14:creationId xmlns:p14="http://schemas.microsoft.com/office/powerpoint/2010/main" val="198279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9</a:t>
            </a:fld>
            <a:endParaRPr lang="fr-FR" noProof="0" dirty="0"/>
          </a:p>
        </p:txBody>
      </p:sp>
    </p:spTree>
    <p:extLst>
      <p:ext uri="{BB962C8B-B14F-4D97-AF65-F5344CB8AC3E}">
        <p14:creationId xmlns:p14="http://schemas.microsoft.com/office/powerpoint/2010/main" val="109168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12</a:t>
            </a:fld>
            <a:endParaRPr lang="fr-FR" noProof="0" dirty="0"/>
          </a:p>
        </p:txBody>
      </p:sp>
    </p:spTree>
    <p:extLst>
      <p:ext uri="{BB962C8B-B14F-4D97-AF65-F5344CB8AC3E}">
        <p14:creationId xmlns:p14="http://schemas.microsoft.com/office/powerpoint/2010/main" val="3866470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14</a:t>
            </a:fld>
            <a:endParaRPr lang="fr-FR" noProof="0" dirty="0"/>
          </a:p>
        </p:txBody>
      </p:sp>
    </p:spTree>
    <p:extLst>
      <p:ext uri="{BB962C8B-B14F-4D97-AF65-F5344CB8AC3E}">
        <p14:creationId xmlns:p14="http://schemas.microsoft.com/office/powerpoint/2010/main" val="275391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15</a:t>
            </a:fld>
            <a:endParaRPr lang="fr-FR" noProof="0" dirty="0"/>
          </a:p>
        </p:txBody>
      </p:sp>
    </p:spTree>
    <p:extLst>
      <p:ext uri="{BB962C8B-B14F-4D97-AF65-F5344CB8AC3E}">
        <p14:creationId xmlns:p14="http://schemas.microsoft.com/office/powerpoint/2010/main" val="32088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16</a:t>
            </a:fld>
            <a:endParaRPr lang="fr-FR" noProof="0" dirty="0"/>
          </a:p>
        </p:txBody>
      </p:sp>
    </p:spTree>
    <p:extLst>
      <p:ext uri="{BB962C8B-B14F-4D97-AF65-F5344CB8AC3E}">
        <p14:creationId xmlns:p14="http://schemas.microsoft.com/office/powerpoint/2010/main" val="139247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6"/>
        </a:solidFill>
        <a:effectLst/>
      </p:bgPr>
    </p:bg>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bg>
      <p:bgPr>
        <a:solidFill>
          <a:schemeClr val="bg2"/>
        </a:solid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bg>
      <p:bgPr>
        <a:solidFill>
          <a:schemeClr val="bg2"/>
        </a:solidFill>
        <a:effectLst/>
      </p:bgPr>
    </p:bg>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endParaRPr lang="fr-F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omepag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sp>
        <p:nvSpPr>
          <p:cNvPr id="16" name="Espace réservé du texte 15"/>
          <p:cNvSpPr>
            <a:spLocks noGrp="1"/>
          </p:cNvSpPr>
          <p:nvPr>
            <p:ph type="body" sz="quarter" idx="13"/>
          </p:nvPr>
        </p:nvSpPr>
        <p:spPr>
          <a:xfrm>
            <a:off x="2207568" y="2201271"/>
            <a:ext cx="9655968" cy="1368152"/>
          </a:xfrm>
        </p:spPr>
        <p:txBody>
          <a:bodyPr anchor="ctr">
            <a:noAutofit/>
          </a:bodyPr>
          <a:lstStyle>
            <a:lvl1pPr marL="0" indent="0" algn="l">
              <a:buNone/>
              <a:defRPr sz="4000" b="1" cap="all" baseline="0">
                <a:solidFill>
                  <a:schemeClr val="tx1"/>
                </a:solidFill>
              </a:defRPr>
            </a:lvl1pPr>
          </a:lstStyle>
          <a:p>
            <a:pPr lvl="0"/>
            <a:endParaRPr lang="fr-F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
        <p:nvSpPr>
          <p:cNvPr id="12" name="Espace réservé du texte 15"/>
          <p:cNvSpPr>
            <a:spLocks noGrp="1"/>
          </p:cNvSpPr>
          <p:nvPr>
            <p:ph type="body" sz="quarter" idx="14"/>
          </p:nvPr>
        </p:nvSpPr>
        <p:spPr>
          <a:xfrm>
            <a:off x="2207568" y="3569457"/>
            <a:ext cx="9655968" cy="1021466"/>
          </a:xfrm>
        </p:spPr>
        <p:txBody>
          <a:bodyPr anchor="ctr">
            <a:noAutofit/>
          </a:bodyPr>
          <a:lstStyle>
            <a:lvl1pPr marL="0" indent="0" algn="l">
              <a:buNone/>
              <a:defRPr sz="2800" b="1" cap="all" baseline="0">
                <a:solidFill>
                  <a:schemeClr val="tx1"/>
                </a:solidFill>
              </a:defRPr>
            </a:lvl1pPr>
          </a:lstStyle>
          <a:p>
            <a:pPr lvl="0"/>
            <a:endParaRPr lang="fr-FR"/>
          </a:p>
        </p:txBody>
      </p:sp>
    </p:spTree>
    <p:extLst>
      <p:ext uri="{BB962C8B-B14F-4D97-AF65-F5344CB8AC3E}">
        <p14:creationId xmlns:p14="http://schemas.microsoft.com/office/powerpoint/2010/main" val="118809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bg>
      <p:bgPr>
        <a:solidFill>
          <a:schemeClr val="bg2"/>
        </a:solidFill>
        <a:effectLst/>
      </p:bgPr>
    </p:bg>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Espace réservé du texte 15"/>
          <p:cNvSpPr>
            <a:spLocks noGrp="1"/>
          </p:cNvSpPr>
          <p:nvPr>
            <p:ph type="body" sz="quarter" idx="13" hasCustomPrompt="1"/>
          </p:nvPr>
        </p:nvSpPr>
        <p:spPr>
          <a:xfrm>
            <a:off x="2207568" y="548680"/>
            <a:ext cx="9655968" cy="1368152"/>
          </a:xfrm>
        </p:spPr>
        <p:txBody>
          <a:bodyPr anchor="ctr">
            <a:noAutofit/>
          </a:bodyPr>
          <a:lstStyle>
            <a:lvl1pPr marL="0" indent="0" algn="l">
              <a:buNone/>
              <a:defRPr sz="4000" b="1" cap="all" baseline="0">
                <a:solidFill>
                  <a:schemeClr val="tx1"/>
                </a:solidFill>
              </a:defRPr>
            </a:lvl1pPr>
          </a:lstStyle>
          <a:p>
            <a:pPr lvl="0"/>
            <a:r>
              <a:rPr lang="fr-FR"/>
              <a:t>AGENDA</a:t>
            </a:r>
          </a:p>
        </p:txBody>
      </p:sp>
      <p:sp>
        <p:nvSpPr>
          <p:cNvPr id="5" name="Text Placeholder 4"/>
          <p:cNvSpPr>
            <a:spLocks noGrp="1"/>
          </p:cNvSpPr>
          <p:nvPr>
            <p:ph type="body" sz="quarter" idx="14"/>
          </p:nvPr>
        </p:nvSpPr>
        <p:spPr>
          <a:xfrm>
            <a:off x="2208213" y="2885347"/>
            <a:ext cx="9655175" cy="3567841"/>
          </a:xfrm>
        </p:spPr>
        <p:txBody>
          <a:bodyPr>
            <a:normAutofit/>
          </a:bodyPr>
          <a:lstStyle>
            <a:lvl1pPr marL="893763" indent="-514350">
              <a:spcAft>
                <a:spcPts val="1200"/>
              </a:spcAft>
              <a:buSzPct val="125000"/>
              <a:buFont typeface="+mj-lt"/>
              <a:buAutoNum type="arabicPeriod"/>
              <a:defRPr sz="2400" baseline="0"/>
            </a:lvl1pPr>
            <a:lvl2pPr marL="1160463" indent="-457200">
              <a:buSzPct val="125000"/>
              <a:buFont typeface="+mj-lt"/>
              <a:buAutoNum type="arabicPeriod"/>
              <a:defRPr sz="2000"/>
            </a:lvl2pPr>
            <a:lvl3pPr marL="1612900" indent="-457200">
              <a:buSzPct val="125000"/>
              <a:buFont typeface="+mj-lt"/>
              <a:buAutoNum type="arabicPeriod"/>
              <a:defRPr sz="1800"/>
            </a:lvl3pPr>
            <a:lvl4pPr marL="1973263" indent="-457200">
              <a:buSzPct val="125000"/>
              <a:buFont typeface="+mj-lt"/>
              <a:buAutoNum type="arabicPeriod"/>
              <a:defRPr sz="1600"/>
            </a:lvl4pPr>
            <a:lvl5pPr marL="2239963" indent="-457200">
              <a:spcAft>
                <a:spcPts val="1200"/>
              </a:spcAft>
              <a:buSzPct val="125000"/>
              <a:buFont typeface="+mj-lt"/>
              <a:buAutoNum type="arabicPeriod"/>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pic>
        <p:nvPicPr>
          <p:cNvPr id="10"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Tree>
    <p:extLst>
      <p:ext uri="{BB962C8B-B14F-4D97-AF65-F5344CB8AC3E}">
        <p14:creationId xmlns:p14="http://schemas.microsoft.com/office/powerpoint/2010/main" val="906997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1"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6DD6B72F-AD0A-1544-A3BB-B7C669BD245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0"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570820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2" name="Connecteur droit 1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3" name="Titre 12">
            <a:extLst>
              <a:ext uri="{FF2B5EF4-FFF2-40B4-BE49-F238E27FC236}">
                <a16:creationId xmlns:a16="http://schemas.microsoft.com/office/drawing/2014/main" id="{CDB185E9-B597-C249-A587-93FB61FAECB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1"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2485410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ntent with titles">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3"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2"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4"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5" name="Titre 12">
            <a:extLst>
              <a:ext uri="{FF2B5EF4-FFF2-40B4-BE49-F238E27FC236}">
                <a16:creationId xmlns:a16="http://schemas.microsoft.com/office/drawing/2014/main" id="{E3E64AD3-B4B0-C245-A6AE-EC747C65409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628778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cxnSp>
        <p:nvCxnSpPr>
          <p:cNvPr id="25"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867099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title - Content">
    <p:spTree>
      <p:nvGrpSpPr>
        <p:cNvPr id="1" name=""/>
        <p:cNvGrpSpPr/>
        <p:nvPr/>
      </p:nvGrpSpPr>
      <p:grpSpPr>
        <a:xfrm>
          <a:off x="0" y="0"/>
          <a:ext cx="0" cy="0"/>
          <a:chOff x="0" y="0"/>
          <a:chExt cx="0" cy="0"/>
        </a:xfrm>
      </p:grpSpPr>
      <p:sp>
        <p:nvSpPr>
          <p:cNvPr id="1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9"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sp>
        <p:nvSpPr>
          <p:cNvPr id="8"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1801F2CD-C0C2-E141-B0D4-BD468BCCFEBC}"/>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2901059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 Double content">
    <p:spTree>
      <p:nvGrpSpPr>
        <p:cNvPr id="1" name=""/>
        <p:cNvGrpSpPr/>
        <p:nvPr/>
      </p:nvGrpSpPr>
      <p:grpSpPr>
        <a:xfrm>
          <a:off x="0" y="0"/>
          <a:ext cx="0" cy="0"/>
          <a:chOff x="0" y="0"/>
          <a:chExt cx="0" cy="0"/>
        </a:xfrm>
      </p:grpSpPr>
      <p:sp>
        <p:nvSpPr>
          <p:cNvPr id="12"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3"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2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1" name="Espace réservé du texte 18"/>
          <p:cNvSpPr>
            <a:spLocks noGrp="1"/>
          </p:cNvSpPr>
          <p:nvPr>
            <p:ph type="body" sz="quarter" idx="14" hasCustomPrompt="1"/>
          </p:nvPr>
        </p:nvSpPr>
        <p:spPr>
          <a:xfrm>
            <a:off x="439208" y="532145"/>
            <a:ext cx="9496160" cy="252000"/>
          </a:xfrm>
        </p:spPr>
        <p:txBody>
          <a:bodyPr/>
          <a:lstStyle>
            <a:lvl1pPr marL="0" indent="0">
              <a:buNone/>
              <a:defRPr sz="1400">
                <a:solidFill>
                  <a:srgbClr val="005A96"/>
                </a:solidFill>
              </a:defRPr>
            </a:lvl1pPr>
          </a:lstStyle>
          <a:p>
            <a:pPr lvl="0"/>
            <a:r>
              <a:rPr lang="fr-FR"/>
              <a:t>SUBTITLE</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2" name="Connecteur droit 2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6"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8" name="Titre 12">
            <a:extLst>
              <a:ext uri="{FF2B5EF4-FFF2-40B4-BE49-F238E27FC236}">
                <a16:creationId xmlns:a16="http://schemas.microsoft.com/office/drawing/2014/main" id="{88DFCAD0-17EA-6F48-829A-D4ADCBCDBA1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1292943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title - Double content with titles">
    <p:spTree>
      <p:nvGrpSpPr>
        <p:cNvPr id="1" name=""/>
        <p:cNvGrpSpPr/>
        <p:nvPr/>
      </p:nvGrpSpPr>
      <p:grpSpPr>
        <a:xfrm>
          <a:off x="0" y="0"/>
          <a:ext cx="0" cy="0"/>
          <a:chOff x="0" y="0"/>
          <a:chExt cx="0" cy="0"/>
        </a:xfrm>
      </p:grpSpPr>
      <p:sp>
        <p:nvSpPr>
          <p:cNvPr id="11"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4"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5"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6"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8"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0"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5" name="Connecteur droit 24"/>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9"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4" name="Titre 12">
            <a:extLst>
              <a:ext uri="{FF2B5EF4-FFF2-40B4-BE49-F238E27FC236}">
                <a16:creationId xmlns:a16="http://schemas.microsoft.com/office/drawing/2014/main" id="{C0BE4898-D06A-FF41-BC1D-2C6BE8E2C497}"/>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3041889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title - 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sp>
        <p:nvSpPr>
          <p:cNvPr id="14"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5"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4" name="Connecteur droit 2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9271683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page">
    <p:bg>
      <p:bgPr>
        <a:solidFill>
          <a:schemeClr val="bg1"/>
        </a:solidFill>
        <a:effectLst/>
      </p:bgPr>
    </p:bg>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6" name="Titre 12"/>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Tree>
    <p:extLst>
      <p:ext uri="{BB962C8B-B14F-4D97-AF65-F5344CB8AC3E}">
        <p14:creationId xmlns:p14="http://schemas.microsoft.com/office/powerpoint/2010/main" val="44456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1" name="Rectangle 10"/>
          <p:cNvSpPr/>
          <p:nvPr userDrawn="1"/>
        </p:nvSpPr>
        <p:spPr>
          <a:xfrm>
            <a:off x="0" y="1514"/>
            <a:ext cx="12192000" cy="6858000"/>
          </a:xfrm>
          <a:prstGeom prst="rect">
            <a:avLst/>
          </a:prstGeom>
          <a:solidFill>
            <a:srgbClr val="5EB5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70948" y="2351908"/>
            <a:ext cx="3650104" cy="2157212"/>
          </a:xfrm>
          <a:prstGeom prst="rect">
            <a:avLst/>
          </a:prstGeom>
        </p:spPr>
      </p:pic>
    </p:spTree>
    <p:extLst>
      <p:ext uri="{BB962C8B-B14F-4D97-AF65-F5344CB8AC3E}">
        <p14:creationId xmlns:p14="http://schemas.microsoft.com/office/powerpoint/2010/main" val="1229616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accent6"/>
        </a:solidFill>
        <a:effectLst/>
      </p:bgPr>
    </p:bg>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bg>
      <p:bgPr>
        <a:solidFill>
          <a:schemeClr val="accent6"/>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endParaRPr lang="fr-F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7"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D564222E-669D-4F09-BA1F-BAF9F377E6F1}"/>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ts val="0"/>
              </a:spcBef>
              <a:spcAft>
                <a:spcPts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sldNum="0" hdr="0" dt="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4"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024EA2DB-E977-4B45-8976-E9937F910EB7}"/>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ct val="0"/>
              </a:spcBef>
              <a:spcAft>
                <a:spcPct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3660131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hyperlink" Target="https://www.phenom.com/blog/AI-skills-management-career-pa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fr-FR"/>
            </a:defPPr>
          </a:lstStyle>
          <a:p>
            <a:pPr rtl="0"/>
            <a:r>
              <a:rPr lang="fr-FR" dirty="0"/>
              <a:t>People Analytics</a:t>
            </a:r>
          </a:p>
        </p:txBody>
      </p:sp>
      <p:sp>
        <p:nvSpPr>
          <p:cNvPr id="3" name="Sous-titr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fr-FR"/>
            </a:defPPr>
          </a:lstStyle>
          <a:p>
            <a:pPr rtl="0"/>
            <a:r>
              <a:rPr lang="fr-FR" dirty="0"/>
              <a:t>Day 6 </a:t>
            </a:r>
            <a:r>
              <a:rPr lang="fr-FR"/>
              <a:t>– 21/03/2022</a:t>
            </a:r>
            <a:endParaRPr lang="fr-FR" dirty="0"/>
          </a:p>
        </p:txBody>
      </p:sp>
    </p:spTree>
    <p:extLst>
      <p:ext uri="{BB962C8B-B14F-4D97-AF65-F5344CB8AC3E}">
        <p14:creationId xmlns:p14="http://schemas.microsoft.com/office/powerpoint/2010/main" val="327296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21F2DFC-EFD8-40F3-B685-F18934321EBF}"/>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B969434C-55F4-4DD2-A1BD-C3264D25DD8D}"/>
              </a:ext>
            </a:extLst>
          </p:cNvPr>
          <p:cNvSpPr>
            <a:spLocks noGrp="1"/>
          </p:cNvSpPr>
          <p:nvPr>
            <p:ph type="title"/>
          </p:nvPr>
        </p:nvSpPr>
        <p:spPr/>
        <p:txBody>
          <a:bodyPr/>
          <a:lstStyle/>
          <a:p>
            <a:r>
              <a:rPr lang="fr-FR" dirty="0"/>
              <a:t>Exercise</a:t>
            </a:r>
          </a:p>
        </p:txBody>
      </p:sp>
      <p:sp>
        <p:nvSpPr>
          <p:cNvPr id="4" name="ZoneTexte 3">
            <a:extLst>
              <a:ext uri="{FF2B5EF4-FFF2-40B4-BE49-F238E27FC236}">
                <a16:creationId xmlns:a16="http://schemas.microsoft.com/office/drawing/2014/main" id="{6FE38515-ABCB-4793-8453-67331AC9EACF}"/>
              </a:ext>
            </a:extLst>
          </p:cNvPr>
          <p:cNvSpPr txBox="1"/>
          <p:nvPr/>
        </p:nvSpPr>
        <p:spPr>
          <a:xfrm>
            <a:off x="576071" y="1653988"/>
            <a:ext cx="11243894" cy="2862322"/>
          </a:xfrm>
          <a:prstGeom prst="rect">
            <a:avLst/>
          </a:prstGeom>
          <a:noFill/>
        </p:spPr>
        <p:txBody>
          <a:bodyPr wrap="square" rtlCol="0">
            <a:spAutoFit/>
          </a:bodyPr>
          <a:lstStyle/>
          <a:p>
            <a:r>
              <a:rPr lang="fr-FR" sz="2400" b="1" dirty="0" err="1"/>
              <a:t>Company</a:t>
            </a:r>
            <a:r>
              <a:rPr lang="fr-FR" sz="2400" b="1" dirty="0"/>
              <a:t> ABC – 1300 </a:t>
            </a:r>
            <a:r>
              <a:rPr lang="fr-FR" sz="2400" b="1" dirty="0" err="1"/>
              <a:t>employees</a:t>
            </a:r>
            <a:endParaRPr lang="fr-FR" sz="2400" b="1" dirty="0"/>
          </a:p>
          <a:p>
            <a:endParaRPr lang="fr-FR" sz="2400" b="1" dirty="0"/>
          </a:p>
          <a:p>
            <a:endParaRPr lang="fr-FR" sz="2400" b="1" dirty="0"/>
          </a:p>
          <a:p>
            <a:r>
              <a:rPr lang="fr-FR" sz="2400" b="1" dirty="0"/>
              <a:t>With the 2 </a:t>
            </a:r>
            <a:r>
              <a:rPr lang="fr-FR" sz="2400" b="1" dirty="0" err="1"/>
              <a:t>tabs</a:t>
            </a:r>
            <a:r>
              <a:rPr lang="fr-FR" sz="2400" b="1" dirty="0"/>
              <a:t> of the file, </a:t>
            </a:r>
            <a:r>
              <a:rPr lang="fr-FR" sz="2400" b="1" dirty="0" err="1"/>
              <a:t>define</a:t>
            </a:r>
            <a:r>
              <a:rPr lang="fr-FR" sz="2400" b="1" dirty="0"/>
              <a:t> the turnover rate per country</a:t>
            </a:r>
          </a:p>
          <a:p>
            <a:r>
              <a:rPr lang="fr-FR" sz="2400" b="1" dirty="0" err="1"/>
              <a:t>Analyze</a:t>
            </a:r>
            <a:r>
              <a:rPr lang="fr-FR" sz="2400" b="1" dirty="0"/>
              <a:t> the Exit interview </a:t>
            </a:r>
            <a:r>
              <a:rPr lang="fr-FR" sz="2400" b="1" dirty="0" err="1"/>
              <a:t>statistics</a:t>
            </a:r>
            <a:r>
              <a:rPr lang="fr-FR" sz="2400" b="1" dirty="0"/>
              <a:t> of 2022</a:t>
            </a:r>
          </a:p>
          <a:p>
            <a:endParaRPr lang="fr-FR" sz="2400" b="1" dirty="0"/>
          </a:p>
          <a:p>
            <a:endParaRPr lang="fr-FR" dirty="0"/>
          </a:p>
          <a:p>
            <a:r>
              <a:rPr lang="fr-FR" dirty="0"/>
              <a:t>File in e-campus</a:t>
            </a:r>
          </a:p>
        </p:txBody>
      </p:sp>
    </p:spTree>
    <p:extLst>
      <p:ext uri="{BB962C8B-B14F-4D97-AF65-F5344CB8AC3E}">
        <p14:creationId xmlns:p14="http://schemas.microsoft.com/office/powerpoint/2010/main" val="19650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1210D-22AF-44F4-9346-9783563C2045}"/>
              </a:ext>
            </a:extLst>
          </p:cNvPr>
          <p:cNvSpPr>
            <a:spLocks noGrp="1"/>
          </p:cNvSpPr>
          <p:nvPr>
            <p:ph type="title"/>
          </p:nvPr>
        </p:nvSpPr>
        <p:spPr/>
        <p:txBody>
          <a:bodyPr/>
          <a:lstStyle/>
          <a:p>
            <a:r>
              <a:rPr lang="fr-FR" dirty="0"/>
              <a:t>REMINDER</a:t>
            </a:r>
          </a:p>
        </p:txBody>
      </p:sp>
      <p:sp>
        <p:nvSpPr>
          <p:cNvPr id="3" name="Espace réservé du texte 2">
            <a:extLst>
              <a:ext uri="{FF2B5EF4-FFF2-40B4-BE49-F238E27FC236}">
                <a16:creationId xmlns:a16="http://schemas.microsoft.com/office/drawing/2014/main" id="{939C32A5-89D9-4FEA-A8EB-A4E02400AE0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11694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15">
            <a:extLst>
              <a:ext uri="{FF2B5EF4-FFF2-40B4-BE49-F238E27FC236}">
                <a16:creationId xmlns:a16="http://schemas.microsoft.com/office/drawing/2014/main" id="{BB801EE7-C3C0-5B30-EB9B-2C995032EE99}"/>
              </a:ext>
            </a:extLst>
          </p:cNvPr>
          <p:cNvSpPr>
            <a:spLocks noGrp="1"/>
          </p:cNvSpPr>
          <p:nvPr>
            <p:ph sz="half" idx="1"/>
          </p:nvPr>
        </p:nvSpPr>
        <p:spPr>
          <a:xfrm>
            <a:off x="838200" y="1825625"/>
            <a:ext cx="5181600" cy="4351338"/>
          </a:xfrm>
        </p:spPr>
        <p:txBody>
          <a:bodyPr rtlCol="0">
            <a:normAutofit/>
          </a:bodyPr>
          <a:lstStyle>
            <a:defPPr>
              <a:defRPr lang="fr-FR"/>
            </a:defPPr>
          </a:lstStyle>
          <a:p>
            <a:pPr marL="0" indent="0" rtl="0">
              <a:spcAft>
                <a:spcPts val="600"/>
              </a:spcAft>
              <a:buNone/>
            </a:pPr>
            <a:r>
              <a:rPr lang="fr-FR" dirty="0"/>
              <a:t>« </a:t>
            </a:r>
            <a:r>
              <a:rPr lang="en-US" dirty="0"/>
              <a:t>The ultimate goal of people analytics is to provide meaningful insights on various types of people- and HR data, and by providing that information, actively contribute to the business</a:t>
            </a:r>
            <a:r>
              <a:rPr lang="fr-FR" dirty="0"/>
              <a:t>. »</a:t>
            </a:r>
          </a:p>
        </p:txBody>
      </p:sp>
      <p:sp>
        <p:nvSpPr>
          <p:cNvPr id="3" name="Espace réservé du pied de page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rtlCol="0" anchor="ctr">
            <a:normAutofit fontScale="92500"/>
          </a:bodyPr>
          <a:lstStyle>
            <a:defPPr>
              <a:defRPr lang="fr-FR"/>
            </a:defPPr>
          </a:lstStyle>
          <a:p>
            <a:pPr rtl="0">
              <a:spcAft>
                <a:spcPts val="600"/>
              </a:spcAft>
            </a:pPr>
            <a:r>
              <a:rPr lang="fr-FR"/>
              <a:t>People Analytics - Université Catholique de Lille</a:t>
            </a:r>
          </a:p>
        </p:txBody>
      </p:sp>
      <p:sp>
        <p:nvSpPr>
          <p:cNvPr id="14" name="Titre 13">
            <a:extLst>
              <a:ext uri="{FF2B5EF4-FFF2-40B4-BE49-F238E27FC236}">
                <a16:creationId xmlns:a16="http://schemas.microsoft.com/office/drawing/2014/main" id="{F5768EFB-B317-47EA-C969-D365EB136882}"/>
              </a:ext>
            </a:extLst>
          </p:cNvPr>
          <p:cNvSpPr>
            <a:spLocks noGrp="1"/>
          </p:cNvSpPr>
          <p:nvPr>
            <p:ph type="title"/>
          </p:nvPr>
        </p:nvSpPr>
        <p:spPr>
          <a:xfrm>
            <a:off x="576071" y="704088"/>
            <a:ext cx="9144000" cy="676656"/>
          </a:xfrm>
        </p:spPr>
        <p:txBody>
          <a:bodyPr rtlCol="0" anchor="b">
            <a:normAutofit/>
          </a:bodyPr>
          <a:lstStyle>
            <a:defPPr>
              <a:defRPr lang="fr-FR"/>
            </a:defPPr>
          </a:lstStyle>
          <a:p>
            <a:pPr rtl="0"/>
            <a:r>
              <a:rPr lang="fr-FR" sz="4100" dirty="0"/>
              <a:t>People Analytics goals</a:t>
            </a:r>
          </a:p>
        </p:txBody>
      </p:sp>
      <p:pic>
        <p:nvPicPr>
          <p:cNvPr id="8" name="Image 7">
            <a:extLst>
              <a:ext uri="{FF2B5EF4-FFF2-40B4-BE49-F238E27FC236}">
                <a16:creationId xmlns:a16="http://schemas.microsoft.com/office/drawing/2014/main" id="{595975C6-6237-4EB5-B713-90D5BCC6B7B3}"/>
              </a:ext>
            </a:extLst>
          </p:cNvPr>
          <p:cNvPicPr>
            <a:picLocks noChangeAspect="1"/>
          </p:cNvPicPr>
          <p:nvPr/>
        </p:nvPicPr>
        <p:blipFill>
          <a:blip r:embed="rId3"/>
          <a:stretch>
            <a:fillRect/>
          </a:stretch>
        </p:blipFill>
        <p:spPr>
          <a:xfrm>
            <a:off x="6101535" y="1668589"/>
            <a:ext cx="6090465" cy="3782660"/>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4FC656F-721D-4C64-A655-9B68F61F4298}"/>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482C2776-21E5-4C36-9972-A0B29EE4BC3A}"/>
              </a:ext>
            </a:extLst>
          </p:cNvPr>
          <p:cNvSpPr>
            <a:spLocks noGrp="1"/>
          </p:cNvSpPr>
          <p:nvPr>
            <p:ph type="title"/>
          </p:nvPr>
        </p:nvSpPr>
        <p:spPr/>
        <p:txBody>
          <a:bodyPr/>
          <a:lstStyle/>
          <a:p>
            <a:r>
              <a:rPr lang="fr-FR" dirty="0" err="1"/>
              <a:t>Reminder</a:t>
            </a:r>
            <a:endParaRPr lang="fr-FR" dirty="0"/>
          </a:p>
        </p:txBody>
      </p:sp>
      <p:pic>
        <p:nvPicPr>
          <p:cNvPr id="4" name="Picture 4" descr="Employee Journey Mapping&quot; Explained - Cleary">
            <a:extLst>
              <a:ext uri="{FF2B5EF4-FFF2-40B4-BE49-F238E27FC236}">
                <a16:creationId xmlns:a16="http://schemas.microsoft.com/office/drawing/2014/main" id="{65DAFE5F-815F-4F44-A738-157085D0C6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08529" y="2093773"/>
            <a:ext cx="8215552" cy="2587417"/>
          </a:xfrm>
          <a:prstGeom prst="rect">
            <a:avLst/>
          </a:prstGeom>
          <a:solidFill>
            <a:srgbClr val="FFFFFF"/>
          </a:solidFill>
        </p:spPr>
      </p:pic>
    </p:spTree>
    <p:extLst>
      <p:ext uri="{BB962C8B-B14F-4D97-AF65-F5344CB8AC3E}">
        <p14:creationId xmlns:p14="http://schemas.microsoft.com/office/powerpoint/2010/main" val="234384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p:txBody>
          <a:bodyPr/>
          <a:lstStyle/>
          <a:p>
            <a:r>
              <a:rPr lang="fr-FR" dirty="0" err="1"/>
              <a:t>Reminder</a:t>
            </a:r>
            <a:endParaRPr lang="fr-FR" dirty="0"/>
          </a:p>
        </p:txBody>
      </p:sp>
      <p:pic>
        <p:nvPicPr>
          <p:cNvPr id="7" name="Espace réservé du contenu 1">
            <a:extLst>
              <a:ext uri="{FF2B5EF4-FFF2-40B4-BE49-F238E27FC236}">
                <a16:creationId xmlns:a16="http://schemas.microsoft.com/office/drawing/2014/main" id="{F0193736-7813-4682-8D6C-CD217D53AB21}"/>
              </a:ext>
            </a:extLst>
          </p:cNvPr>
          <p:cNvPicPr>
            <a:picLocks noChangeAspect="1"/>
          </p:cNvPicPr>
          <p:nvPr/>
        </p:nvPicPr>
        <p:blipFill rotWithShape="1">
          <a:blip r:embed="rId3">
            <a:alphaModFix amt="80000"/>
          </a:blip>
          <a:srcRect l="26454" t="75289" r="23778" b="4131"/>
          <a:stretch/>
        </p:blipFill>
        <p:spPr>
          <a:xfrm>
            <a:off x="385859" y="2001325"/>
            <a:ext cx="5115447" cy="1427675"/>
          </a:xfrm>
          <a:prstGeom prst="rect">
            <a:avLst/>
          </a:prstGeom>
        </p:spPr>
      </p:pic>
      <p:pic>
        <p:nvPicPr>
          <p:cNvPr id="8" name="Image 7">
            <a:extLst>
              <a:ext uri="{FF2B5EF4-FFF2-40B4-BE49-F238E27FC236}">
                <a16:creationId xmlns:a16="http://schemas.microsoft.com/office/drawing/2014/main" id="{406F19A6-217A-4003-BE37-EEEC3875368A}"/>
              </a:ext>
            </a:extLst>
          </p:cNvPr>
          <p:cNvPicPr>
            <a:picLocks noChangeAspect="1"/>
          </p:cNvPicPr>
          <p:nvPr/>
        </p:nvPicPr>
        <p:blipFill>
          <a:blip r:embed="rId4">
            <a:alphaModFix amt="67000"/>
          </a:blip>
          <a:stretch>
            <a:fillRect/>
          </a:stretch>
        </p:blipFill>
        <p:spPr>
          <a:xfrm>
            <a:off x="6153603" y="2822399"/>
            <a:ext cx="5216777" cy="2822045"/>
          </a:xfrm>
          <a:prstGeom prst="rect">
            <a:avLst/>
          </a:prstGeom>
        </p:spPr>
      </p:pic>
      <p:sp>
        <p:nvSpPr>
          <p:cNvPr id="4" name="Flèche : courbe vers le bas 3">
            <a:extLst>
              <a:ext uri="{FF2B5EF4-FFF2-40B4-BE49-F238E27FC236}">
                <a16:creationId xmlns:a16="http://schemas.microsoft.com/office/drawing/2014/main" id="{31E24596-05BC-45F6-8FA5-7CEB83C7A2D8}"/>
              </a:ext>
            </a:extLst>
          </p:cNvPr>
          <p:cNvSpPr/>
          <p:nvPr/>
        </p:nvSpPr>
        <p:spPr>
          <a:xfrm rot="1403125">
            <a:off x="5505788" y="1306832"/>
            <a:ext cx="2675965" cy="9681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F81DB8FC-7A6F-44F5-9F70-2877A4A584DC}"/>
              </a:ext>
            </a:extLst>
          </p:cNvPr>
          <p:cNvSpPr txBox="1"/>
          <p:nvPr/>
        </p:nvSpPr>
        <p:spPr>
          <a:xfrm>
            <a:off x="1048177" y="1519518"/>
            <a:ext cx="4007917" cy="369332"/>
          </a:xfrm>
          <a:prstGeom prst="rect">
            <a:avLst/>
          </a:prstGeom>
          <a:noFill/>
        </p:spPr>
        <p:txBody>
          <a:bodyPr wrap="square" rtlCol="0">
            <a:spAutoFit/>
          </a:bodyPr>
          <a:lstStyle/>
          <a:p>
            <a:r>
              <a:rPr lang="fr-FR" b="1" dirty="0"/>
              <a:t>PLAN (</a:t>
            </a:r>
            <a:r>
              <a:rPr lang="fr-FR" b="1" dirty="0" err="1"/>
              <a:t>Workforce</a:t>
            </a:r>
            <a:r>
              <a:rPr lang="fr-FR" b="1" dirty="0"/>
              <a:t> Planning &amp; Budget)</a:t>
            </a:r>
          </a:p>
        </p:txBody>
      </p:sp>
      <p:sp>
        <p:nvSpPr>
          <p:cNvPr id="9" name="ZoneTexte 8">
            <a:extLst>
              <a:ext uri="{FF2B5EF4-FFF2-40B4-BE49-F238E27FC236}">
                <a16:creationId xmlns:a16="http://schemas.microsoft.com/office/drawing/2014/main" id="{055719CF-9583-4AC4-B1A5-07B5FA5DABBB}"/>
              </a:ext>
            </a:extLst>
          </p:cNvPr>
          <p:cNvSpPr txBox="1"/>
          <p:nvPr/>
        </p:nvSpPr>
        <p:spPr>
          <a:xfrm>
            <a:off x="8072025" y="2290557"/>
            <a:ext cx="4007917" cy="369332"/>
          </a:xfrm>
          <a:prstGeom prst="rect">
            <a:avLst/>
          </a:prstGeom>
          <a:noFill/>
        </p:spPr>
        <p:txBody>
          <a:bodyPr wrap="square" rtlCol="0">
            <a:spAutoFit/>
          </a:bodyPr>
          <a:lstStyle/>
          <a:p>
            <a:r>
              <a:rPr lang="fr-FR" b="1" dirty="0"/>
              <a:t>RECRUIT &amp; HIRE</a:t>
            </a:r>
          </a:p>
        </p:txBody>
      </p:sp>
    </p:spTree>
    <p:extLst>
      <p:ext uri="{BB962C8B-B14F-4D97-AF65-F5344CB8AC3E}">
        <p14:creationId xmlns:p14="http://schemas.microsoft.com/office/powerpoint/2010/main" val="20566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p:txBody>
          <a:bodyPr/>
          <a:lstStyle/>
          <a:p>
            <a:r>
              <a:rPr lang="fr-FR" dirty="0" err="1"/>
              <a:t>Reminder</a:t>
            </a:r>
            <a:endParaRPr lang="fr-FR" dirty="0"/>
          </a:p>
        </p:txBody>
      </p:sp>
      <p:sp>
        <p:nvSpPr>
          <p:cNvPr id="4" name="Flèche : courbe vers le bas 3">
            <a:extLst>
              <a:ext uri="{FF2B5EF4-FFF2-40B4-BE49-F238E27FC236}">
                <a16:creationId xmlns:a16="http://schemas.microsoft.com/office/drawing/2014/main" id="{31E24596-05BC-45F6-8FA5-7CEB83C7A2D8}"/>
              </a:ext>
            </a:extLst>
          </p:cNvPr>
          <p:cNvSpPr/>
          <p:nvPr/>
        </p:nvSpPr>
        <p:spPr>
          <a:xfrm rot="1403125">
            <a:off x="5505788" y="1306832"/>
            <a:ext cx="2675965" cy="9681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F81DB8FC-7A6F-44F5-9F70-2877A4A584DC}"/>
              </a:ext>
            </a:extLst>
          </p:cNvPr>
          <p:cNvSpPr txBox="1"/>
          <p:nvPr/>
        </p:nvSpPr>
        <p:spPr>
          <a:xfrm>
            <a:off x="1048177" y="1519518"/>
            <a:ext cx="4007917" cy="369332"/>
          </a:xfrm>
          <a:prstGeom prst="rect">
            <a:avLst/>
          </a:prstGeom>
          <a:noFill/>
        </p:spPr>
        <p:txBody>
          <a:bodyPr wrap="square" rtlCol="0">
            <a:spAutoFit/>
          </a:bodyPr>
          <a:lstStyle/>
          <a:p>
            <a:r>
              <a:rPr lang="fr-FR" b="1" dirty="0"/>
              <a:t>ONBOARD</a:t>
            </a:r>
          </a:p>
        </p:txBody>
      </p:sp>
      <p:sp>
        <p:nvSpPr>
          <p:cNvPr id="9" name="ZoneTexte 8">
            <a:extLst>
              <a:ext uri="{FF2B5EF4-FFF2-40B4-BE49-F238E27FC236}">
                <a16:creationId xmlns:a16="http://schemas.microsoft.com/office/drawing/2014/main" id="{055719CF-9583-4AC4-B1A5-07B5FA5DABBB}"/>
              </a:ext>
            </a:extLst>
          </p:cNvPr>
          <p:cNvSpPr txBox="1"/>
          <p:nvPr/>
        </p:nvSpPr>
        <p:spPr>
          <a:xfrm>
            <a:off x="8072025" y="2290557"/>
            <a:ext cx="4007917" cy="369332"/>
          </a:xfrm>
          <a:prstGeom prst="rect">
            <a:avLst/>
          </a:prstGeom>
          <a:noFill/>
        </p:spPr>
        <p:txBody>
          <a:bodyPr wrap="square" rtlCol="0">
            <a:spAutoFit/>
          </a:bodyPr>
          <a:lstStyle/>
          <a:p>
            <a:pPr lvl="1"/>
            <a:r>
              <a:rPr lang="fr-FR" b="1" dirty="0"/>
              <a:t>ENGAGE</a:t>
            </a:r>
          </a:p>
        </p:txBody>
      </p:sp>
      <p:pic>
        <p:nvPicPr>
          <p:cNvPr id="5" name="Image 4">
            <a:extLst>
              <a:ext uri="{FF2B5EF4-FFF2-40B4-BE49-F238E27FC236}">
                <a16:creationId xmlns:a16="http://schemas.microsoft.com/office/drawing/2014/main" id="{F957BB0B-61CF-4545-B9AC-53A80380796D}"/>
              </a:ext>
            </a:extLst>
          </p:cNvPr>
          <p:cNvPicPr>
            <a:picLocks noChangeAspect="1"/>
          </p:cNvPicPr>
          <p:nvPr/>
        </p:nvPicPr>
        <p:blipFill>
          <a:blip r:embed="rId3"/>
          <a:stretch>
            <a:fillRect/>
          </a:stretch>
        </p:blipFill>
        <p:spPr>
          <a:xfrm>
            <a:off x="378478" y="2027624"/>
            <a:ext cx="4180075" cy="2344770"/>
          </a:xfrm>
          <a:prstGeom prst="rect">
            <a:avLst/>
          </a:prstGeom>
        </p:spPr>
      </p:pic>
      <p:pic>
        <p:nvPicPr>
          <p:cNvPr id="11" name="Image 10">
            <a:extLst>
              <a:ext uri="{FF2B5EF4-FFF2-40B4-BE49-F238E27FC236}">
                <a16:creationId xmlns:a16="http://schemas.microsoft.com/office/drawing/2014/main" id="{2473E542-951F-4043-AB1D-D1BFB3B11905}"/>
              </a:ext>
            </a:extLst>
          </p:cNvPr>
          <p:cNvPicPr>
            <a:picLocks noChangeAspect="1"/>
          </p:cNvPicPr>
          <p:nvPr/>
        </p:nvPicPr>
        <p:blipFill>
          <a:blip r:embed="rId4"/>
          <a:stretch>
            <a:fillRect/>
          </a:stretch>
        </p:blipFill>
        <p:spPr>
          <a:xfrm>
            <a:off x="7420536" y="3352094"/>
            <a:ext cx="4659406" cy="1757406"/>
          </a:xfrm>
          <a:prstGeom prst="rect">
            <a:avLst/>
          </a:prstGeom>
        </p:spPr>
      </p:pic>
    </p:spTree>
    <p:extLst>
      <p:ext uri="{BB962C8B-B14F-4D97-AF65-F5344CB8AC3E}">
        <p14:creationId xmlns:p14="http://schemas.microsoft.com/office/powerpoint/2010/main" val="115694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p:txBody>
          <a:bodyPr/>
          <a:lstStyle/>
          <a:p>
            <a:r>
              <a:rPr lang="fr-FR" dirty="0" err="1"/>
              <a:t>Reminder</a:t>
            </a:r>
            <a:endParaRPr lang="fr-FR" dirty="0"/>
          </a:p>
        </p:txBody>
      </p:sp>
      <p:sp>
        <p:nvSpPr>
          <p:cNvPr id="4" name="Flèche : courbe vers le bas 3">
            <a:extLst>
              <a:ext uri="{FF2B5EF4-FFF2-40B4-BE49-F238E27FC236}">
                <a16:creationId xmlns:a16="http://schemas.microsoft.com/office/drawing/2014/main" id="{31E24596-05BC-45F6-8FA5-7CEB83C7A2D8}"/>
              </a:ext>
            </a:extLst>
          </p:cNvPr>
          <p:cNvSpPr/>
          <p:nvPr/>
        </p:nvSpPr>
        <p:spPr>
          <a:xfrm rot="1403125">
            <a:off x="5505788" y="1306832"/>
            <a:ext cx="2675965" cy="9681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055719CF-9583-4AC4-B1A5-07B5FA5DABBB}"/>
              </a:ext>
            </a:extLst>
          </p:cNvPr>
          <p:cNvSpPr txBox="1"/>
          <p:nvPr/>
        </p:nvSpPr>
        <p:spPr>
          <a:xfrm>
            <a:off x="8072025" y="2290557"/>
            <a:ext cx="4007917" cy="369332"/>
          </a:xfrm>
          <a:prstGeom prst="rect">
            <a:avLst/>
          </a:prstGeom>
          <a:noFill/>
        </p:spPr>
        <p:txBody>
          <a:bodyPr wrap="square" rtlCol="0">
            <a:spAutoFit/>
          </a:bodyPr>
          <a:lstStyle/>
          <a:p>
            <a:r>
              <a:rPr lang="fr-FR" b="1" dirty="0"/>
              <a:t>PROGRESS</a:t>
            </a:r>
          </a:p>
        </p:txBody>
      </p:sp>
      <p:sp>
        <p:nvSpPr>
          <p:cNvPr id="11" name="ZoneTexte 10">
            <a:extLst>
              <a:ext uri="{FF2B5EF4-FFF2-40B4-BE49-F238E27FC236}">
                <a16:creationId xmlns:a16="http://schemas.microsoft.com/office/drawing/2014/main" id="{7717A661-B31A-4690-8B57-A2AFB379D167}"/>
              </a:ext>
            </a:extLst>
          </p:cNvPr>
          <p:cNvSpPr txBox="1"/>
          <p:nvPr/>
        </p:nvSpPr>
        <p:spPr>
          <a:xfrm>
            <a:off x="1122805" y="1569897"/>
            <a:ext cx="4007917" cy="369332"/>
          </a:xfrm>
          <a:prstGeom prst="rect">
            <a:avLst/>
          </a:prstGeom>
          <a:noFill/>
        </p:spPr>
        <p:txBody>
          <a:bodyPr wrap="square" rtlCol="0">
            <a:spAutoFit/>
          </a:bodyPr>
          <a:lstStyle/>
          <a:p>
            <a:r>
              <a:rPr lang="fr-FR" b="1" dirty="0"/>
              <a:t>DEVELOP</a:t>
            </a:r>
          </a:p>
        </p:txBody>
      </p:sp>
      <p:pic>
        <p:nvPicPr>
          <p:cNvPr id="12" name="Image 11">
            <a:extLst>
              <a:ext uri="{FF2B5EF4-FFF2-40B4-BE49-F238E27FC236}">
                <a16:creationId xmlns:a16="http://schemas.microsoft.com/office/drawing/2014/main" id="{E7CF989D-1A5D-45CD-B024-DF06D751DEE7}"/>
              </a:ext>
            </a:extLst>
          </p:cNvPr>
          <p:cNvPicPr>
            <a:picLocks noChangeAspect="1"/>
          </p:cNvPicPr>
          <p:nvPr/>
        </p:nvPicPr>
        <p:blipFill>
          <a:blip r:embed="rId3"/>
          <a:stretch>
            <a:fillRect/>
          </a:stretch>
        </p:blipFill>
        <p:spPr>
          <a:xfrm>
            <a:off x="868900" y="2526658"/>
            <a:ext cx="3610413" cy="2250152"/>
          </a:xfrm>
          <a:prstGeom prst="rect">
            <a:avLst/>
          </a:prstGeom>
        </p:spPr>
      </p:pic>
      <p:pic>
        <p:nvPicPr>
          <p:cNvPr id="7" name="Image 6">
            <a:extLst>
              <a:ext uri="{FF2B5EF4-FFF2-40B4-BE49-F238E27FC236}">
                <a16:creationId xmlns:a16="http://schemas.microsoft.com/office/drawing/2014/main" id="{2F522B77-59AD-4B62-86AD-9EE74CE59211}"/>
              </a:ext>
            </a:extLst>
          </p:cNvPr>
          <p:cNvPicPr>
            <a:picLocks noChangeAspect="1"/>
          </p:cNvPicPr>
          <p:nvPr/>
        </p:nvPicPr>
        <p:blipFill>
          <a:blip r:embed="rId4"/>
          <a:stretch>
            <a:fillRect/>
          </a:stretch>
        </p:blipFill>
        <p:spPr>
          <a:xfrm>
            <a:off x="8263990" y="3012098"/>
            <a:ext cx="2756551" cy="2756551"/>
          </a:xfrm>
          <a:prstGeom prst="rect">
            <a:avLst/>
          </a:prstGeom>
        </p:spPr>
      </p:pic>
    </p:spTree>
    <p:extLst>
      <p:ext uri="{BB962C8B-B14F-4D97-AF65-F5344CB8AC3E}">
        <p14:creationId xmlns:p14="http://schemas.microsoft.com/office/powerpoint/2010/main" val="96658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p:txBody>
          <a:bodyPr/>
          <a:lstStyle/>
          <a:p>
            <a:r>
              <a:rPr lang="fr-FR" dirty="0" err="1"/>
              <a:t>Reminder</a:t>
            </a:r>
            <a:endParaRPr lang="fr-FR" dirty="0"/>
          </a:p>
        </p:txBody>
      </p:sp>
      <p:sp>
        <p:nvSpPr>
          <p:cNvPr id="11" name="ZoneTexte 10">
            <a:extLst>
              <a:ext uri="{FF2B5EF4-FFF2-40B4-BE49-F238E27FC236}">
                <a16:creationId xmlns:a16="http://schemas.microsoft.com/office/drawing/2014/main" id="{7717A661-B31A-4690-8B57-A2AFB379D167}"/>
              </a:ext>
            </a:extLst>
          </p:cNvPr>
          <p:cNvSpPr txBox="1"/>
          <p:nvPr/>
        </p:nvSpPr>
        <p:spPr>
          <a:xfrm>
            <a:off x="1122805" y="1569897"/>
            <a:ext cx="4007917" cy="369332"/>
          </a:xfrm>
          <a:prstGeom prst="rect">
            <a:avLst/>
          </a:prstGeom>
          <a:noFill/>
        </p:spPr>
        <p:txBody>
          <a:bodyPr wrap="square" rtlCol="0">
            <a:spAutoFit/>
          </a:bodyPr>
          <a:lstStyle/>
          <a:p>
            <a:r>
              <a:rPr lang="fr-FR" b="1" dirty="0"/>
              <a:t>OFFBOARD (EXIT)</a:t>
            </a:r>
          </a:p>
        </p:txBody>
      </p:sp>
      <p:pic>
        <p:nvPicPr>
          <p:cNvPr id="5" name="Image 4">
            <a:extLst>
              <a:ext uri="{FF2B5EF4-FFF2-40B4-BE49-F238E27FC236}">
                <a16:creationId xmlns:a16="http://schemas.microsoft.com/office/drawing/2014/main" id="{34C65758-2C62-4797-BBB9-EF95E70F1852}"/>
              </a:ext>
            </a:extLst>
          </p:cNvPr>
          <p:cNvPicPr>
            <a:picLocks noChangeAspect="1"/>
          </p:cNvPicPr>
          <p:nvPr/>
        </p:nvPicPr>
        <p:blipFill>
          <a:blip r:embed="rId3"/>
          <a:stretch>
            <a:fillRect/>
          </a:stretch>
        </p:blipFill>
        <p:spPr>
          <a:xfrm>
            <a:off x="1181769" y="2436479"/>
            <a:ext cx="4446494" cy="1985042"/>
          </a:xfrm>
          <a:prstGeom prst="rect">
            <a:avLst/>
          </a:prstGeom>
        </p:spPr>
      </p:pic>
    </p:spTree>
    <p:extLst>
      <p:ext uri="{BB962C8B-B14F-4D97-AF65-F5344CB8AC3E}">
        <p14:creationId xmlns:p14="http://schemas.microsoft.com/office/powerpoint/2010/main" val="2105314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a:xfrm>
            <a:off x="576070" y="443543"/>
            <a:ext cx="9144000" cy="676656"/>
          </a:xfrm>
        </p:spPr>
        <p:txBody>
          <a:bodyPr/>
          <a:lstStyle/>
          <a:p>
            <a:r>
              <a:rPr lang="fr-FR" dirty="0"/>
              <a:t>HR KPIs</a:t>
            </a:r>
          </a:p>
        </p:txBody>
      </p:sp>
      <p:sp>
        <p:nvSpPr>
          <p:cNvPr id="10" name="ZoneTexte 9">
            <a:extLst>
              <a:ext uri="{FF2B5EF4-FFF2-40B4-BE49-F238E27FC236}">
                <a16:creationId xmlns:a16="http://schemas.microsoft.com/office/drawing/2014/main" id="{A5725CA3-2619-4ECF-B214-D6C8F86833B5}"/>
              </a:ext>
            </a:extLst>
          </p:cNvPr>
          <p:cNvSpPr txBox="1"/>
          <p:nvPr/>
        </p:nvSpPr>
        <p:spPr>
          <a:xfrm>
            <a:off x="576070" y="2678204"/>
            <a:ext cx="3904130" cy="3416320"/>
          </a:xfrm>
          <a:prstGeom prst="rect">
            <a:avLst/>
          </a:prstGeom>
          <a:noFill/>
        </p:spPr>
        <p:txBody>
          <a:bodyPr wrap="square">
            <a:spAutoFit/>
          </a:bodyPr>
          <a:lstStyle/>
          <a:p>
            <a:r>
              <a:rPr lang="en-US" b="1" u="sng" dirty="0"/>
              <a:t>Recruiting:</a:t>
            </a:r>
          </a:p>
          <a:p>
            <a:r>
              <a:rPr lang="en-US" dirty="0"/>
              <a:t>Time to Hire</a:t>
            </a:r>
          </a:p>
          <a:p>
            <a:r>
              <a:rPr lang="en-US" dirty="0"/>
              <a:t>Sourcing Channel Efficiency</a:t>
            </a:r>
          </a:p>
          <a:p>
            <a:r>
              <a:rPr lang="en-US" dirty="0"/>
              <a:t>Number of Qualified Candidates</a:t>
            </a:r>
          </a:p>
          <a:p>
            <a:r>
              <a:rPr lang="en-US" dirty="0"/>
              <a:t>Submit to Interview Ratio</a:t>
            </a:r>
          </a:p>
          <a:p>
            <a:r>
              <a:rPr lang="en-US" dirty="0"/>
              <a:t>Interview to Offer Ratio</a:t>
            </a:r>
          </a:p>
          <a:p>
            <a:r>
              <a:rPr lang="fr-FR" dirty="0" err="1"/>
              <a:t>Offer</a:t>
            </a:r>
            <a:r>
              <a:rPr lang="fr-FR" dirty="0"/>
              <a:t> Acceptance Rate</a:t>
            </a:r>
          </a:p>
          <a:p>
            <a:r>
              <a:rPr lang="en-US" dirty="0"/>
              <a:t>Cost Per Hire</a:t>
            </a:r>
          </a:p>
          <a:p>
            <a:r>
              <a:rPr lang="en-US" dirty="0"/>
              <a:t>Quality of Hire (Pre-hire &amp; post-hire quality)</a:t>
            </a:r>
          </a:p>
          <a:p>
            <a:r>
              <a:rPr lang="en-US" dirty="0"/>
              <a:t>Hires to Goal per recruiter</a:t>
            </a:r>
          </a:p>
          <a:p>
            <a:r>
              <a:rPr lang="en-US" dirty="0"/>
              <a:t>Candidate Net Promoter Score (NPS)</a:t>
            </a:r>
          </a:p>
        </p:txBody>
      </p:sp>
      <p:sp>
        <p:nvSpPr>
          <p:cNvPr id="11" name="ZoneTexte 10">
            <a:extLst>
              <a:ext uri="{FF2B5EF4-FFF2-40B4-BE49-F238E27FC236}">
                <a16:creationId xmlns:a16="http://schemas.microsoft.com/office/drawing/2014/main" id="{00BBCBF1-85F7-4C78-AD7B-14616E389ACD}"/>
              </a:ext>
            </a:extLst>
          </p:cNvPr>
          <p:cNvSpPr txBox="1"/>
          <p:nvPr/>
        </p:nvSpPr>
        <p:spPr>
          <a:xfrm>
            <a:off x="4480200" y="1409807"/>
            <a:ext cx="4143847" cy="1754326"/>
          </a:xfrm>
          <a:prstGeom prst="rect">
            <a:avLst/>
          </a:prstGeom>
          <a:noFill/>
        </p:spPr>
        <p:txBody>
          <a:bodyPr wrap="square">
            <a:spAutoFit/>
          </a:bodyPr>
          <a:lstStyle/>
          <a:p>
            <a:r>
              <a:rPr lang="en-US" b="1" u="sng" dirty="0"/>
              <a:t>Learning</a:t>
            </a:r>
          </a:p>
          <a:p>
            <a:r>
              <a:rPr lang="en-US" dirty="0"/>
              <a:t>Nb of Learning hours / employee</a:t>
            </a:r>
          </a:p>
          <a:p>
            <a:r>
              <a:rPr lang="en-US" dirty="0"/>
              <a:t>Learning NPS</a:t>
            </a:r>
          </a:p>
          <a:p>
            <a:r>
              <a:rPr lang="en-US" dirty="0"/>
              <a:t>% Learning compliant / certification</a:t>
            </a:r>
          </a:p>
          <a:p>
            <a:endParaRPr lang="en-US" b="1" u="sng" dirty="0"/>
          </a:p>
          <a:p>
            <a:endParaRPr lang="en-US" b="1" u="sng" dirty="0"/>
          </a:p>
        </p:txBody>
      </p:sp>
      <p:sp>
        <p:nvSpPr>
          <p:cNvPr id="12" name="ZoneTexte 11">
            <a:extLst>
              <a:ext uri="{FF2B5EF4-FFF2-40B4-BE49-F238E27FC236}">
                <a16:creationId xmlns:a16="http://schemas.microsoft.com/office/drawing/2014/main" id="{791F5736-6C54-4C06-BADD-68C9CB359E4C}"/>
              </a:ext>
            </a:extLst>
          </p:cNvPr>
          <p:cNvSpPr txBox="1"/>
          <p:nvPr/>
        </p:nvSpPr>
        <p:spPr>
          <a:xfrm>
            <a:off x="8828082" y="1409807"/>
            <a:ext cx="3166694" cy="2308324"/>
          </a:xfrm>
          <a:prstGeom prst="rect">
            <a:avLst/>
          </a:prstGeom>
          <a:noFill/>
        </p:spPr>
        <p:txBody>
          <a:bodyPr wrap="square">
            <a:spAutoFit/>
          </a:bodyPr>
          <a:lstStyle/>
          <a:p>
            <a:r>
              <a:rPr lang="en-US" b="1" u="sng" dirty="0"/>
              <a:t>Career management</a:t>
            </a:r>
          </a:p>
          <a:p>
            <a:r>
              <a:rPr lang="en-US" dirty="0"/>
              <a:t>% internal mobility</a:t>
            </a:r>
          </a:p>
          <a:p>
            <a:r>
              <a:rPr lang="en-US" dirty="0"/>
              <a:t>% employee with a career discussion</a:t>
            </a:r>
          </a:p>
          <a:p>
            <a:r>
              <a:rPr lang="en-US" dirty="0"/>
              <a:t>% employee or positions with a succession planning</a:t>
            </a:r>
          </a:p>
          <a:p>
            <a:endParaRPr lang="en-US" b="1" u="sng" dirty="0"/>
          </a:p>
          <a:p>
            <a:endParaRPr lang="en-US" b="1" u="sng" dirty="0"/>
          </a:p>
        </p:txBody>
      </p:sp>
      <p:sp>
        <p:nvSpPr>
          <p:cNvPr id="8" name="ZoneTexte 7">
            <a:extLst>
              <a:ext uri="{FF2B5EF4-FFF2-40B4-BE49-F238E27FC236}">
                <a16:creationId xmlns:a16="http://schemas.microsoft.com/office/drawing/2014/main" id="{728AF36F-53B9-419D-808A-972BAABD5167}"/>
              </a:ext>
            </a:extLst>
          </p:cNvPr>
          <p:cNvSpPr txBox="1"/>
          <p:nvPr/>
        </p:nvSpPr>
        <p:spPr>
          <a:xfrm>
            <a:off x="4480200" y="4685263"/>
            <a:ext cx="3438144" cy="1477328"/>
          </a:xfrm>
          <a:prstGeom prst="rect">
            <a:avLst/>
          </a:prstGeom>
          <a:noFill/>
        </p:spPr>
        <p:txBody>
          <a:bodyPr wrap="square">
            <a:spAutoFit/>
          </a:bodyPr>
          <a:lstStyle/>
          <a:p>
            <a:r>
              <a:rPr lang="en-US" b="1" u="sng" dirty="0"/>
              <a:t>Diverse:</a:t>
            </a:r>
          </a:p>
          <a:p>
            <a:r>
              <a:rPr lang="en-US" dirty="0"/>
              <a:t>Demographic (age pyramid,..)</a:t>
            </a:r>
          </a:p>
          <a:p>
            <a:r>
              <a:rPr lang="en-US" dirty="0"/>
              <a:t>Diversity &amp; Inclusion</a:t>
            </a:r>
          </a:p>
          <a:p>
            <a:r>
              <a:rPr lang="en-US" dirty="0"/>
              <a:t>Well being</a:t>
            </a:r>
          </a:p>
          <a:p>
            <a:endParaRPr lang="en-US" dirty="0"/>
          </a:p>
        </p:txBody>
      </p:sp>
      <p:sp>
        <p:nvSpPr>
          <p:cNvPr id="9" name="ZoneTexte 8">
            <a:extLst>
              <a:ext uri="{FF2B5EF4-FFF2-40B4-BE49-F238E27FC236}">
                <a16:creationId xmlns:a16="http://schemas.microsoft.com/office/drawing/2014/main" id="{B9A3E14C-ABFF-4D51-8718-32CC988623EE}"/>
              </a:ext>
            </a:extLst>
          </p:cNvPr>
          <p:cNvSpPr txBox="1"/>
          <p:nvPr/>
        </p:nvSpPr>
        <p:spPr>
          <a:xfrm>
            <a:off x="4480200" y="2770536"/>
            <a:ext cx="3824704" cy="1477328"/>
          </a:xfrm>
          <a:prstGeom prst="rect">
            <a:avLst/>
          </a:prstGeom>
          <a:noFill/>
        </p:spPr>
        <p:txBody>
          <a:bodyPr wrap="square">
            <a:spAutoFit/>
          </a:bodyPr>
          <a:lstStyle/>
          <a:p>
            <a:r>
              <a:rPr lang="en-US" b="1" u="sng" dirty="0"/>
              <a:t>People engagement:</a:t>
            </a:r>
          </a:p>
          <a:p>
            <a:r>
              <a:rPr lang="en-US" dirty="0"/>
              <a:t>Employee NPS (e-NPS, scoring 1 to 10)</a:t>
            </a:r>
          </a:p>
          <a:p>
            <a:r>
              <a:rPr lang="en-US" dirty="0"/>
              <a:t>Engagement survey score</a:t>
            </a:r>
          </a:p>
          <a:p>
            <a:r>
              <a:rPr lang="en-US" dirty="0"/>
              <a:t>Absenteeism</a:t>
            </a:r>
          </a:p>
          <a:p>
            <a:r>
              <a:rPr lang="en-US" dirty="0"/>
              <a:t>Turnover (per country, per seniority,..)</a:t>
            </a:r>
          </a:p>
        </p:txBody>
      </p:sp>
      <p:sp>
        <p:nvSpPr>
          <p:cNvPr id="13" name="ZoneTexte 12">
            <a:extLst>
              <a:ext uri="{FF2B5EF4-FFF2-40B4-BE49-F238E27FC236}">
                <a16:creationId xmlns:a16="http://schemas.microsoft.com/office/drawing/2014/main" id="{4D8CC993-7203-4DA4-BD4D-7EF7471A8B9B}"/>
              </a:ext>
            </a:extLst>
          </p:cNvPr>
          <p:cNvSpPr txBox="1"/>
          <p:nvPr/>
        </p:nvSpPr>
        <p:spPr>
          <a:xfrm>
            <a:off x="576070" y="1409807"/>
            <a:ext cx="3438144" cy="1200329"/>
          </a:xfrm>
          <a:prstGeom prst="rect">
            <a:avLst/>
          </a:prstGeom>
          <a:noFill/>
        </p:spPr>
        <p:txBody>
          <a:bodyPr wrap="square">
            <a:spAutoFit/>
          </a:bodyPr>
          <a:lstStyle/>
          <a:p>
            <a:r>
              <a:rPr lang="en-US" b="1" u="sng" dirty="0"/>
              <a:t>Workforce planning:</a:t>
            </a:r>
          </a:p>
          <a:p>
            <a:r>
              <a:rPr lang="en-US" dirty="0"/>
              <a:t>% Adherence vs budget / workforce planning (in Headcount, FTE, Labor costs)</a:t>
            </a:r>
          </a:p>
        </p:txBody>
      </p:sp>
    </p:spTree>
    <p:extLst>
      <p:ext uri="{BB962C8B-B14F-4D97-AF65-F5344CB8AC3E}">
        <p14:creationId xmlns:p14="http://schemas.microsoft.com/office/powerpoint/2010/main" val="115882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1210D-22AF-44F4-9346-9783563C2045}"/>
              </a:ext>
            </a:extLst>
          </p:cNvPr>
          <p:cNvSpPr>
            <a:spLocks noGrp="1"/>
          </p:cNvSpPr>
          <p:nvPr>
            <p:ph type="title"/>
          </p:nvPr>
        </p:nvSpPr>
        <p:spPr/>
        <p:txBody>
          <a:bodyPr/>
          <a:lstStyle/>
          <a:p>
            <a:r>
              <a:rPr lang="fr-FR" dirty="0"/>
              <a:t>CAREER MANAGEMENT</a:t>
            </a:r>
          </a:p>
        </p:txBody>
      </p:sp>
      <p:sp>
        <p:nvSpPr>
          <p:cNvPr id="3" name="Espace réservé du texte 2">
            <a:extLst>
              <a:ext uri="{FF2B5EF4-FFF2-40B4-BE49-F238E27FC236}">
                <a16:creationId xmlns:a16="http://schemas.microsoft.com/office/drawing/2014/main" id="{939C32A5-89D9-4FEA-A8EB-A4E02400AE0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17742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818FEB6-A9E6-4794-8EFC-2416EF601096}"/>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98090DE-DC38-4BFD-98DB-B1A7AC6D4A4A}"/>
              </a:ext>
            </a:extLst>
          </p:cNvPr>
          <p:cNvSpPr>
            <a:spLocks noGrp="1"/>
          </p:cNvSpPr>
          <p:nvPr>
            <p:ph type="title"/>
          </p:nvPr>
        </p:nvSpPr>
        <p:spPr>
          <a:xfrm>
            <a:off x="555050" y="472283"/>
            <a:ext cx="9144000" cy="676656"/>
          </a:xfrm>
        </p:spPr>
        <p:txBody>
          <a:bodyPr/>
          <a:lstStyle/>
          <a:p>
            <a:r>
              <a:rPr lang="fr-FR" dirty="0"/>
              <a:t>Manage the career</a:t>
            </a:r>
          </a:p>
        </p:txBody>
      </p:sp>
      <p:pic>
        <p:nvPicPr>
          <p:cNvPr id="5" name="Image 4">
            <a:extLst>
              <a:ext uri="{FF2B5EF4-FFF2-40B4-BE49-F238E27FC236}">
                <a16:creationId xmlns:a16="http://schemas.microsoft.com/office/drawing/2014/main" id="{9F6CD5BC-7027-41DA-8309-50695E86BDB1}"/>
              </a:ext>
            </a:extLst>
          </p:cNvPr>
          <p:cNvPicPr>
            <a:picLocks noChangeAspect="1"/>
          </p:cNvPicPr>
          <p:nvPr/>
        </p:nvPicPr>
        <p:blipFill>
          <a:blip r:embed="rId3"/>
          <a:stretch>
            <a:fillRect/>
          </a:stretch>
        </p:blipFill>
        <p:spPr>
          <a:xfrm>
            <a:off x="1229711" y="1467380"/>
            <a:ext cx="9325960" cy="4580009"/>
          </a:xfrm>
          <a:prstGeom prst="rect">
            <a:avLst/>
          </a:prstGeom>
        </p:spPr>
      </p:pic>
    </p:spTree>
    <p:extLst>
      <p:ext uri="{BB962C8B-B14F-4D97-AF65-F5344CB8AC3E}">
        <p14:creationId xmlns:p14="http://schemas.microsoft.com/office/powerpoint/2010/main" val="24239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p:txBody>
          <a:bodyPr/>
          <a:lstStyle/>
          <a:p>
            <a:r>
              <a:rPr lang="fr-FR" dirty="0"/>
              <a:t>Manage the career</a:t>
            </a:r>
          </a:p>
        </p:txBody>
      </p:sp>
      <p:sp>
        <p:nvSpPr>
          <p:cNvPr id="4" name="ZoneTexte 3">
            <a:extLst>
              <a:ext uri="{FF2B5EF4-FFF2-40B4-BE49-F238E27FC236}">
                <a16:creationId xmlns:a16="http://schemas.microsoft.com/office/drawing/2014/main" id="{ED9FD3F0-9290-4EC6-A514-8661782AC398}"/>
              </a:ext>
            </a:extLst>
          </p:cNvPr>
          <p:cNvSpPr txBox="1"/>
          <p:nvPr/>
        </p:nvSpPr>
        <p:spPr>
          <a:xfrm>
            <a:off x="576071" y="2253781"/>
            <a:ext cx="10706776" cy="1477328"/>
          </a:xfrm>
          <a:prstGeom prst="rect">
            <a:avLst/>
          </a:prstGeom>
          <a:noFill/>
        </p:spPr>
        <p:txBody>
          <a:bodyPr wrap="square" rtlCol="0">
            <a:spAutoFit/>
          </a:bodyPr>
          <a:lstStyle/>
          <a:p>
            <a:r>
              <a:rPr lang="fr-FR" dirty="0"/>
              <a:t>Career </a:t>
            </a:r>
            <a:r>
              <a:rPr lang="fr-FR" dirty="0" err="1"/>
              <a:t>path</a:t>
            </a:r>
            <a:r>
              <a:rPr lang="fr-FR" dirty="0"/>
              <a:t> : </a:t>
            </a:r>
            <a:r>
              <a:rPr lang="fr-FR" dirty="0" err="1"/>
              <a:t>based</a:t>
            </a:r>
            <a:r>
              <a:rPr lang="fr-FR" dirty="0"/>
              <a:t> on </a:t>
            </a:r>
            <a:r>
              <a:rPr lang="fr-FR" dirty="0" err="1"/>
              <a:t>previous</a:t>
            </a:r>
            <a:r>
              <a:rPr lang="fr-FR" dirty="0"/>
              <a:t> experience, compétences, </a:t>
            </a:r>
            <a:r>
              <a:rPr lang="fr-FR" dirty="0" err="1"/>
              <a:t>interest</a:t>
            </a:r>
            <a:r>
              <a:rPr lang="fr-FR" dirty="0"/>
              <a:t>, AI propose career </a:t>
            </a:r>
            <a:r>
              <a:rPr lang="fr-FR" dirty="0" err="1"/>
              <a:t>path</a:t>
            </a:r>
            <a:r>
              <a:rPr lang="fr-FR" dirty="0"/>
              <a:t> and push internal positions to </a:t>
            </a:r>
            <a:r>
              <a:rPr lang="fr-FR" dirty="0" err="1"/>
              <a:t>employees</a:t>
            </a:r>
            <a:endParaRPr lang="fr-FR" dirty="0"/>
          </a:p>
          <a:p>
            <a:endParaRPr lang="fr-FR" dirty="0"/>
          </a:p>
          <a:p>
            <a:endParaRPr lang="fr-FR" dirty="0"/>
          </a:p>
          <a:p>
            <a:r>
              <a:rPr lang="fr-FR" dirty="0"/>
              <a:t>Career interview : </a:t>
            </a:r>
            <a:r>
              <a:rPr lang="fr-FR" dirty="0" err="1"/>
              <a:t>same</a:t>
            </a:r>
            <a:r>
              <a:rPr lang="fr-FR" dirty="0"/>
              <a:t> </a:t>
            </a:r>
            <a:r>
              <a:rPr lang="fr-FR" dirty="0" err="1"/>
              <a:t>way</a:t>
            </a:r>
            <a:r>
              <a:rPr lang="fr-FR" dirty="0"/>
              <a:t> </a:t>
            </a:r>
            <a:r>
              <a:rPr lang="fr-FR" dirty="0" err="1"/>
              <a:t>than</a:t>
            </a:r>
            <a:r>
              <a:rPr lang="fr-FR" dirty="0"/>
              <a:t> performance management, 1 / </a:t>
            </a:r>
            <a:r>
              <a:rPr lang="fr-FR" dirty="0" err="1"/>
              <a:t>year</a:t>
            </a:r>
            <a:endParaRPr lang="fr-FR" dirty="0"/>
          </a:p>
        </p:txBody>
      </p:sp>
      <p:pic>
        <p:nvPicPr>
          <p:cNvPr id="5" name="Image 4">
            <a:extLst>
              <a:ext uri="{FF2B5EF4-FFF2-40B4-BE49-F238E27FC236}">
                <a16:creationId xmlns:a16="http://schemas.microsoft.com/office/drawing/2014/main" id="{5AA83FC9-0D35-46D7-8816-8881FD1B994E}"/>
              </a:ext>
            </a:extLst>
          </p:cNvPr>
          <p:cNvPicPr>
            <a:picLocks noChangeAspect="1"/>
          </p:cNvPicPr>
          <p:nvPr/>
        </p:nvPicPr>
        <p:blipFill>
          <a:blip r:embed="rId3"/>
          <a:stretch>
            <a:fillRect/>
          </a:stretch>
        </p:blipFill>
        <p:spPr>
          <a:xfrm>
            <a:off x="9139463" y="0"/>
            <a:ext cx="3052538" cy="2031325"/>
          </a:xfrm>
          <a:prstGeom prst="rect">
            <a:avLst/>
          </a:prstGeom>
        </p:spPr>
      </p:pic>
      <p:sp>
        <p:nvSpPr>
          <p:cNvPr id="6" name="ZoneTexte 5">
            <a:extLst>
              <a:ext uri="{FF2B5EF4-FFF2-40B4-BE49-F238E27FC236}">
                <a16:creationId xmlns:a16="http://schemas.microsoft.com/office/drawing/2014/main" id="{39AF6E70-650F-44BA-AB66-E66C84D732B5}"/>
              </a:ext>
            </a:extLst>
          </p:cNvPr>
          <p:cNvSpPr txBox="1"/>
          <p:nvPr/>
        </p:nvSpPr>
        <p:spPr>
          <a:xfrm>
            <a:off x="4379976" y="4604146"/>
            <a:ext cx="5230412" cy="646331"/>
          </a:xfrm>
          <a:prstGeom prst="rect">
            <a:avLst/>
          </a:prstGeom>
          <a:noFill/>
        </p:spPr>
        <p:txBody>
          <a:bodyPr wrap="square">
            <a:spAutoFit/>
          </a:bodyPr>
          <a:lstStyle/>
          <a:p>
            <a:r>
              <a:rPr lang="fr-FR" dirty="0" err="1">
                <a:hlinkClick r:id="rId4"/>
              </a:rPr>
              <a:t>Video</a:t>
            </a:r>
            <a:r>
              <a:rPr lang="fr-FR" dirty="0">
                <a:hlinkClick r:id="rId4"/>
              </a:rPr>
              <a:t> : Career Management and IA</a:t>
            </a:r>
          </a:p>
          <a:p>
            <a:endParaRPr lang="fr-FR" dirty="0"/>
          </a:p>
        </p:txBody>
      </p:sp>
    </p:spTree>
    <p:extLst>
      <p:ext uri="{BB962C8B-B14F-4D97-AF65-F5344CB8AC3E}">
        <p14:creationId xmlns:p14="http://schemas.microsoft.com/office/powerpoint/2010/main" val="207251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1210D-22AF-44F4-9346-9783563C2045}"/>
              </a:ext>
            </a:extLst>
          </p:cNvPr>
          <p:cNvSpPr>
            <a:spLocks noGrp="1"/>
          </p:cNvSpPr>
          <p:nvPr>
            <p:ph type="title"/>
          </p:nvPr>
        </p:nvSpPr>
        <p:spPr/>
        <p:txBody>
          <a:bodyPr/>
          <a:lstStyle/>
          <a:p>
            <a:r>
              <a:rPr lang="fr-FR" dirty="0"/>
              <a:t>OFF BOARDING</a:t>
            </a:r>
          </a:p>
        </p:txBody>
      </p:sp>
      <p:sp>
        <p:nvSpPr>
          <p:cNvPr id="3" name="Espace réservé du texte 2">
            <a:extLst>
              <a:ext uri="{FF2B5EF4-FFF2-40B4-BE49-F238E27FC236}">
                <a16:creationId xmlns:a16="http://schemas.microsoft.com/office/drawing/2014/main" id="{939C32A5-89D9-4FEA-A8EB-A4E02400AE0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45415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2E874D4-E670-4617-9C14-36B64FAD5166}"/>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D4B59C5B-37C1-4EDA-B437-55A7AEA1DA39}"/>
              </a:ext>
            </a:extLst>
          </p:cNvPr>
          <p:cNvSpPr>
            <a:spLocks noGrp="1"/>
          </p:cNvSpPr>
          <p:nvPr>
            <p:ph type="title"/>
          </p:nvPr>
        </p:nvSpPr>
        <p:spPr>
          <a:xfrm>
            <a:off x="371458" y="609008"/>
            <a:ext cx="7242049" cy="536133"/>
          </a:xfrm>
        </p:spPr>
        <p:txBody>
          <a:bodyPr/>
          <a:lstStyle/>
          <a:p>
            <a:r>
              <a:rPr lang="fr-FR" dirty="0"/>
              <a:t>Manage the </a:t>
            </a:r>
            <a:r>
              <a:rPr lang="fr-FR" dirty="0" err="1"/>
              <a:t>offboarding</a:t>
            </a:r>
            <a:endParaRPr lang="fr-FR" dirty="0"/>
          </a:p>
        </p:txBody>
      </p:sp>
      <p:sp>
        <p:nvSpPr>
          <p:cNvPr id="4" name="ZoneTexte 3">
            <a:extLst>
              <a:ext uri="{FF2B5EF4-FFF2-40B4-BE49-F238E27FC236}">
                <a16:creationId xmlns:a16="http://schemas.microsoft.com/office/drawing/2014/main" id="{7807EF55-84BD-4F31-A6EF-BC36E0BBCC22}"/>
              </a:ext>
            </a:extLst>
          </p:cNvPr>
          <p:cNvSpPr txBox="1"/>
          <p:nvPr/>
        </p:nvSpPr>
        <p:spPr>
          <a:xfrm>
            <a:off x="576070" y="1686757"/>
            <a:ext cx="11311129" cy="3046988"/>
          </a:xfrm>
          <a:prstGeom prst="rect">
            <a:avLst/>
          </a:prstGeom>
          <a:noFill/>
        </p:spPr>
        <p:txBody>
          <a:bodyPr wrap="square" rtlCol="0">
            <a:spAutoFit/>
          </a:bodyPr>
          <a:lstStyle/>
          <a:p>
            <a:r>
              <a:rPr lang="en-US" sz="2400" dirty="0"/>
              <a:t>General Statistics:</a:t>
            </a:r>
          </a:p>
          <a:p>
            <a:endParaRPr lang="en-US" sz="2400" dirty="0"/>
          </a:p>
          <a:p>
            <a:pPr marL="285750" indent="-285750">
              <a:buFont typeface="Wingdings" panose="05000000000000000000" pitchFamily="2" charset="2"/>
              <a:buChar char="§"/>
            </a:pPr>
            <a:r>
              <a:rPr lang="en-US" sz="2400" b="1" dirty="0"/>
              <a:t>15% </a:t>
            </a:r>
            <a:r>
              <a:rPr lang="en-US" sz="2400" dirty="0"/>
              <a:t>of employees have boomeranged back to a former employer</a:t>
            </a:r>
          </a:p>
          <a:p>
            <a:pPr marL="285750" indent="-285750">
              <a:buFont typeface="Wingdings" panose="05000000000000000000" pitchFamily="2" charset="2"/>
              <a:buChar char="§"/>
            </a:pPr>
            <a:r>
              <a:rPr lang="en-US" sz="2400" b="1" dirty="0"/>
              <a:t>20% </a:t>
            </a:r>
            <a:r>
              <a:rPr lang="en-US" sz="2400" dirty="0"/>
              <a:t>of organizations say they’ve experienced a data breach that’s linked to former employees</a:t>
            </a:r>
          </a:p>
          <a:p>
            <a:pPr marL="285750" indent="-285750">
              <a:buFont typeface="Wingdings" panose="05000000000000000000" pitchFamily="2" charset="2"/>
              <a:buChar char="§"/>
            </a:pPr>
            <a:r>
              <a:rPr lang="en-US" sz="2400" dirty="0"/>
              <a:t>Despite these risks only </a:t>
            </a:r>
            <a:r>
              <a:rPr lang="en-US" sz="2400" b="1" dirty="0"/>
              <a:t>29% </a:t>
            </a:r>
            <a:r>
              <a:rPr lang="en-US" sz="2400" dirty="0"/>
              <a:t>of organizations have a formal offboarding process</a:t>
            </a:r>
          </a:p>
          <a:p>
            <a:endParaRPr lang="en-US" sz="2400" dirty="0"/>
          </a:p>
          <a:p>
            <a:endParaRPr lang="en-US" sz="2400" dirty="0"/>
          </a:p>
        </p:txBody>
      </p:sp>
    </p:spTree>
    <p:extLst>
      <p:ext uri="{BB962C8B-B14F-4D97-AF65-F5344CB8AC3E}">
        <p14:creationId xmlns:p14="http://schemas.microsoft.com/office/powerpoint/2010/main" val="1714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3BDAC7-C05B-412B-A827-8AC27BDA737B}"/>
              </a:ext>
            </a:extLst>
          </p:cNvPr>
          <p:cNvSpPr>
            <a:spLocks noGrp="1"/>
          </p:cNvSpPr>
          <p:nvPr>
            <p:ph type="title"/>
          </p:nvPr>
        </p:nvSpPr>
        <p:spPr>
          <a:xfrm>
            <a:off x="457737" y="276163"/>
            <a:ext cx="10515600" cy="676656"/>
          </a:xfrm>
        </p:spPr>
        <p:txBody>
          <a:bodyPr/>
          <a:lstStyle/>
          <a:p>
            <a:r>
              <a:rPr lang="fr-FR" dirty="0"/>
              <a:t>Manage the </a:t>
            </a:r>
            <a:r>
              <a:rPr lang="fr-FR" dirty="0" err="1"/>
              <a:t>offboarding</a:t>
            </a:r>
            <a:endParaRPr lang="fr-FR" dirty="0"/>
          </a:p>
        </p:txBody>
      </p:sp>
      <p:sp>
        <p:nvSpPr>
          <p:cNvPr id="3" name="Espace réservé du contenu 2">
            <a:extLst>
              <a:ext uri="{FF2B5EF4-FFF2-40B4-BE49-F238E27FC236}">
                <a16:creationId xmlns:a16="http://schemas.microsoft.com/office/drawing/2014/main" id="{E1037302-8F41-4D92-A1EF-FDA993FC0B7D}"/>
              </a:ext>
            </a:extLst>
          </p:cNvPr>
          <p:cNvSpPr>
            <a:spLocks noGrp="1"/>
          </p:cNvSpPr>
          <p:nvPr>
            <p:ph idx="1"/>
          </p:nvPr>
        </p:nvSpPr>
        <p:spPr>
          <a:xfrm>
            <a:off x="384375" y="1166781"/>
            <a:ext cx="9966423" cy="5298027"/>
          </a:xfrm>
        </p:spPr>
        <p:txBody>
          <a:bodyPr>
            <a:normAutofit fontScale="55000" lnSpcReduction="20000"/>
          </a:bodyPr>
          <a:lstStyle/>
          <a:p>
            <a:pPr marL="0" indent="0">
              <a:buNone/>
            </a:pPr>
            <a:r>
              <a:rPr lang="en-US" sz="3600" dirty="0"/>
              <a:t>Offboarding is important because it mitigates security risks and is beneficial to the business’ brand :</a:t>
            </a:r>
          </a:p>
          <a:p>
            <a:endParaRPr lang="en-US" dirty="0"/>
          </a:p>
          <a:p>
            <a:pPr marL="0" indent="0">
              <a:buNone/>
            </a:pPr>
            <a:r>
              <a:rPr lang="en-US" sz="2900" b="1" u="sng" dirty="0"/>
              <a:t>Security / Compliance: </a:t>
            </a:r>
          </a:p>
          <a:p>
            <a:r>
              <a:rPr lang="en-US" sz="2900" dirty="0"/>
              <a:t>Given that the majority of data breaches are caused by human error, and most former employees still have access to their work account one or few days after leaving, maintaining security can become a huge issue.</a:t>
            </a:r>
          </a:p>
          <a:p>
            <a:endParaRPr lang="en-US" sz="2900" dirty="0"/>
          </a:p>
          <a:p>
            <a:r>
              <a:rPr lang="en-US" sz="2900" dirty="0"/>
              <a:t>Offboarding allows companies to remove old accounts and ensure that all account-related ties are cut with former employees.</a:t>
            </a:r>
          </a:p>
          <a:p>
            <a:endParaRPr lang="en-US" sz="2900" dirty="0"/>
          </a:p>
          <a:p>
            <a:r>
              <a:rPr lang="en-US" sz="2900" dirty="0"/>
              <a:t>Branding : Having an effective offboarding process often leaves a more positive impression on former employees, making them more likely to write positive reviews about your business and report positive feedback to others.</a:t>
            </a:r>
          </a:p>
          <a:p>
            <a:endParaRPr lang="en-US" sz="2900" dirty="0"/>
          </a:p>
          <a:p>
            <a:r>
              <a:rPr lang="en-US" sz="2900" dirty="0"/>
              <a:t>Networking : a proper offboarding process can help employers keep track of contact information and ultimately maintain beneficial networking relationships (alumni).</a:t>
            </a:r>
          </a:p>
          <a:p>
            <a:endParaRPr lang="en-US" sz="2900" b="1" u="sng" dirty="0"/>
          </a:p>
          <a:p>
            <a:pPr marL="0" indent="0">
              <a:buNone/>
            </a:pPr>
            <a:r>
              <a:rPr lang="en-US" sz="2900" b="1" u="sng" dirty="0"/>
              <a:t>Employee experience : </a:t>
            </a:r>
          </a:p>
          <a:p>
            <a:r>
              <a:rPr lang="en-US" sz="2900" dirty="0"/>
              <a:t>offboarding is necessary to appropriately wrap up the employee life cycle. Offboarding covers all the required tasks, paperwork, assets recovery and legal requirements while also ending the employment relationship on good terms.</a:t>
            </a:r>
          </a:p>
          <a:p>
            <a:r>
              <a:rPr lang="en-US" sz="2900" dirty="0"/>
              <a:t>Departing employees get their last impression of the company during offboarding. No matter what led to their exit, offboarding can send them on their way with respect and professionalism.</a:t>
            </a:r>
          </a:p>
        </p:txBody>
      </p:sp>
      <p:sp>
        <p:nvSpPr>
          <p:cNvPr id="4" name="Espace réservé du pied de page 3">
            <a:extLst>
              <a:ext uri="{FF2B5EF4-FFF2-40B4-BE49-F238E27FC236}">
                <a16:creationId xmlns:a16="http://schemas.microsoft.com/office/drawing/2014/main" id="{BE5B310A-DAE8-4C46-BE9E-5EFF65D335DF}"/>
              </a:ext>
            </a:extLst>
          </p:cNvPr>
          <p:cNvSpPr>
            <a:spLocks noGrp="1"/>
          </p:cNvSpPr>
          <p:nvPr>
            <p:ph type="ftr" sz="quarter" idx="11"/>
          </p:nvPr>
        </p:nvSpPr>
        <p:spPr/>
        <p:txBody>
          <a:bodyPr/>
          <a:lstStyle/>
          <a:p>
            <a:pPr rtl="0"/>
            <a:r>
              <a:rPr lang="fr-FR"/>
              <a:t>People Analytics - Université Catholique de Lille</a:t>
            </a:r>
          </a:p>
        </p:txBody>
      </p:sp>
      <p:pic>
        <p:nvPicPr>
          <p:cNvPr id="5" name="Image 4">
            <a:extLst>
              <a:ext uri="{FF2B5EF4-FFF2-40B4-BE49-F238E27FC236}">
                <a16:creationId xmlns:a16="http://schemas.microsoft.com/office/drawing/2014/main" id="{4AEA337F-1D2D-465D-8F67-675ABA4F4D50}"/>
              </a:ext>
            </a:extLst>
          </p:cNvPr>
          <p:cNvPicPr>
            <a:picLocks noChangeAspect="1"/>
          </p:cNvPicPr>
          <p:nvPr/>
        </p:nvPicPr>
        <p:blipFill rotWithShape="1">
          <a:blip r:embed="rId2"/>
          <a:srcRect l="11532" t="12866" r="16052" b="10691"/>
          <a:stretch/>
        </p:blipFill>
        <p:spPr>
          <a:xfrm>
            <a:off x="10350798" y="4252132"/>
            <a:ext cx="1467839" cy="1653528"/>
          </a:xfrm>
          <a:prstGeom prst="rect">
            <a:avLst/>
          </a:prstGeom>
        </p:spPr>
      </p:pic>
      <p:pic>
        <p:nvPicPr>
          <p:cNvPr id="6" name="Image 5">
            <a:extLst>
              <a:ext uri="{FF2B5EF4-FFF2-40B4-BE49-F238E27FC236}">
                <a16:creationId xmlns:a16="http://schemas.microsoft.com/office/drawing/2014/main" id="{514799D2-EA7A-45AC-BC73-B8202880E5C0}"/>
              </a:ext>
            </a:extLst>
          </p:cNvPr>
          <p:cNvPicPr>
            <a:picLocks noChangeAspect="1"/>
          </p:cNvPicPr>
          <p:nvPr/>
        </p:nvPicPr>
        <p:blipFill rotWithShape="1">
          <a:blip r:embed="rId3"/>
          <a:srcRect l="11124" r="15208"/>
          <a:stretch/>
        </p:blipFill>
        <p:spPr>
          <a:xfrm flipH="1">
            <a:off x="10448364" y="1631074"/>
            <a:ext cx="1595436" cy="1441174"/>
          </a:xfrm>
          <a:prstGeom prst="rect">
            <a:avLst/>
          </a:prstGeom>
        </p:spPr>
      </p:pic>
    </p:spTree>
    <p:extLst>
      <p:ext uri="{BB962C8B-B14F-4D97-AF65-F5344CB8AC3E}">
        <p14:creationId xmlns:p14="http://schemas.microsoft.com/office/powerpoint/2010/main" val="112299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3D398-C156-4850-9F56-D41D0B8FC6C9}"/>
              </a:ext>
            </a:extLst>
          </p:cNvPr>
          <p:cNvSpPr>
            <a:spLocks noGrp="1"/>
          </p:cNvSpPr>
          <p:nvPr>
            <p:ph type="title"/>
          </p:nvPr>
        </p:nvSpPr>
        <p:spPr/>
        <p:txBody>
          <a:bodyPr/>
          <a:lstStyle/>
          <a:p>
            <a:r>
              <a:rPr lang="fr-FR" dirty="0"/>
              <a:t>Manage the </a:t>
            </a:r>
            <a:r>
              <a:rPr lang="fr-FR" dirty="0" err="1"/>
              <a:t>offboarding</a:t>
            </a:r>
            <a:endParaRPr lang="fr-FR" dirty="0"/>
          </a:p>
        </p:txBody>
      </p:sp>
      <p:sp>
        <p:nvSpPr>
          <p:cNvPr id="3" name="Espace réservé du contenu 2">
            <a:extLst>
              <a:ext uri="{FF2B5EF4-FFF2-40B4-BE49-F238E27FC236}">
                <a16:creationId xmlns:a16="http://schemas.microsoft.com/office/drawing/2014/main" id="{E9BE1BFF-1A9F-4A39-A0E8-241A26BA8E82}"/>
              </a:ext>
            </a:extLst>
          </p:cNvPr>
          <p:cNvSpPr>
            <a:spLocks noGrp="1"/>
          </p:cNvSpPr>
          <p:nvPr>
            <p:ph idx="1"/>
          </p:nvPr>
        </p:nvSpPr>
        <p:spPr>
          <a:xfrm>
            <a:off x="576072" y="1901951"/>
            <a:ext cx="8546414" cy="4100815"/>
          </a:xfrm>
        </p:spPr>
        <p:txBody>
          <a:bodyPr>
            <a:normAutofit fontScale="70000" lnSpcReduction="20000"/>
          </a:bodyPr>
          <a:lstStyle/>
          <a:p>
            <a:pPr marL="0" indent="0">
              <a:buNone/>
            </a:pPr>
            <a:r>
              <a:rPr lang="en-US" b="1" dirty="0"/>
              <a:t>What is a good offboarding process?</a:t>
            </a:r>
          </a:p>
          <a:p>
            <a:endParaRPr lang="en-US" dirty="0"/>
          </a:p>
          <a:p>
            <a:pPr marL="0" indent="0">
              <a:buNone/>
            </a:pPr>
            <a:r>
              <a:rPr lang="en-US" dirty="0"/>
              <a:t>A good offboarding process ensures anticipation, communication, coordination and security. The main steps include:</a:t>
            </a:r>
          </a:p>
          <a:p>
            <a:r>
              <a:rPr lang="en-US" dirty="0"/>
              <a:t>Managing leaver’s departure communication internally &amp; externally </a:t>
            </a:r>
          </a:p>
          <a:p>
            <a:r>
              <a:rPr lang="en-US" dirty="0"/>
              <a:t>Informing internal stakeholders with anticipation to ensure all actions coordination prior to effective termination date</a:t>
            </a:r>
          </a:p>
          <a:p>
            <a:r>
              <a:rPr lang="en-US" dirty="0"/>
              <a:t>Informing employee of termination procedure &amp; conditions (final paycheck, benefits, returning company-owned equipment etc.)</a:t>
            </a:r>
          </a:p>
          <a:p>
            <a:r>
              <a:rPr lang="en-US" dirty="0"/>
              <a:t>Planning the handover, knowledge transfer and employee’s responsibilities transfer </a:t>
            </a:r>
          </a:p>
          <a:p>
            <a:r>
              <a:rPr lang="en-US" dirty="0"/>
              <a:t>Conducting an exit interview </a:t>
            </a:r>
          </a:p>
          <a:p>
            <a:r>
              <a:rPr lang="en-US" dirty="0"/>
              <a:t>Leaving a positive impression and encourage a fruitful networking connection</a:t>
            </a:r>
          </a:p>
          <a:p>
            <a:endParaRPr lang="fr-FR" dirty="0"/>
          </a:p>
        </p:txBody>
      </p:sp>
      <p:sp>
        <p:nvSpPr>
          <p:cNvPr id="4" name="Espace réservé du pied de page 3">
            <a:extLst>
              <a:ext uri="{FF2B5EF4-FFF2-40B4-BE49-F238E27FC236}">
                <a16:creationId xmlns:a16="http://schemas.microsoft.com/office/drawing/2014/main" id="{C412BD19-F104-4E22-8483-F71ADFD02869}"/>
              </a:ext>
            </a:extLst>
          </p:cNvPr>
          <p:cNvSpPr>
            <a:spLocks noGrp="1"/>
          </p:cNvSpPr>
          <p:nvPr>
            <p:ph type="ftr" sz="quarter" idx="11"/>
          </p:nvPr>
        </p:nvSpPr>
        <p:spPr/>
        <p:txBody>
          <a:bodyPr/>
          <a:lstStyle/>
          <a:p>
            <a:pPr rtl="0"/>
            <a:r>
              <a:rPr lang="fr-FR"/>
              <a:t>People Analytics - Université Catholique de Lille</a:t>
            </a:r>
          </a:p>
        </p:txBody>
      </p:sp>
      <p:pic>
        <p:nvPicPr>
          <p:cNvPr id="5" name="Image 4">
            <a:extLst>
              <a:ext uri="{FF2B5EF4-FFF2-40B4-BE49-F238E27FC236}">
                <a16:creationId xmlns:a16="http://schemas.microsoft.com/office/drawing/2014/main" id="{A81CBA34-68FB-44C2-ABC8-C111DFAACFDC}"/>
              </a:ext>
            </a:extLst>
          </p:cNvPr>
          <p:cNvPicPr>
            <a:picLocks noChangeAspect="1"/>
          </p:cNvPicPr>
          <p:nvPr/>
        </p:nvPicPr>
        <p:blipFill rotWithShape="1">
          <a:blip r:embed="rId2"/>
          <a:srcRect l="9254" t="13436" r="7549" b="17543"/>
          <a:stretch/>
        </p:blipFill>
        <p:spPr>
          <a:xfrm>
            <a:off x="9079073" y="4830184"/>
            <a:ext cx="3112927" cy="1452690"/>
          </a:xfrm>
          <a:prstGeom prst="rect">
            <a:avLst/>
          </a:prstGeom>
        </p:spPr>
      </p:pic>
    </p:spTree>
    <p:extLst>
      <p:ext uri="{BB962C8B-B14F-4D97-AF65-F5344CB8AC3E}">
        <p14:creationId xmlns:p14="http://schemas.microsoft.com/office/powerpoint/2010/main" val="408957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2E874D4-E670-4617-9C14-36B64FAD5166}"/>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D4B59C5B-37C1-4EDA-B437-55A7AEA1DA39}"/>
              </a:ext>
            </a:extLst>
          </p:cNvPr>
          <p:cNvSpPr>
            <a:spLocks noGrp="1"/>
          </p:cNvSpPr>
          <p:nvPr>
            <p:ph type="title"/>
          </p:nvPr>
        </p:nvSpPr>
        <p:spPr>
          <a:xfrm>
            <a:off x="371458" y="609008"/>
            <a:ext cx="7242049" cy="536133"/>
          </a:xfrm>
        </p:spPr>
        <p:txBody>
          <a:bodyPr/>
          <a:lstStyle/>
          <a:p>
            <a:r>
              <a:rPr lang="fr-FR" dirty="0"/>
              <a:t>Manage the </a:t>
            </a:r>
            <a:r>
              <a:rPr lang="fr-FR" dirty="0" err="1"/>
              <a:t>offboarding</a:t>
            </a:r>
            <a:endParaRPr lang="fr-FR" dirty="0"/>
          </a:p>
        </p:txBody>
      </p:sp>
      <p:sp>
        <p:nvSpPr>
          <p:cNvPr id="4" name="ZoneTexte 3">
            <a:extLst>
              <a:ext uri="{FF2B5EF4-FFF2-40B4-BE49-F238E27FC236}">
                <a16:creationId xmlns:a16="http://schemas.microsoft.com/office/drawing/2014/main" id="{7807EF55-84BD-4F31-A6EF-BC36E0BBCC22}"/>
              </a:ext>
            </a:extLst>
          </p:cNvPr>
          <p:cNvSpPr txBox="1"/>
          <p:nvPr/>
        </p:nvSpPr>
        <p:spPr>
          <a:xfrm>
            <a:off x="576071" y="1686757"/>
            <a:ext cx="6857464" cy="4585871"/>
          </a:xfrm>
          <a:prstGeom prst="rect">
            <a:avLst/>
          </a:prstGeom>
          <a:noFill/>
        </p:spPr>
        <p:txBody>
          <a:bodyPr wrap="square" rtlCol="0">
            <a:spAutoFit/>
          </a:bodyPr>
          <a:lstStyle/>
          <a:p>
            <a:r>
              <a:rPr lang="fr-FR" sz="2800" b="1" u="sng" dirty="0"/>
              <a:t>KPIs :</a:t>
            </a:r>
          </a:p>
          <a:p>
            <a:endParaRPr lang="fr-FR" sz="2800" b="1" u="sng" dirty="0"/>
          </a:p>
          <a:p>
            <a:r>
              <a:rPr lang="fr-FR" sz="2000" b="1" u="sng" dirty="0"/>
              <a:t>Exit interview</a:t>
            </a:r>
          </a:p>
          <a:p>
            <a:r>
              <a:rPr lang="fr-FR" dirty="0"/>
              <a:t>% or notations in </a:t>
            </a:r>
            <a:r>
              <a:rPr lang="fr-FR" dirty="0" err="1"/>
              <a:t>differents</a:t>
            </a:r>
            <a:r>
              <a:rPr lang="fr-FR" dirty="0"/>
              <a:t> items :</a:t>
            </a:r>
          </a:p>
          <a:p>
            <a:pPr marL="285750" indent="-285750">
              <a:buFontTx/>
              <a:buChar char="-"/>
            </a:pPr>
            <a:r>
              <a:rPr lang="fr-FR" dirty="0"/>
              <a:t>Career =&gt; promotion,..</a:t>
            </a:r>
          </a:p>
          <a:p>
            <a:pPr marL="285750" indent="-285750">
              <a:buFontTx/>
              <a:buChar char="-"/>
            </a:pPr>
            <a:r>
              <a:rPr lang="fr-FR" dirty="0"/>
              <a:t>Compensation =&gt; </a:t>
            </a:r>
            <a:r>
              <a:rPr lang="fr-FR" dirty="0" err="1"/>
              <a:t>salary</a:t>
            </a:r>
            <a:r>
              <a:rPr lang="fr-FR" dirty="0"/>
              <a:t>, </a:t>
            </a:r>
            <a:r>
              <a:rPr lang="fr-FR" dirty="0" err="1"/>
              <a:t>benefits</a:t>
            </a:r>
            <a:endParaRPr lang="fr-FR" dirty="0"/>
          </a:p>
          <a:p>
            <a:pPr marL="285750" indent="-285750">
              <a:buFontTx/>
              <a:buChar char="-"/>
            </a:pPr>
            <a:r>
              <a:rPr lang="fr-FR" dirty="0" err="1"/>
              <a:t>Personal</a:t>
            </a:r>
            <a:r>
              <a:rPr lang="fr-FR" dirty="0"/>
              <a:t> =&gt; </a:t>
            </a:r>
            <a:r>
              <a:rPr lang="fr-FR" dirty="0" err="1"/>
              <a:t>family</a:t>
            </a:r>
            <a:r>
              <a:rPr lang="fr-FR" dirty="0"/>
              <a:t>, ..</a:t>
            </a:r>
          </a:p>
          <a:p>
            <a:pPr marL="285750" indent="-285750">
              <a:buFontTx/>
              <a:buChar char="-"/>
            </a:pPr>
            <a:r>
              <a:rPr lang="fr-FR" dirty="0" err="1"/>
              <a:t>Environment</a:t>
            </a:r>
            <a:r>
              <a:rPr lang="fr-FR" dirty="0"/>
              <a:t> =&gt; management, </a:t>
            </a:r>
            <a:r>
              <a:rPr lang="fr-FR" dirty="0" err="1"/>
              <a:t>work</a:t>
            </a:r>
            <a:r>
              <a:rPr lang="fr-FR" dirty="0"/>
              <a:t> conditions</a:t>
            </a:r>
          </a:p>
          <a:p>
            <a:pPr marL="285750" indent="-285750">
              <a:buFontTx/>
              <a:buChar char="-"/>
            </a:pPr>
            <a:r>
              <a:rPr lang="fr-FR" dirty="0" err="1"/>
              <a:t>Overall</a:t>
            </a:r>
            <a:r>
              <a:rPr lang="fr-FR" dirty="0"/>
              <a:t> recommandation of the </a:t>
            </a:r>
            <a:r>
              <a:rPr lang="fr-FR" dirty="0" err="1"/>
              <a:t>company</a:t>
            </a:r>
            <a:r>
              <a:rPr lang="fr-FR" dirty="0"/>
              <a:t> to </a:t>
            </a:r>
            <a:r>
              <a:rPr lang="fr-FR" dirty="0" err="1"/>
              <a:t>other</a:t>
            </a:r>
            <a:r>
              <a:rPr lang="fr-FR" dirty="0"/>
              <a:t> people</a:t>
            </a:r>
          </a:p>
          <a:p>
            <a:pPr marL="285750" indent="-285750">
              <a:buFontTx/>
              <a:buChar char="-"/>
            </a:pPr>
            <a:endParaRPr lang="fr-FR" dirty="0"/>
          </a:p>
          <a:p>
            <a:endParaRPr lang="fr-FR" dirty="0"/>
          </a:p>
          <a:p>
            <a:r>
              <a:rPr lang="fr-FR" sz="1800" b="1" u="sng" dirty="0"/>
              <a:t>Turnover</a:t>
            </a:r>
          </a:p>
          <a:p>
            <a:r>
              <a:rPr lang="fr-FR" b="1" dirty="0"/>
              <a:t>Nb </a:t>
            </a:r>
            <a:r>
              <a:rPr lang="fr-FR" b="1" dirty="0" err="1"/>
              <a:t>resignation</a:t>
            </a:r>
            <a:r>
              <a:rPr lang="fr-FR" b="1" dirty="0"/>
              <a:t> / </a:t>
            </a:r>
            <a:r>
              <a:rPr lang="fr-FR" b="1" dirty="0" err="1"/>
              <a:t>average</a:t>
            </a:r>
            <a:r>
              <a:rPr lang="fr-FR" b="1" dirty="0"/>
              <a:t> </a:t>
            </a:r>
            <a:r>
              <a:rPr lang="fr-FR" b="1" dirty="0" err="1"/>
              <a:t>headcount</a:t>
            </a:r>
            <a:r>
              <a:rPr lang="fr-FR" b="1" dirty="0"/>
              <a:t> *100</a:t>
            </a:r>
            <a:endParaRPr lang="fr-FR" sz="1800" b="1" dirty="0"/>
          </a:p>
          <a:p>
            <a:endParaRPr lang="fr-FR" dirty="0"/>
          </a:p>
          <a:p>
            <a:endParaRPr lang="fr-FR" dirty="0"/>
          </a:p>
        </p:txBody>
      </p:sp>
      <p:pic>
        <p:nvPicPr>
          <p:cNvPr id="5" name="Image 4">
            <a:extLst>
              <a:ext uri="{FF2B5EF4-FFF2-40B4-BE49-F238E27FC236}">
                <a16:creationId xmlns:a16="http://schemas.microsoft.com/office/drawing/2014/main" id="{F7F4D5EF-ED73-452F-A2E5-EDDFF7F60F5C}"/>
              </a:ext>
            </a:extLst>
          </p:cNvPr>
          <p:cNvPicPr>
            <a:picLocks noChangeAspect="1"/>
          </p:cNvPicPr>
          <p:nvPr/>
        </p:nvPicPr>
        <p:blipFill>
          <a:blip r:embed="rId3"/>
          <a:stretch>
            <a:fillRect/>
          </a:stretch>
        </p:blipFill>
        <p:spPr>
          <a:xfrm>
            <a:off x="7613507" y="800540"/>
            <a:ext cx="4578493" cy="2755631"/>
          </a:xfrm>
          <a:prstGeom prst="rect">
            <a:avLst/>
          </a:prstGeom>
        </p:spPr>
      </p:pic>
      <p:pic>
        <p:nvPicPr>
          <p:cNvPr id="6" name="Image 5">
            <a:extLst>
              <a:ext uri="{FF2B5EF4-FFF2-40B4-BE49-F238E27FC236}">
                <a16:creationId xmlns:a16="http://schemas.microsoft.com/office/drawing/2014/main" id="{A524BDAC-3476-4FD6-9CBA-E169C122DD57}"/>
              </a:ext>
            </a:extLst>
          </p:cNvPr>
          <p:cNvPicPr>
            <a:picLocks noChangeAspect="1"/>
          </p:cNvPicPr>
          <p:nvPr/>
        </p:nvPicPr>
        <p:blipFill>
          <a:blip r:embed="rId4"/>
          <a:stretch>
            <a:fillRect/>
          </a:stretch>
        </p:blipFill>
        <p:spPr>
          <a:xfrm>
            <a:off x="7589121" y="3493361"/>
            <a:ext cx="4602879" cy="2755631"/>
          </a:xfrm>
          <a:prstGeom prst="rect">
            <a:avLst/>
          </a:prstGeom>
        </p:spPr>
      </p:pic>
    </p:spTree>
    <p:extLst>
      <p:ext uri="{BB962C8B-B14F-4D97-AF65-F5344CB8AC3E}">
        <p14:creationId xmlns:p14="http://schemas.microsoft.com/office/powerpoint/2010/main" val="3803365699"/>
      </p:ext>
    </p:extLst>
  </p:cSld>
  <p:clrMapOvr>
    <a:masterClrMapping/>
  </p:clrMapOvr>
</p:sld>
</file>

<file path=ppt/theme/theme1.xml><?xml version="1.0" encoding="utf-8"?>
<a:theme xmlns:a="http://schemas.openxmlformats.org/drawingml/2006/main" name="Thème Offic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98529A0D-CA21-4EE8-8D43-4A3D3E6B7ADF}" vid="{31C5BC09-4A0F-4E47-BA3D-07178D74B5A9}"/>
    </a:ext>
  </a:extLst>
</a:theme>
</file>

<file path=ppt/theme/theme2.xml><?xml version="1.0" encoding="utf-8"?>
<a:theme xmlns:a="http://schemas.openxmlformats.org/drawingml/2006/main" name="Food &amp; Nutrition">
  <a:themeElements>
    <a:clrScheme name="Official Roquette colors">
      <a:dk1>
        <a:srgbClr val="005A96"/>
      </a:dk1>
      <a:lt1>
        <a:srgbClr val="FFFFFF"/>
      </a:lt1>
      <a:dk2>
        <a:srgbClr val="000000"/>
      </a:dk2>
      <a:lt2>
        <a:srgbClr val="FFD400"/>
      </a:lt2>
      <a:accent1>
        <a:srgbClr val="597485"/>
      </a:accent1>
      <a:accent2>
        <a:srgbClr val="5DBCB9"/>
      </a:accent2>
      <a:accent3>
        <a:srgbClr val="E5C3AC"/>
      </a:accent3>
      <a:accent4>
        <a:srgbClr val="98B1B1"/>
      </a:accent4>
      <a:accent5>
        <a:srgbClr val="3A5B2B"/>
      </a:accent5>
      <a:accent6>
        <a:srgbClr val="6B3F22"/>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{D707AB3D-B200-4A3D-987A-43B51A7E09BD}tf11964407_win32</Template>
  <TotalTime>0</TotalTime>
  <Words>792</Words>
  <Application>Microsoft Office PowerPoint</Application>
  <PresentationFormat>Grand écran</PresentationFormat>
  <Paragraphs>137</Paragraphs>
  <Slides>18</Slides>
  <Notes>11</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18</vt:i4>
      </vt:variant>
    </vt:vector>
  </HeadingPairs>
  <TitlesOfParts>
    <vt:vector size="28" baseType="lpstr">
      <vt:lpstr>Arial</vt:lpstr>
      <vt:lpstr>Calibri</vt:lpstr>
      <vt:lpstr>Calibri Light</vt:lpstr>
      <vt:lpstr>Courier New</vt:lpstr>
      <vt:lpstr>Gill Sans Nova</vt:lpstr>
      <vt:lpstr>Gill Sans Nova Light</vt:lpstr>
      <vt:lpstr>Sagona Book</vt:lpstr>
      <vt:lpstr>Wingdings</vt:lpstr>
      <vt:lpstr>Thème Office</vt:lpstr>
      <vt:lpstr>Food &amp; Nutrition</vt:lpstr>
      <vt:lpstr>People Analytics</vt:lpstr>
      <vt:lpstr>CAREER MANAGEMENT</vt:lpstr>
      <vt:lpstr>Manage the career</vt:lpstr>
      <vt:lpstr>Manage the career</vt:lpstr>
      <vt:lpstr>OFF BOARDING</vt:lpstr>
      <vt:lpstr>Manage the offboarding</vt:lpstr>
      <vt:lpstr>Manage the offboarding</vt:lpstr>
      <vt:lpstr>Manage the offboarding</vt:lpstr>
      <vt:lpstr>Manage the offboarding</vt:lpstr>
      <vt:lpstr>Exercise</vt:lpstr>
      <vt:lpstr>REMINDER</vt:lpstr>
      <vt:lpstr>People Analytics goals</vt:lpstr>
      <vt:lpstr>Reminder</vt:lpstr>
      <vt:lpstr>Reminder</vt:lpstr>
      <vt:lpstr>Reminder</vt:lpstr>
      <vt:lpstr>Reminder</vt:lpstr>
      <vt:lpstr>Reminder</vt:lpstr>
      <vt:lpstr>HR 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SCIESZYK Pauline</dc:creator>
  <cp:lastModifiedBy>SCIESZYK Pauline</cp:lastModifiedBy>
  <cp:revision>9</cp:revision>
  <dcterms:created xsi:type="dcterms:W3CDTF">2023-01-11T19:47:23Z</dcterms:created>
  <dcterms:modified xsi:type="dcterms:W3CDTF">2023-03-21T09:40:04Z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e74c15-3b86-499d-ae68-711cf7510e43_Enabled">
    <vt:lpwstr>true</vt:lpwstr>
  </property>
  <property fmtid="{D5CDD505-2E9C-101B-9397-08002B2CF9AE}" pid="3" name="MSIP_Label_cde74c15-3b86-499d-ae68-711cf7510e43_SetDate">
    <vt:lpwstr>2023-02-07T13:04:08Z</vt:lpwstr>
  </property>
  <property fmtid="{D5CDD505-2E9C-101B-9397-08002B2CF9AE}" pid="4" name="MSIP_Label_cde74c15-3b86-499d-ae68-711cf7510e43_Method">
    <vt:lpwstr>Privileged</vt:lpwstr>
  </property>
  <property fmtid="{D5CDD505-2E9C-101B-9397-08002B2CF9AE}" pid="5" name="MSIP_Label_cde74c15-3b86-499d-ae68-711cf7510e43_Name">
    <vt:lpwstr>cde74c15-3b86-499d-ae68-711cf7510e43</vt:lpwstr>
  </property>
  <property fmtid="{D5CDD505-2E9C-101B-9397-08002B2CF9AE}" pid="6" name="MSIP_Label_cde74c15-3b86-499d-ae68-711cf7510e43_SiteId">
    <vt:lpwstr>1c81ebf9-6e52-4cf8-b2c4-a3b65e90edf9</vt:lpwstr>
  </property>
  <property fmtid="{D5CDD505-2E9C-101B-9397-08002B2CF9AE}" pid="7" name="MSIP_Label_cde74c15-3b86-499d-ae68-711cf7510e43_ActionId">
    <vt:lpwstr>a96f3ee1-2683-4669-bf5c-5123130f9638</vt:lpwstr>
  </property>
  <property fmtid="{D5CDD505-2E9C-101B-9397-08002B2CF9AE}" pid="8" name="MSIP_Label_cde74c15-3b86-499d-ae68-711cf7510e43_ContentBits">
    <vt:lpwstr>1</vt:lpwstr>
  </property>
</Properties>
</file>