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72" r:id="rId2"/>
    <p:sldId id="278" r:id="rId3"/>
    <p:sldId id="2142533453" r:id="rId4"/>
    <p:sldId id="318" r:id="rId5"/>
    <p:sldId id="2142533437" r:id="rId6"/>
    <p:sldId id="259" r:id="rId7"/>
    <p:sldId id="263" r:id="rId8"/>
    <p:sldId id="308" r:id="rId9"/>
    <p:sldId id="314" r:id="rId10"/>
    <p:sldId id="2142533441" r:id="rId11"/>
    <p:sldId id="2142533454" r:id="rId12"/>
    <p:sldId id="2142533436" r:id="rId13"/>
    <p:sldId id="315" r:id="rId14"/>
    <p:sldId id="300" r:id="rId15"/>
    <p:sldId id="322" r:id="rId16"/>
    <p:sldId id="323" r:id="rId17"/>
    <p:sldId id="294" r:id="rId18"/>
    <p:sldId id="2142533455" r:id="rId19"/>
    <p:sldId id="2142533438" r:id="rId20"/>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75000" autoAdjust="0"/>
  </p:normalViewPr>
  <p:slideViewPr>
    <p:cSldViewPr snapToGrid="0">
      <p:cViewPr varScale="1">
        <p:scale>
          <a:sx n="86" d="100"/>
          <a:sy n="86" d="100"/>
        </p:scale>
        <p:origin x="552" y="5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1981A8F-F8CB-4A60-B371-E3ABCE093EB5}" type="datetime1">
              <a:rPr lang="fr-FR" smtClean="0"/>
              <a:t>19/03/2023</a:t>
            </a:fld>
            <a:endParaRPr lang="fr-FR" dirty="0"/>
          </a:p>
        </p:txBody>
      </p:sp>
      <p:sp>
        <p:nvSpPr>
          <p:cNvPr id="4" name="Espace réservé du pied de page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49E357A0-8177-46BC-BFCE-19D99E3453CC}" type="slidenum">
              <a:rPr lang="fr-FR" smtClean="0"/>
              <a:t>‹N°›</a:t>
            </a:fld>
            <a:endParaRPr lang="fr-FR"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4635417C-10DF-49C2-ABEB-E29599246657}" type="datetime1">
              <a:rPr lang="fr-FR" smtClean="0"/>
              <a:pPr/>
              <a:t>19/03/2023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7C366290-4595-5745-A50F-D5EC13BAC604}" type="slidenum">
              <a:rPr lang="fr-FR" noProof="0" smtClean="0"/>
              <a:t>‹N°›</a:t>
            </a:fld>
            <a:endParaRPr lang="fr-FR"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a:t>
            </a:fld>
            <a:endParaRPr lang="fr-FR" noProof="0" dirty="0"/>
          </a:p>
        </p:txBody>
      </p:sp>
    </p:spTree>
    <p:extLst>
      <p:ext uri="{BB962C8B-B14F-4D97-AF65-F5344CB8AC3E}">
        <p14:creationId xmlns:p14="http://schemas.microsoft.com/office/powerpoint/2010/main" val="355268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10</a:t>
            </a:fld>
            <a:endParaRPr lang="fr-FR" noProof="0" dirty="0"/>
          </a:p>
        </p:txBody>
      </p:sp>
    </p:spTree>
    <p:extLst>
      <p:ext uri="{BB962C8B-B14F-4D97-AF65-F5344CB8AC3E}">
        <p14:creationId xmlns:p14="http://schemas.microsoft.com/office/powerpoint/2010/main" val="276737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12</a:t>
            </a:fld>
            <a:endParaRPr lang="fr-FR" noProof="0" dirty="0"/>
          </a:p>
        </p:txBody>
      </p:sp>
    </p:spTree>
    <p:extLst>
      <p:ext uri="{BB962C8B-B14F-4D97-AF65-F5344CB8AC3E}">
        <p14:creationId xmlns:p14="http://schemas.microsoft.com/office/powerpoint/2010/main" val="4280069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14</a:t>
            </a:fld>
            <a:endParaRPr lang="fr-FR" noProof="0" dirty="0"/>
          </a:p>
        </p:txBody>
      </p:sp>
    </p:spTree>
    <p:extLst>
      <p:ext uri="{BB962C8B-B14F-4D97-AF65-F5344CB8AC3E}">
        <p14:creationId xmlns:p14="http://schemas.microsoft.com/office/powerpoint/2010/main" val="218262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15</a:t>
            </a:fld>
            <a:endParaRPr lang="fr-FR" noProof="0" dirty="0"/>
          </a:p>
        </p:txBody>
      </p:sp>
    </p:spTree>
    <p:extLst>
      <p:ext uri="{BB962C8B-B14F-4D97-AF65-F5344CB8AC3E}">
        <p14:creationId xmlns:p14="http://schemas.microsoft.com/office/powerpoint/2010/main" val="1281950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16</a:t>
            </a:fld>
            <a:endParaRPr lang="fr-FR" noProof="0" dirty="0"/>
          </a:p>
        </p:txBody>
      </p:sp>
    </p:spTree>
    <p:extLst>
      <p:ext uri="{BB962C8B-B14F-4D97-AF65-F5344CB8AC3E}">
        <p14:creationId xmlns:p14="http://schemas.microsoft.com/office/powerpoint/2010/main" val="3664992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17</a:t>
            </a:fld>
            <a:endParaRPr lang="fr-FR" noProof="0" dirty="0"/>
          </a:p>
        </p:txBody>
      </p:sp>
    </p:spTree>
    <p:extLst>
      <p:ext uri="{BB962C8B-B14F-4D97-AF65-F5344CB8AC3E}">
        <p14:creationId xmlns:p14="http://schemas.microsoft.com/office/powerpoint/2010/main" val="2080472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18</a:t>
            </a:fld>
            <a:endParaRPr lang="fr-FR" noProof="0" dirty="0"/>
          </a:p>
        </p:txBody>
      </p:sp>
    </p:spTree>
    <p:extLst>
      <p:ext uri="{BB962C8B-B14F-4D97-AF65-F5344CB8AC3E}">
        <p14:creationId xmlns:p14="http://schemas.microsoft.com/office/powerpoint/2010/main" val="268699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19</a:t>
            </a:fld>
            <a:endParaRPr lang="fr-FR" noProof="0" dirty="0"/>
          </a:p>
        </p:txBody>
      </p:sp>
    </p:spTree>
    <p:extLst>
      <p:ext uri="{BB962C8B-B14F-4D97-AF65-F5344CB8AC3E}">
        <p14:creationId xmlns:p14="http://schemas.microsoft.com/office/powerpoint/2010/main" val="3960490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2</a:t>
            </a:fld>
            <a:endParaRPr lang="fr-FR" noProof="0" dirty="0"/>
          </a:p>
        </p:txBody>
      </p:sp>
    </p:spTree>
    <p:extLst>
      <p:ext uri="{BB962C8B-B14F-4D97-AF65-F5344CB8AC3E}">
        <p14:creationId xmlns:p14="http://schemas.microsoft.com/office/powerpoint/2010/main" val="1888995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3</a:t>
            </a:fld>
            <a:endParaRPr lang="fr-FR" noProof="0" dirty="0"/>
          </a:p>
        </p:txBody>
      </p:sp>
    </p:spTree>
    <p:extLst>
      <p:ext uri="{BB962C8B-B14F-4D97-AF65-F5344CB8AC3E}">
        <p14:creationId xmlns:p14="http://schemas.microsoft.com/office/powerpoint/2010/main" val="1559595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4</a:t>
            </a:fld>
            <a:endParaRPr lang="fr-FR" noProof="0" dirty="0"/>
          </a:p>
        </p:txBody>
      </p:sp>
    </p:spTree>
    <p:extLst>
      <p:ext uri="{BB962C8B-B14F-4D97-AF65-F5344CB8AC3E}">
        <p14:creationId xmlns:p14="http://schemas.microsoft.com/office/powerpoint/2010/main" val="302218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5</a:t>
            </a:fld>
            <a:endParaRPr lang="fr-FR" noProof="0" dirty="0"/>
          </a:p>
        </p:txBody>
      </p:sp>
    </p:spTree>
    <p:extLst>
      <p:ext uri="{BB962C8B-B14F-4D97-AF65-F5344CB8AC3E}">
        <p14:creationId xmlns:p14="http://schemas.microsoft.com/office/powerpoint/2010/main" val="3221735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6</a:t>
            </a:fld>
            <a:endParaRPr lang="fr-FR" noProof="0" dirty="0"/>
          </a:p>
        </p:txBody>
      </p:sp>
    </p:spTree>
    <p:extLst>
      <p:ext uri="{BB962C8B-B14F-4D97-AF65-F5344CB8AC3E}">
        <p14:creationId xmlns:p14="http://schemas.microsoft.com/office/powerpoint/2010/main" val="236388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7</a:t>
            </a:fld>
            <a:endParaRPr lang="fr-FR" noProof="0" dirty="0"/>
          </a:p>
        </p:txBody>
      </p:sp>
    </p:spTree>
    <p:extLst>
      <p:ext uri="{BB962C8B-B14F-4D97-AF65-F5344CB8AC3E}">
        <p14:creationId xmlns:p14="http://schemas.microsoft.com/office/powerpoint/2010/main" val="3866470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8</a:t>
            </a:fld>
            <a:endParaRPr lang="fr-FR" noProof="0" dirty="0"/>
          </a:p>
        </p:txBody>
      </p:sp>
    </p:spTree>
    <p:extLst>
      <p:ext uri="{BB962C8B-B14F-4D97-AF65-F5344CB8AC3E}">
        <p14:creationId xmlns:p14="http://schemas.microsoft.com/office/powerpoint/2010/main" val="2556505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9</a:t>
            </a:fld>
            <a:endParaRPr lang="fr-FR" noProof="0" dirty="0"/>
          </a:p>
        </p:txBody>
      </p:sp>
    </p:spTree>
    <p:extLst>
      <p:ext uri="{BB962C8B-B14F-4D97-AF65-F5344CB8AC3E}">
        <p14:creationId xmlns:p14="http://schemas.microsoft.com/office/powerpoint/2010/main" val="334173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9" name="Forme libre : Form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 name="Forme libre : Form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4" name="Forme libre : Form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23" name="Forme libre : Form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Équipe x8">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2" name="Espace réservé d’image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3" name="Espace réservé d’image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7" name="Espace réservé d’image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8" name="Espace réservé d’image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9" name="Espace réservé du texte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0" name="Espace réservé du texte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1" name="Espace réservé du texte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2" name="Espace réservé du texte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3" name="Espace réservé du texte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4" name="Espace réservé du texte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5" name="Espace réservé du texte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6" name="Espace réservé du texte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p:nvSpPr>
          <p:cNvPr id="49" name="Forme libre : Form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Forme libre : Form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5" name="Forme libre : Form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1" name="Forme libre : Form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1" name="Espace réservé du texte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29" name="Espace réservé du texte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0" name="Espace réservé du texte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2" name="Espace réservé du texte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3" name="Espace réservé du texte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52" name="Titr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6"/>
        </a:solidFill>
        <a:effectLst/>
      </p:bgPr>
    </p:bg>
    <p:spTree>
      <p:nvGrpSpPr>
        <p:cNvPr id="1" name=""/>
        <p:cNvGrpSpPr/>
        <p:nvPr/>
      </p:nvGrpSpPr>
      <p:grpSpPr>
        <a:xfrm>
          <a:off x="0" y="0"/>
          <a:ext cx="0" cy="0"/>
          <a:chOff x="0" y="0"/>
          <a:chExt cx="0" cy="0"/>
        </a:xfrm>
      </p:grpSpPr>
      <p:sp>
        <p:nvSpPr>
          <p:cNvPr id="23" name="Forme libre : Form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30" name="Forme libre : Form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Titr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cxnSp>
        <p:nvCxnSpPr>
          <p:cNvPr id="10" name="Connecteur droit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ois colonnes">
    <p:bg>
      <p:bgPr>
        <a:solidFill>
          <a:schemeClr val="bg2"/>
        </a:solidFill>
        <a:effectLst/>
      </p:bgPr>
    </p:bg>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 Form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29" name="Titr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sp>
        <p:nvSpPr>
          <p:cNvPr id="30" name="Espace réservé du texte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911096"/>
            <a:ext cx="2944368"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31" name="Espace réservé du contenu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3" name="Connecteur droit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vec légende alternative">
    <p:bg>
      <p:bgPr>
        <a:solidFill>
          <a:schemeClr val="bg2"/>
        </a:solidFill>
        <a:effectLst/>
      </p:bgPr>
    </p:bg>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
        <p:nvSpPr>
          <p:cNvPr id="48" name="Forme libre : Form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2" name="Espace réservé d’image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ôture">
    <p:bg>
      <p:bgPr>
        <a:solidFill>
          <a:schemeClr val="accent6"/>
        </a:solidFill>
        <a:effectLst/>
      </p:bgPr>
    </p:bg>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16" name="Forme libre : Form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5" name="Forme libre : Form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e la date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9" name="Forme libre : Form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Titr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7" name="Forme libre : Form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Espace réservé de la date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fr-FR"/>
            </a:defPPr>
          </a:lstStyle>
          <a:p>
            <a:pPr rtl="0"/>
            <a:endParaRPr lang="fr-FR"/>
          </a:p>
        </p:txBody>
      </p:sp>
      <p:sp>
        <p:nvSpPr>
          <p:cNvPr id="3" name="Espace réservé du pied de page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4" name="Espace réservé du numéro de diapositive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5" name="Titr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fr-FR" sz="3200"/>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5" name="Espace réservé de la date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Programme">
    <p:bg>
      <p:bgPr>
        <a:solidFill>
          <a:schemeClr val="bg2"/>
        </a:solidFill>
        <a:effectLst/>
      </p:bgPr>
    </p:bg>
    <p:spTree>
      <p:nvGrpSpPr>
        <p:cNvPr id="1" name=""/>
        <p:cNvGrpSpPr/>
        <p:nvPr/>
      </p:nvGrpSpPr>
      <p:grpSpPr>
        <a:xfrm>
          <a:off x="0" y="0"/>
          <a:ext cx="0" cy="0"/>
          <a:chOff x="0" y="0"/>
          <a:chExt cx="0" cy="0"/>
        </a:xfrm>
      </p:grpSpPr>
      <p:sp>
        <p:nvSpPr>
          <p:cNvPr id="28" name="Forme libre : Form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fr-FR">
                <a:solidFill>
                  <a:schemeClr val="accent1"/>
                </a:solidFill>
              </a:defRPr>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fr-FR" sz="2400" cap="all" baseline="0"/>
            </a:lvl1pPr>
            <a:lvl2pPr marL="457200" indent="0" algn="r">
              <a:buNone/>
              <a:defRPr lang="fr-FR" sz="1800">
                <a:latin typeface="+mj-lt"/>
              </a:defRPr>
            </a:lvl2pPr>
            <a:lvl3pPr marL="914400" indent="0" algn="r">
              <a:buNone/>
              <a:defRPr lang="fr-FR"/>
            </a:lvl3pPr>
            <a:lvl4pPr marL="1371600" indent="0" algn="r">
              <a:buNone/>
              <a:defRPr lang="fr-FR"/>
            </a:lvl4pPr>
            <a:lvl5pPr marL="1828800" indent="0" algn="r">
              <a:buNone/>
              <a:defRPr lang="fr-F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Forme libre : Form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2" name="Forme libre : Form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6" name="Forme libre : Form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fr-FR" sz="4800"/>
            </a:lvl1pPr>
          </a:lstStyle>
          <a:p>
            <a:pPr rtl="0"/>
            <a:r>
              <a:rPr lang="fr-FR"/>
              <a:t>cliquez pour modifier le style du titre principal</a:t>
            </a: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pic>
        <p:nvPicPr>
          <p:cNvPr id="9" name="Image 8" descr="Forme, cercle&#10;&#10;Description générée automatiquement">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orme libre : Form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1" name="Espace réservé d’image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accent6"/>
        </a:solidFill>
        <a:effectLst/>
      </p:bgPr>
    </p:bg>
    <p:spTree>
      <p:nvGrpSpPr>
        <p:cNvPr id="1" name=""/>
        <p:cNvGrpSpPr/>
        <p:nvPr/>
      </p:nvGrpSpPr>
      <p:grpSpPr>
        <a:xfrm>
          <a:off x="0" y="0"/>
          <a:ext cx="0" cy="0"/>
          <a:chOff x="0" y="0"/>
          <a:chExt cx="0" cy="0"/>
        </a:xfrm>
      </p:grpSpPr>
      <p:sp>
        <p:nvSpPr>
          <p:cNvPr id="25" name="Forme libre : Form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fr-FR" sz="6000">
                <a:solidFill>
                  <a:schemeClr val="accent1"/>
                </a:solidFill>
              </a:defRPr>
            </a:lvl1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fr-FR" sz="2400">
                <a:solidFill>
                  <a:schemeClr val="accent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19" name="Forme libre : Form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8" name="Forme libre : Form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7" name="Forme libre : Form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alternatif">
    <p:spTree>
      <p:nvGrpSpPr>
        <p:cNvPr id="1" name=""/>
        <p:cNvGrpSpPr/>
        <p:nvPr/>
      </p:nvGrpSpPr>
      <p:grpSpPr>
        <a:xfrm>
          <a:off x="0" y="0"/>
          <a:ext cx="0" cy="0"/>
          <a:chOff x="0" y="0"/>
          <a:chExt cx="0" cy="0"/>
        </a:xfrm>
      </p:grpSpPr>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3" name="Forme libre : Form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alternatif2">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is">
    <p:bg>
      <p:bgPr>
        <a:solidFill>
          <a:schemeClr val="accent6"/>
        </a:solidFill>
        <a:effectLst/>
      </p:bgPr>
    </p:bg>
    <p:spTree>
      <p:nvGrpSpPr>
        <p:cNvPr id="1" name=""/>
        <p:cNvGrpSpPr/>
        <p:nvPr/>
      </p:nvGrpSpPr>
      <p:grpSpPr>
        <a:xfrm>
          <a:off x="0" y="0"/>
          <a:ext cx="0" cy="0"/>
          <a:chOff x="0" y="0"/>
          <a:chExt cx="0" cy="0"/>
        </a:xfrm>
      </p:grpSpPr>
      <p:sp>
        <p:nvSpPr>
          <p:cNvPr id="52" name="Forme libre : Form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37" name="Forme libre : Form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pic>
        <p:nvPicPr>
          <p:cNvPr id="26" name="Graphisme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Espace réservé du texte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fr-FR" sz="2400"/>
            </a:lvl1pPr>
          </a:lstStyle>
          <a:p>
            <a:pPr lvl="0" rtl="0"/>
            <a:r>
              <a:rPr lang="fr-FR"/>
              <a:t>Cliquez pour modifier les styles du texte du masque</a:t>
            </a:r>
          </a:p>
        </p:txBody>
      </p:sp>
      <p:sp>
        <p:nvSpPr>
          <p:cNvPr id="2" name="Titr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fr-FR" sz="2400" cap="all" baseline="0">
                <a:latin typeface="Gill Sans Nova" panose="020B0602020104020203" pitchFamily="34" charset="0"/>
              </a:defRPr>
            </a:lvl1pPr>
          </a:lstStyle>
          <a:p>
            <a:pPr rtl="0"/>
            <a:r>
              <a:rPr lang="fr-FR"/>
              <a:t>Modifiez le style du titre</a:t>
            </a:r>
          </a:p>
        </p:txBody>
      </p:sp>
      <p:sp>
        <p:nvSpPr>
          <p:cNvPr id="22" name="Forme libre : Form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quipe x4">
    <p:spTree>
      <p:nvGrpSpPr>
        <p:cNvPr id="1" name=""/>
        <p:cNvGrpSpPr/>
        <p:nvPr/>
      </p:nvGrpSpPr>
      <p:grpSpPr>
        <a:xfrm>
          <a:off x="0" y="0"/>
          <a:ext cx="0" cy="0"/>
          <a:chOff x="0" y="0"/>
          <a:chExt cx="0" cy="0"/>
        </a:xfrm>
      </p:grpSpPr>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8" name="Forme libre : Form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8" name="Forme libre : Form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fr-FR"/>
            </a:def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fr-FR" sz="1400">
                <a:solidFill>
                  <a:schemeClr val="tx1"/>
                </a:solidFill>
              </a:defRPr>
            </a:lvl1pPr>
          </a:lstStyle>
          <a:p>
            <a:pPr rtl="0"/>
            <a:endParaRPr lang="fr-FR"/>
          </a:p>
        </p:txBody>
      </p:sp>
      <p:sp>
        <p:nvSpPr>
          <p:cNvPr id="5" name="Espace réservé du pied de page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fr-FR" sz="1400">
                <a:solidFill>
                  <a:schemeClr val="tx1"/>
                </a:solidFill>
              </a:defRPr>
            </a:lvl1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fr-FR" sz="1400">
                <a:solidFill>
                  <a:schemeClr val="tx1"/>
                </a:solidFill>
              </a:defRPr>
            </a:lvl1pPr>
          </a:lstStyle>
          <a:p>
            <a:pPr rtl="0"/>
            <a:fld id="{58FB4751-880F-D840-AAA9-3A15815CC996}" type="slidenum">
              <a:rPr lang="fr-FR" smtClean="0"/>
              <a:pPr/>
              <a:t>‹N°›</a:t>
            </a:fld>
            <a:endParaRPr lang="fr-FR" dirty="0"/>
          </a:p>
        </p:txBody>
      </p:sp>
      <p:cxnSp>
        <p:nvCxnSpPr>
          <p:cNvPr id="8" name="Connecteur droit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7" name="MSIPCMContentMarking" descr="{&quot;HashCode&quot;:-534168291,&quot;Placement&quot;:&quot;Header&quot;,&quot;Top&quot;:0.0,&quot;Left&quot;:450.4322,&quot;SlideWidth&quot;:960,&quot;SlideHeight&quot;:540}">
            <a:extLst>
              <a:ext uri="{FF2B5EF4-FFF2-40B4-BE49-F238E27FC236}">
                <a16:creationId xmlns:a16="http://schemas.microsoft.com/office/drawing/2014/main" id="{D564222E-669D-4F09-BA1F-BAF9F377E6F1}"/>
              </a:ext>
            </a:extLst>
          </p:cNvPr>
          <p:cNvSpPr txBox="1"/>
          <p:nvPr userDrawn="1"/>
        </p:nvSpPr>
        <p:spPr>
          <a:xfrm>
            <a:off x="5720489" y="0"/>
            <a:ext cx="751021" cy="296525"/>
          </a:xfrm>
          <a:prstGeom prst="rect">
            <a:avLst/>
          </a:prstGeom>
          <a:noFill/>
        </p:spPr>
        <p:txBody>
          <a:bodyPr vert="horz" wrap="square" lIns="0" tIns="0" rIns="0" bIns="0" rtlCol="0" anchor="ctr" anchorCtr="1">
            <a:spAutoFit/>
          </a:bodyPr>
          <a:lstStyle/>
          <a:p>
            <a:pPr algn="ctr">
              <a:spcBef>
                <a:spcPts val="0"/>
              </a:spcBef>
              <a:spcAft>
                <a:spcPts val="0"/>
              </a:spcAft>
            </a:pPr>
            <a:r>
              <a:rPr lang="fr-FR" sz="1200">
                <a:solidFill>
                  <a:srgbClr val="004F9F"/>
                </a:solidFill>
                <a:latin typeface="Calibri" panose="020F0502020204030204" pitchFamily="34" charset="0"/>
              </a:rPr>
              <a:t>PUBLIC</a:t>
            </a:r>
          </a:p>
        </p:txBody>
      </p: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sldNum="0" hdr="0" dt="0"/>
  <p:txStyles>
    <p:titleStyle>
      <a:lvl1pPr algn="l" defTabSz="914400" rtl="0" eaLnBrk="1" latinLnBrk="0" hangingPunct="1">
        <a:lnSpc>
          <a:spcPct val="90000"/>
        </a:lnSpc>
        <a:spcBef>
          <a:spcPct val="0"/>
        </a:spcBef>
        <a:buNone/>
        <a:defRPr lang="fr-F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nRMlf-ARvxE"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fr-FR"/>
            </a:defPPr>
          </a:lstStyle>
          <a:p>
            <a:pPr rtl="0"/>
            <a:r>
              <a:rPr lang="fr-FR" dirty="0"/>
              <a:t>People Analytics</a:t>
            </a:r>
          </a:p>
        </p:txBody>
      </p:sp>
      <p:sp>
        <p:nvSpPr>
          <p:cNvPr id="3" name="Sous-titr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fr-FR"/>
            </a:defPPr>
          </a:lstStyle>
          <a:p>
            <a:pPr rtl="0"/>
            <a:r>
              <a:rPr lang="fr-FR" dirty="0"/>
              <a:t>Day 1 – 24/01/2022</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730423AE-CE7F-4F11-B43F-14F22E2AF38F}"/>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6B6083D2-F77E-49BB-A7A9-4702800B1FF3}"/>
              </a:ext>
            </a:extLst>
          </p:cNvPr>
          <p:cNvSpPr>
            <a:spLocks noGrp="1"/>
          </p:cNvSpPr>
          <p:nvPr>
            <p:ph type="title"/>
          </p:nvPr>
        </p:nvSpPr>
        <p:spPr/>
        <p:txBody>
          <a:bodyPr/>
          <a:lstStyle/>
          <a:p>
            <a:r>
              <a:rPr lang="fr-FR" dirty="0"/>
              <a:t>For </a:t>
            </a:r>
            <a:r>
              <a:rPr lang="fr-FR" dirty="0" err="1"/>
              <a:t>who</a:t>
            </a:r>
            <a:r>
              <a:rPr lang="fr-FR" dirty="0"/>
              <a:t>?</a:t>
            </a:r>
          </a:p>
        </p:txBody>
      </p:sp>
      <p:sp>
        <p:nvSpPr>
          <p:cNvPr id="4" name="Espace réservé du texte 26">
            <a:extLst>
              <a:ext uri="{FF2B5EF4-FFF2-40B4-BE49-F238E27FC236}">
                <a16:creationId xmlns:a16="http://schemas.microsoft.com/office/drawing/2014/main" id="{EE7DE612-AEBA-4B39-9D9F-F000DDB1BDB4}"/>
              </a:ext>
            </a:extLst>
          </p:cNvPr>
          <p:cNvSpPr txBox="1">
            <a:spLocks/>
          </p:cNvSpPr>
          <p:nvPr/>
        </p:nvSpPr>
        <p:spPr>
          <a:xfrm>
            <a:off x="576072" y="1947672"/>
            <a:ext cx="11615928" cy="3978996"/>
          </a:xfrm>
          <a:prstGeom prst="rect">
            <a:avLst/>
          </a:prstGeom>
        </p:spPr>
        <p:txBody>
          <a:bodyPr rtlCol="0">
            <a:normAutofit/>
          </a:bodyPr>
          <a:lstStyle>
            <a:defPPr>
              <a:defRPr lang="fr-FR"/>
            </a:defPPr>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r>
              <a:rPr lang="en-US" sz="2400" dirty="0"/>
              <a:t>Directly:</a:t>
            </a:r>
          </a:p>
          <a:p>
            <a:r>
              <a:rPr lang="en-US" sz="2400" dirty="0"/>
              <a:t>All the HR members</a:t>
            </a:r>
          </a:p>
          <a:p>
            <a:r>
              <a:rPr lang="en-US" sz="2400" dirty="0"/>
              <a:t>Managers</a:t>
            </a:r>
          </a:p>
          <a:p>
            <a:r>
              <a:rPr lang="en-US" sz="2400" dirty="0"/>
              <a:t>CEO and Leadership team</a:t>
            </a:r>
          </a:p>
          <a:p>
            <a:endParaRPr lang="en-US" sz="2400" dirty="0"/>
          </a:p>
          <a:p>
            <a:pPr marL="0" indent="0">
              <a:buNone/>
            </a:pPr>
            <a:r>
              <a:rPr lang="en-US" sz="2400" dirty="0"/>
              <a:t>Indirectly:</a:t>
            </a:r>
          </a:p>
          <a:p>
            <a:r>
              <a:rPr lang="en-US" sz="2400" dirty="0"/>
              <a:t>For the employees</a:t>
            </a:r>
          </a:p>
        </p:txBody>
      </p:sp>
    </p:spTree>
    <p:extLst>
      <p:ext uri="{BB962C8B-B14F-4D97-AF65-F5344CB8AC3E}">
        <p14:creationId xmlns:p14="http://schemas.microsoft.com/office/powerpoint/2010/main" val="326734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68B0B-70F8-42E2-92AE-5754C0EBC092}"/>
              </a:ext>
            </a:extLst>
          </p:cNvPr>
          <p:cNvSpPr>
            <a:spLocks noGrp="1"/>
          </p:cNvSpPr>
          <p:nvPr>
            <p:ph type="title"/>
          </p:nvPr>
        </p:nvSpPr>
        <p:spPr/>
        <p:txBody>
          <a:bodyPr/>
          <a:lstStyle/>
          <a:p>
            <a:r>
              <a:rPr lang="fr-FR" dirty="0"/>
              <a:t>Break 10’</a:t>
            </a:r>
          </a:p>
        </p:txBody>
      </p:sp>
      <p:sp>
        <p:nvSpPr>
          <p:cNvPr id="3" name="Espace réservé du texte 2">
            <a:extLst>
              <a:ext uri="{FF2B5EF4-FFF2-40B4-BE49-F238E27FC236}">
                <a16:creationId xmlns:a16="http://schemas.microsoft.com/office/drawing/2014/main" id="{91580A0E-1630-43D2-BD84-BFF5264E74B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387398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1377AF6-2477-81EC-D1BC-43FD72DF18F6}"/>
              </a:ext>
            </a:extLst>
          </p:cNvPr>
          <p:cNvSpPr>
            <a:spLocks noGrp="1"/>
          </p:cNvSpPr>
          <p:nvPr>
            <p:ph type="title"/>
          </p:nvPr>
        </p:nvSpPr>
        <p:spPr>
          <a:xfrm>
            <a:off x="2560320" y="3078480"/>
            <a:ext cx="5917636" cy="1773555"/>
          </a:xfrm>
        </p:spPr>
        <p:txBody>
          <a:bodyPr rtlCol="0"/>
          <a:lstStyle>
            <a:defPPr>
              <a:defRPr lang="fr-FR"/>
            </a:defPPr>
          </a:lstStyle>
          <a:p>
            <a:pPr rtl="0"/>
            <a:r>
              <a:rPr lang="fr-FR" dirty="0"/>
              <a:t>Introduction to Human </a:t>
            </a:r>
            <a:r>
              <a:rPr lang="fr-FR" dirty="0" err="1"/>
              <a:t>Resources</a:t>
            </a:r>
            <a:endParaRPr lang="fr-FR" dirty="0"/>
          </a:p>
        </p:txBody>
      </p:sp>
    </p:spTree>
    <p:extLst>
      <p:ext uri="{BB962C8B-B14F-4D97-AF65-F5344CB8AC3E}">
        <p14:creationId xmlns:p14="http://schemas.microsoft.com/office/powerpoint/2010/main" val="229797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9844D30-A7A8-441D-A842-25B2138976D8}"/>
              </a:ext>
            </a:extLst>
          </p:cNvPr>
          <p:cNvSpPr>
            <a:spLocks noGrp="1"/>
          </p:cNvSpPr>
          <p:nvPr>
            <p:ph sz="half" idx="1"/>
          </p:nvPr>
        </p:nvSpPr>
        <p:spPr>
          <a:xfrm>
            <a:off x="544656" y="2337605"/>
            <a:ext cx="8970151" cy="2091619"/>
          </a:xfrm>
        </p:spPr>
        <p:txBody>
          <a:bodyPr>
            <a:normAutofit/>
          </a:bodyPr>
          <a:lstStyle/>
          <a:p>
            <a:pPr marL="0" indent="0">
              <a:buNone/>
            </a:pPr>
            <a:r>
              <a:rPr lang="fr-FR" sz="3600" dirty="0"/>
              <a:t>Are </a:t>
            </a:r>
            <a:r>
              <a:rPr lang="fr-FR" sz="3600" dirty="0" err="1"/>
              <a:t>you</a:t>
            </a:r>
            <a:r>
              <a:rPr lang="fr-FR" sz="3600" dirty="0"/>
              <a:t> </a:t>
            </a:r>
            <a:r>
              <a:rPr lang="fr-FR" sz="3600" dirty="0" err="1"/>
              <a:t>ready</a:t>
            </a:r>
            <a:r>
              <a:rPr lang="fr-FR" sz="3600" dirty="0"/>
              <a:t> to test your HR </a:t>
            </a:r>
            <a:r>
              <a:rPr lang="fr-FR" sz="3600" dirty="0" err="1"/>
              <a:t>knowlegde</a:t>
            </a:r>
            <a:r>
              <a:rPr lang="fr-FR" sz="3600" dirty="0"/>
              <a:t>?</a:t>
            </a:r>
            <a:endParaRPr lang="en-US" sz="3600" b="1" dirty="0"/>
          </a:p>
          <a:p>
            <a:pPr marL="0" indent="0">
              <a:buNone/>
            </a:pPr>
            <a:endParaRPr lang="en-US" sz="1800" b="1" dirty="0"/>
          </a:p>
          <a:p>
            <a:pPr marL="0" indent="0">
              <a:buNone/>
            </a:pPr>
            <a:endParaRPr lang="fr-FR" sz="1800" dirty="0"/>
          </a:p>
        </p:txBody>
      </p:sp>
      <p:sp>
        <p:nvSpPr>
          <p:cNvPr id="5" name="Espace réservé du pied de page 4">
            <a:extLst>
              <a:ext uri="{FF2B5EF4-FFF2-40B4-BE49-F238E27FC236}">
                <a16:creationId xmlns:a16="http://schemas.microsoft.com/office/drawing/2014/main" id="{110DF610-15DA-42E7-A3C2-FE2B60E30681}"/>
              </a:ext>
            </a:extLst>
          </p:cNvPr>
          <p:cNvSpPr>
            <a:spLocks noGrp="1"/>
          </p:cNvSpPr>
          <p:nvPr>
            <p:ph type="ftr" sz="quarter" idx="11"/>
          </p:nvPr>
        </p:nvSpPr>
        <p:spPr/>
        <p:txBody>
          <a:bodyPr/>
          <a:lstStyle/>
          <a:p>
            <a:pPr rtl="0"/>
            <a:r>
              <a:rPr lang="fr-FR"/>
              <a:t>People Analytics - Université Catholique de Lille</a:t>
            </a:r>
          </a:p>
        </p:txBody>
      </p:sp>
      <p:sp>
        <p:nvSpPr>
          <p:cNvPr id="7" name="Titre 6">
            <a:extLst>
              <a:ext uri="{FF2B5EF4-FFF2-40B4-BE49-F238E27FC236}">
                <a16:creationId xmlns:a16="http://schemas.microsoft.com/office/drawing/2014/main" id="{41B685F6-9A04-49EE-BE4F-CA5126835B07}"/>
              </a:ext>
            </a:extLst>
          </p:cNvPr>
          <p:cNvSpPr>
            <a:spLocks noGrp="1"/>
          </p:cNvSpPr>
          <p:nvPr>
            <p:ph type="title"/>
          </p:nvPr>
        </p:nvSpPr>
        <p:spPr>
          <a:xfrm>
            <a:off x="576070" y="704088"/>
            <a:ext cx="10568179" cy="676656"/>
          </a:xfrm>
        </p:spPr>
        <p:txBody>
          <a:bodyPr/>
          <a:lstStyle/>
          <a:p>
            <a:r>
              <a:rPr lang="fr-FR" dirty="0"/>
              <a:t>Introduction to Human </a:t>
            </a:r>
            <a:r>
              <a:rPr lang="fr-FR" dirty="0" err="1"/>
              <a:t>Resources</a:t>
            </a:r>
            <a:endParaRPr lang="fr-FR" dirty="0"/>
          </a:p>
        </p:txBody>
      </p:sp>
      <p:pic>
        <p:nvPicPr>
          <p:cNvPr id="15" name="Image 14">
            <a:extLst>
              <a:ext uri="{FF2B5EF4-FFF2-40B4-BE49-F238E27FC236}">
                <a16:creationId xmlns:a16="http://schemas.microsoft.com/office/drawing/2014/main" id="{A6052ABC-7BBC-4B3E-9C6D-4343EDAD3CCC}"/>
              </a:ext>
            </a:extLst>
          </p:cNvPr>
          <p:cNvPicPr>
            <a:picLocks noChangeAspect="1"/>
          </p:cNvPicPr>
          <p:nvPr/>
        </p:nvPicPr>
        <p:blipFill>
          <a:blip r:embed="rId2"/>
          <a:stretch>
            <a:fillRect/>
          </a:stretch>
        </p:blipFill>
        <p:spPr>
          <a:xfrm>
            <a:off x="336287" y="3848146"/>
            <a:ext cx="10525125" cy="1381125"/>
          </a:xfrm>
          <a:prstGeom prst="rect">
            <a:avLst/>
          </a:prstGeom>
        </p:spPr>
      </p:pic>
    </p:spTree>
    <p:extLst>
      <p:ext uri="{BB962C8B-B14F-4D97-AF65-F5344CB8AC3E}">
        <p14:creationId xmlns:p14="http://schemas.microsoft.com/office/powerpoint/2010/main" val="39511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83718033-012D-4D4A-A933-8F9EAB76216A}"/>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9C8D6D3D-75EB-4411-B505-A256D4AF7F3E}"/>
              </a:ext>
            </a:extLst>
          </p:cNvPr>
          <p:cNvSpPr>
            <a:spLocks noGrp="1"/>
          </p:cNvSpPr>
          <p:nvPr>
            <p:ph type="title"/>
          </p:nvPr>
        </p:nvSpPr>
        <p:spPr>
          <a:xfrm>
            <a:off x="576069" y="503922"/>
            <a:ext cx="11615929" cy="415028"/>
          </a:xfrm>
        </p:spPr>
        <p:txBody>
          <a:bodyPr/>
          <a:lstStyle/>
          <a:p>
            <a:r>
              <a:rPr lang="en-US" sz="3200" dirty="0"/>
              <a:t>Human Resources (HR) Meaning and Responsibilities</a:t>
            </a:r>
            <a:endParaRPr lang="fr-FR" sz="3200" dirty="0"/>
          </a:p>
        </p:txBody>
      </p:sp>
      <p:sp>
        <p:nvSpPr>
          <p:cNvPr id="9" name="ZoneTexte 8">
            <a:extLst>
              <a:ext uri="{FF2B5EF4-FFF2-40B4-BE49-F238E27FC236}">
                <a16:creationId xmlns:a16="http://schemas.microsoft.com/office/drawing/2014/main" id="{E2E7D0D4-B8CB-4918-895B-4D310F798111}"/>
              </a:ext>
            </a:extLst>
          </p:cNvPr>
          <p:cNvSpPr txBox="1"/>
          <p:nvPr/>
        </p:nvSpPr>
        <p:spPr>
          <a:xfrm>
            <a:off x="395199" y="1120676"/>
            <a:ext cx="11615931" cy="1815882"/>
          </a:xfrm>
          <a:prstGeom prst="rect">
            <a:avLst/>
          </a:prstGeom>
          <a:noFill/>
        </p:spPr>
        <p:txBody>
          <a:bodyPr wrap="square">
            <a:spAutoFit/>
          </a:bodyPr>
          <a:lstStyle/>
          <a:p>
            <a:r>
              <a:rPr lang="en-US" sz="1600" dirty="0"/>
              <a:t>Human resources (HR) is the division of a business that is charged with finding, screening, recruiting, and training job applicants. It also administers employee-benefit programs.</a:t>
            </a:r>
          </a:p>
          <a:p>
            <a:endParaRPr lang="en-US" sz="1600" dirty="0"/>
          </a:p>
          <a:p>
            <a:r>
              <a:rPr lang="en-US" sz="1600" dirty="0"/>
              <a:t>Human resources (HR) is the department within a business that is responsible for all things worker-related. That includes recruiting, vetting, selecting, hiring, onboarding, training, promoting, paying, and firing employees and independent contractors</a:t>
            </a:r>
          </a:p>
          <a:p>
            <a:endParaRPr lang="en-US" sz="1600" dirty="0"/>
          </a:p>
          <a:p>
            <a:r>
              <a:rPr lang="en-US" sz="1600" dirty="0"/>
              <a:t>HR plays a key role in helping companies deal with a fast-changing business environment and a greater demand for quality employees</a:t>
            </a:r>
            <a:endParaRPr lang="fr-FR" sz="1600" dirty="0"/>
          </a:p>
        </p:txBody>
      </p:sp>
      <p:sp>
        <p:nvSpPr>
          <p:cNvPr id="11" name="ZoneTexte 10">
            <a:extLst>
              <a:ext uri="{FF2B5EF4-FFF2-40B4-BE49-F238E27FC236}">
                <a16:creationId xmlns:a16="http://schemas.microsoft.com/office/drawing/2014/main" id="{AF27B6AF-6516-42EF-93A0-AA683C1D83B7}"/>
              </a:ext>
            </a:extLst>
          </p:cNvPr>
          <p:cNvSpPr txBox="1"/>
          <p:nvPr/>
        </p:nvSpPr>
        <p:spPr>
          <a:xfrm>
            <a:off x="395199" y="3213557"/>
            <a:ext cx="10792516" cy="584775"/>
          </a:xfrm>
          <a:prstGeom prst="rect">
            <a:avLst/>
          </a:prstGeom>
          <a:noFill/>
        </p:spPr>
        <p:txBody>
          <a:bodyPr wrap="square">
            <a:spAutoFit/>
          </a:bodyPr>
          <a:lstStyle/>
          <a:p>
            <a:r>
              <a:rPr lang="en-US" sz="1600" dirty="0"/>
              <a:t>A human resources department also handles compensation and benefits, and employee terminations.</a:t>
            </a:r>
          </a:p>
          <a:p>
            <a:r>
              <a:rPr lang="en-US" sz="1600" dirty="0"/>
              <a:t>It must keep up to date with any laws that may affect the company and its employees.</a:t>
            </a:r>
            <a:endParaRPr lang="fr-FR" sz="1600" dirty="0"/>
          </a:p>
        </p:txBody>
      </p:sp>
      <p:sp>
        <p:nvSpPr>
          <p:cNvPr id="10" name="ZoneTexte 9">
            <a:extLst>
              <a:ext uri="{FF2B5EF4-FFF2-40B4-BE49-F238E27FC236}">
                <a16:creationId xmlns:a16="http://schemas.microsoft.com/office/drawing/2014/main" id="{EFE1748C-6F60-4E1B-AA47-4624295C772B}"/>
              </a:ext>
            </a:extLst>
          </p:cNvPr>
          <p:cNvSpPr txBox="1"/>
          <p:nvPr/>
        </p:nvSpPr>
        <p:spPr>
          <a:xfrm>
            <a:off x="331912" y="4075331"/>
            <a:ext cx="11742504" cy="2062103"/>
          </a:xfrm>
          <a:prstGeom prst="rect">
            <a:avLst/>
          </a:prstGeom>
          <a:noFill/>
        </p:spPr>
        <p:txBody>
          <a:bodyPr wrap="square">
            <a:spAutoFit/>
          </a:bodyPr>
          <a:lstStyle/>
          <a:p>
            <a:pPr algn="l"/>
            <a:r>
              <a:rPr lang="en-US" sz="1600" dirty="0"/>
              <a:t>People-related activities that HR must effectively do to add value to a company. They are:</a:t>
            </a:r>
          </a:p>
          <a:p>
            <a:pPr marL="285750" indent="-285750">
              <a:buFont typeface="Arial" panose="020B0604020202020204" pitchFamily="34" charset="0"/>
              <a:buChar char="•"/>
            </a:pPr>
            <a:r>
              <a:rPr lang="en-US" sz="1600" dirty="0"/>
              <a:t>Recruiting, hiring, and onboarding new employees</a:t>
            </a:r>
          </a:p>
          <a:p>
            <a:pPr marL="285750" indent="-285750">
              <a:buFont typeface="Arial" panose="020B0604020202020204" pitchFamily="34" charset="0"/>
              <a:buChar char="•"/>
            </a:pPr>
            <a:r>
              <a:rPr lang="en-US" sz="1600" dirty="0"/>
              <a:t>Handling employee compensation and benefits</a:t>
            </a:r>
          </a:p>
          <a:p>
            <a:pPr marL="285750" indent="-285750">
              <a:buFont typeface="Arial" panose="020B0604020202020204" pitchFamily="34" charset="0"/>
              <a:buChar char="•"/>
            </a:pPr>
            <a:r>
              <a:rPr lang="en-US" sz="1600" dirty="0"/>
              <a:t>Offering employee job/career development that enhance individual and organizational performance</a:t>
            </a:r>
          </a:p>
          <a:p>
            <a:pPr marL="285750" indent="-285750">
              <a:buFont typeface="Arial" panose="020B0604020202020204" pitchFamily="34" charset="0"/>
              <a:buChar char="•"/>
            </a:pPr>
            <a:r>
              <a:rPr lang="en-US" sz="1600" dirty="0"/>
              <a:t>Addressing work-related issues of individual employees</a:t>
            </a:r>
          </a:p>
          <a:p>
            <a:pPr marL="285750" indent="-285750">
              <a:buFont typeface="Arial" panose="020B0604020202020204" pitchFamily="34" charset="0"/>
              <a:buChar char="•"/>
            </a:pPr>
            <a:r>
              <a:rPr lang="en-US" sz="1600" dirty="0"/>
              <a:t>Developing policies that affect a working environment company-wide</a:t>
            </a:r>
          </a:p>
          <a:p>
            <a:pPr marL="285750" indent="-285750">
              <a:buFont typeface="Arial" panose="020B0604020202020204" pitchFamily="34" charset="0"/>
              <a:buChar char="•"/>
            </a:pPr>
            <a:r>
              <a:rPr lang="en-US" sz="1600" dirty="0"/>
              <a:t>Developing employee's competencies that enhance individual and organizational performance</a:t>
            </a:r>
          </a:p>
          <a:p>
            <a:pPr marL="285750" indent="-285750" algn="l">
              <a:buFont typeface="Arial" panose="020B0604020202020204" pitchFamily="34" charset="0"/>
              <a:buChar char="•"/>
            </a:pPr>
            <a:r>
              <a:rPr lang="en-US" sz="1600" dirty="0"/>
              <a:t>Increasing the innovation, creativity, and flexibility necessary to enhance competitiveness (in developing new approaches to work)</a:t>
            </a:r>
          </a:p>
        </p:txBody>
      </p:sp>
    </p:spTree>
    <p:extLst>
      <p:ext uri="{BB962C8B-B14F-4D97-AF65-F5344CB8AC3E}">
        <p14:creationId xmlns:p14="http://schemas.microsoft.com/office/powerpoint/2010/main" val="16267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6496B8C6-49A4-4235-9168-84A6AF093C79}"/>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89D28E67-7ABD-493A-B5EE-6A9B8D77EA88}"/>
              </a:ext>
            </a:extLst>
          </p:cNvPr>
          <p:cNvSpPr>
            <a:spLocks noGrp="1"/>
          </p:cNvSpPr>
          <p:nvPr>
            <p:ph type="title"/>
          </p:nvPr>
        </p:nvSpPr>
        <p:spPr>
          <a:xfrm>
            <a:off x="587360" y="455733"/>
            <a:ext cx="9144000" cy="676656"/>
          </a:xfrm>
        </p:spPr>
        <p:txBody>
          <a:bodyPr/>
          <a:lstStyle/>
          <a:p>
            <a:r>
              <a:rPr lang="fr-FR" sz="4000" dirty="0"/>
              <a:t>HR ORGANIZATION</a:t>
            </a:r>
          </a:p>
        </p:txBody>
      </p:sp>
      <p:pic>
        <p:nvPicPr>
          <p:cNvPr id="6" name="Image 5">
            <a:extLst>
              <a:ext uri="{FF2B5EF4-FFF2-40B4-BE49-F238E27FC236}">
                <a16:creationId xmlns:a16="http://schemas.microsoft.com/office/drawing/2014/main" id="{7C1963AD-B72C-40BD-B66B-7ACD7EEDD466}"/>
              </a:ext>
            </a:extLst>
          </p:cNvPr>
          <p:cNvPicPr>
            <a:picLocks noChangeAspect="1"/>
          </p:cNvPicPr>
          <p:nvPr/>
        </p:nvPicPr>
        <p:blipFill rotWithShape="1">
          <a:blip r:embed="rId3">
            <a:alphaModFix amt="80000"/>
          </a:blip>
          <a:srcRect l="4725" t="7276" r="3518" b="12609"/>
          <a:stretch/>
        </p:blipFill>
        <p:spPr>
          <a:xfrm>
            <a:off x="1151803" y="1865509"/>
            <a:ext cx="9008197" cy="4114534"/>
          </a:xfrm>
          <a:prstGeom prst="rect">
            <a:avLst/>
          </a:prstGeom>
        </p:spPr>
      </p:pic>
    </p:spTree>
    <p:extLst>
      <p:ext uri="{BB962C8B-B14F-4D97-AF65-F5344CB8AC3E}">
        <p14:creationId xmlns:p14="http://schemas.microsoft.com/office/powerpoint/2010/main" val="188644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8144F492-DB9F-418F-9106-87386365E5A3}"/>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BE258AA5-0BED-4352-A3F7-7F5E26E9D106}"/>
              </a:ext>
            </a:extLst>
          </p:cNvPr>
          <p:cNvSpPr>
            <a:spLocks noGrp="1"/>
          </p:cNvSpPr>
          <p:nvPr>
            <p:ph type="title"/>
          </p:nvPr>
        </p:nvSpPr>
        <p:spPr>
          <a:xfrm>
            <a:off x="226115" y="331703"/>
            <a:ext cx="9144000" cy="676656"/>
          </a:xfrm>
        </p:spPr>
        <p:txBody>
          <a:bodyPr/>
          <a:lstStyle/>
          <a:p>
            <a:r>
              <a:rPr lang="fr-FR" sz="3600" dirty="0"/>
              <a:t>ROQUETTE -HR ORGANIZATION</a:t>
            </a:r>
          </a:p>
        </p:txBody>
      </p:sp>
      <p:sp>
        <p:nvSpPr>
          <p:cNvPr id="44" name="Rectangle 43">
            <a:extLst>
              <a:ext uri="{FF2B5EF4-FFF2-40B4-BE49-F238E27FC236}">
                <a16:creationId xmlns:a16="http://schemas.microsoft.com/office/drawing/2014/main" id="{6955B6AB-2805-434F-BAA4-33548EC1B23F}"/>
              </a:ext>
            </a:extLst>
          </p:cNvPr>
          <p:cNvSpPr/>
          <p:nvPr/>
        </p:nvSpPr>
        <p:spPr>
          <a:xfrm>
            <a:off x="766823" y="1023121"/>
            <a:ext cx="2140500" cy="646331"/>
          </a:xfrm>
          <a:prstGeom prst="rect">
            <a:avLst/>
          </a:prstGeom>
          <a:noFill/>
          <a:ln w="12700" cap="flat" cmpd="sng" algn="ctr">
            <a:noFill/>
            <a:prstDash val="solid"/>
            <a:miter lim="800000"/>
          </a:ln>
          <a:effectLst/>
        </p:spPr>
        <p:txBody>
          <a:bodyPr wrap="square" lIns="0" rIns="0" rtlCol="0" anchor="t">
            <a:spAutoFit/>
          </a:bodyPr>
          <a:lstStyle/>
          <a:p>
            <a:pPr>
              <a:defRPr/>
            </a:pPr>
            <a:r>
              <a:rPr lang="en-US" b="1" kern="0">
                <a:solidFill>
                  <a:srgbClr val="70A9B2"/>
                </a:solidFill>
                <a:latin typeface="Calibri" panose="020F0502020204030204"/>
                <a:ea typeface="Calibri" charset="0"/>
                <a:cs typeface="Calibri" charset="0"/>
              </a:rPr>
              <a:t>3 ORGANIZATIONAL PILLARS</a:t>
            </a:r>
          </a:p>
        </p:txBody>
      </p:sp>
      <p:cxnSp>
        <p:nvCxnSpPr>
          <p:cNvPr id="45" name="Straight Connector 16">
            <a:extLst>
              <a:ext uri="{FF2B5EF4-FFF2-40B4-BE49-F238E27FC236}">
                <a16:creationId xmlns:a16="http://schemas.microsoft.com/office/drawing/2014/main" id="{9A6A4622-C353-4CC7-BC2B-335006F23F96}"/>
              </a:ext>
            </a:extLst>
          </p:cNvPr>
          <p:cNvCxnSpPr/>
          <p:nvPr/>
        </p:nvCxnSpPr>
        <p:spPr>
          <a:xfrm>
            <a:off x="766672" y="1669452"/>
            <a:ext cx="850873" cy="0"/>
          </a:xfrm>
          <a:prstGeom prst="line">
            <a:avLst/>
          </a:prstGeom>
          <a:noFill/>
          <a:ln w="19050" cap="flat" cmpd="sng" algn="ctr">
            <a:solidFill>
              <a:srgbClr val="70A9B2"/>
            </a:solidFill>
            <a:prstDash val="solid"/>
            <a:miter lim="800000"/>
          </a:ln>
          <a:effectLst/>
        </p:spPr>
      </p:cxnSp>
      <p:sp>
        <p:nvSpPr>
          <p:cNvPr id="46" name="ZoneTexte 45">
            <a:extLst>
              <a:ext uri="{FF2B5EF4-FFF2-40B4-BE49-F238E27FC236}">
                <a16:creationId xmlns:a16="http://schemas.microsoft.com/office/drawing/2014/main" id="{1B05ED33-202F-487C-852D-3DCB4FD51E4D}"/>
              </a:ext>
            </a:extLst>
          </p:cNvPr>
          <p:cNvSpPr txBox="1"/>
          <p:nvPr/>
        </p:nvSpPr>
        <p:spPr>
          <a:xfrm>
            <a:off x="2152737" y="2409915"/>
            <a:ext cx="1621316" cy="400110"/>
          </a:xfrm>
          <a:prstGeom prst="rect">
            <a:avLst/>
          </a:prstGeom>
          <a:noFill/>
        </p:spPr>
        <p:txBody>
          <a:bodyPr wrap="square" rtlCol="0">
            <a:spAutoFit/>
          </a:bodyPr>
          <a:lstStyle/>
          <a:p>
            <a:pPr algn="ctr" eaLnBrk="0" fontAlgn="base" hangingPunct="0">
              <a:spcBef>
                <a:spcPct val="0"/>
              </a:spcBef>
              <a:spcAft>
                <a:spcPct val="0"/>
              </a:spcAft>
              <a:defRPr/>
            </a:pPr>
            <a:r>
              <a:rPr lang="en-US" sz="2000" b="1">
                <a:solidFill>
                  <a:srgbClr val="005A96"/>
                </a:solidFill>
                <a:latin typeface="Calibri" pitchFamily="34" charset="0"/>
              </a:rPr>
              <a:t>Head of HR</a:t>
            </a:r>
          </a:p>
        </p:txBody>
      </p:sp>
      <p:sp>
        <p:nvSpPr>
          <p:cNvPr id="47" name="ZoneTexte 46">
            <a:extLst>
              <a:ext uri="{FF2B5EF4-FFF2-40B4-BE49-F238E27FC236}">
                <a16:creationId xmlns:a16="http://schemas.microsoft.com/office/drawing/2014/main" id="{A85CC8CE-98B2-4B5A-AA3D-6901AC76FD72}"/>
              </a:ext>
            </a:extLst>
          </p:cNvPr>
          <p:cNvSpPr txBox="1"/>
          <p:nvPr/>
        </p:nvSpPr>
        <p:spPr>
          <a:xfrm>
            <a:off x="119878" y="3047090"/>
            <a:ext cx="1928946" cy="707886"/>
          </a:xfrm>
          <a:prstGeom prst="rect">
            <a:avLst/>
          </a:prstGeom>
          <a:noFill/>
        </p:spPr>
        <p:txBody>
          <a:bodyPr wrap="square" rtlCol="0">
            <a:spAutoFit/>
          </a:bodyPr>
          <a:lstStyle/>
          <a:p>
            <a:pPr algn="ctr" eaLnBrk="0" fontAlgn="base" hangingPunct="0">
              <a:spcBef>
                <a:spcPct val="0"/>
              </a:spcBef>
              <a:spcAft>
                <a:spcPct val="0"/>
              </a:spcAft>
              <a:defRPr/>
            </a:pPr>
            <a:r>
              <a:rPr lang="en-US" sz="2000" b="1">
                <a:solidFill>
                  <a:schemeClr val="tx2"/>
                </a:solidFill>
                <a:latin typeface="Calibri" pitchFamily="34" charset="0"/>
              </a:rPr>
              <a:t>Centers of Expertise</a:t>
            </a:r>
          </a:p>
        </p:txBody>
      </p:sp>
      <p:sp>
        <p:nvSpPr>
          <p:cNvPr id="48" name="ZoneTexte 47">
            <a:extLst>
              <a:ext uri="{FF2B5EF4-FFF2-40B4-BE49-F238E27FC236}">
                <a16:creationId xmlns:a16="http://schemas.microsoft.com/office/drawing/2014/main" id="{4FE9823A-F835-47A3-B09A-B458A3B7D0E5}"/>
              </a:ext>
            </a:extLst>
          </p:cNvPr>
          <p:cNvSpPr txBox="1"/>
          <p:nvPr/>
        </p:nvSpPr>
        <p:spPr>
          <a:xfrm>
            <a:off x="2138492" y="3047090"/>
            <a:ext cx="1649807" cy="400110"/>
          </a:xfrm>
          <a:prstGeom prst="rect">
            <a:avLst/>
          </a:prstGeom>
          <a:noFill/>
        </p:spPr>
        <p:txBody>
          <a:bodyPr wrap="square" rtlCol="0">
            <a:spAutoFit/>
          </a:bodyPr>
          <a:lstStyle/>
          <a:p>
            <a:pPr eaLnBrk="0" fontAlgn="base" hangingPunct="0">
              <a:spcBef>
                <a:spcPct val="0"/>
              </a:spcBef>
              <a:spcAft>
                <a:spcPct val="0"/>
              </a:spcAft>
              <a:defRPr/>
            </a:pPr>
            <a:r>
              <a:rPr lang="en-US" sz="2000" b="1">
                <a:solidFill>
                  <a:schemeClr val="tx2"/>
                </a:solidFill>
                <a:latin typeface="Calibri" pitchFamily="34" charset="0"/>
              </a:rPr>
              <a:t>HR Functions</a:t>
            </a:r>
          </a:p>
        </p:txBody>
      </p:sp>
      <p:sp>
        <p:nvSpPr>
          <p:cNvPr id="49" name="ZoneTexte 48">
            <a:extLst>
              <a:ext uri="{FF2B5EF4-FFF2-40B4-BE49-F238E27FC236}">
                <a16:creationId xmlns:a16="http://schemas.microsoft.com/office/drawing/2014/main" id="{D4702CBA-3C98-4373-AEAC-60F2A9A869F9}"/>
              </a:ext>
            </a:extLst>
          </p:cNvPr>
          <p:cNvSpPr txBox="1"/>
          <p:nvPr/>
        </p:nvSpPr>
        <p:spPr>
          <a:xfrm>
            <a:off x="3988020" y="3047090"/>
            <a:ext cx="1240904" cy="400110"/>
          </a:xfrm>
          <a:prstGeom prst="rect">
            <a:avLst/>
          </a:prstGeom>
          <a:noFill/>
        </p:spPr>
        <p:txBody>
          <a:bodyPr wrap="square" rtlCol="0">
            <a:spAutoFit/>
          </a:bodyPr>
          <a:lstStyle/>
          <a:p>
            <a:pPr eaLnBrk="0" fontAlgn="base" hangingPunct="0">
              <a:spcBef>
                <a:spcPct val="0"/>
              </a:spcBef>
              <a:spcAft>
                <a:spcPct val="0"/>
              </a:spcAft>
              <a:defRPr/>
            </a:pPr>
            <a:r>
              <a:rPr lang="en-US" sz="2000" b="1" dirty="0">
                <a:solidFill>
                  <a:schemeClr val="tx2"/>
                </a:solidFill>
                <a:latin typeface="Calibri" pitchFamily="34" charset="0"/>
              </a:rPr>
              <a:t>Areas HR</a:t>
            </a:r>
          </a:p>
        </p:txBody>
      </p:sp>
      <p:sp>
        <p:nvSpPr>
          <p:cNvPr id="50" name="Rectangle 49">
            <a:extLst>
              <a:ext uri="{FF2B5EF4-FFF2-40B4-BE49-F238E27FC236}">
                <a16:creationId xmlns:a16="http://schemas.microsoft.com/office/drawing/2014/main" id="{6DBE6128-E655-4119-8F97-91914DF61343}"/>
              </a:ext>
            </a:extLst>
          </p:cNvPr>
          <p:cNvSpPr/>
          <p:nvPr/>
        </p:nvSpPr>
        <p:spPr>
          <a:xfrm>
            <a:off x="4845089" y="4144363"/>
            <a:ext cx="673582" cy="246221"/>
          </a:xfrm>
          <a:prstGeom prst="rect">
            <a:avLst/>
          </a:prstGeom>
        </p:spPr>
        <p:txBody>
          <a:bodyPr wrap="none">
            <a:spAutoFit/>
          </a:bodyPr>
          <a:lstStyle/>
          <a:p>
            <a:pPr eaLnBrk="0" fontAlgn="base" hangingPunct="0">
              <a:spcBef>
                <a:spcPct val="0"/>
              </a:spcBef>
              <a:spcAft>
                <a:spcPct val="0"/>
              </a:spcAft>
              <a:defRPr/>
            </a:pPr>
            <a:r>
              <a:rPr lang="en-US" sz="1000" b="1">
                <a:solidFill>
                  <a:srgbClr val="005A96"/>
                </a:solidFill>
                <a:latin typeface="Calibri" charset="0"/>
                <a:ea typeface="Calibri" charset="0"/>
                <a:cs typeface="Calibri" charset="0"/>
              </a:rPr>
              <a:t>Americas</a:t>
            </a:r>
          </a:p>
        </p:txBody>
      </p:sp>
      <p:sp>
        <p:nvSpPr>
          <p:cNvPr id="51" name="Rectangle 50">
            <a:extLst>
              <a:ext uri="{FF2B5EF4-FFF2-40B4-BE49-F238E27FC236}">
                <a16:creationId xmlns:a16="http://schemas.microsoft.com/office/drawing/2014/main" id="{F5E40039-0F78-44C8-B3D2-9801B4E2CF25}"/>
              </a:ext>
            </a:extLst>
          </p:cNvPr>
          <p:cNvSpPr/>
          <p:nvPr/>
        </p:nvSpPr>
        <p:spPr>
          <a:xfrm>
            <a:off x="4845089" y="4655961"/>
            <a:ext cx="562975" cy="246221"/>
          </a:xfrm>
          <a:prstGeom prst="rect">
            <a:avLst/>
          </a:prstGeom>
        </p:spPr>
        <p:txBody>
          <a:bodyPr wrap="none">
            <a:spAutoFit/>
          </a:bodyPr>
          <a:lstStyle/>
          <a:p>
            <a:pPr eaLnBrk="0" fontAlgn="base" hangingPunct="0">
              <a:spcBef>
                <a:spcPct val="0"/>
              </a:spcBef>
              <a:spcAft>
                <a:spcPct val="0"/>
              </a:spcAft>
              <a:defRPr/>
            </a:pPr>
            <a:r>
              <a:rPr lang="en-US" sz="1000" b="1">
                <a:solidFill>
                  <a:srgbClr val="005A96"/>
                </a:solidFill>
                <a:latin typeface="Calibri" charset="0"/>
                <a:ea typeface="Calibri" charset="0"/>
                <a:cs typeface="Calibri" charset="0"/>
              </a:rPr>
              <a:t>Europe</a:t>
            </a:r>
          </a:p>
        </p:txBody>
      </p:sp>
      <p:sp>
        <p:nvSpPr>
          <p:cNvPr id="52" name="Rectangle 51">
            <a:extLst>
              <a:ext uri="{FF2B5EF4-FFF2-40B4-BE49-F238E27FC236}">
                <a16:creationId xmlns:a16="http://schemas.microsoft.com/office/drawing/2014/main" id="{97011C1B-B85F-499E-B498-2D3460622967}"/>
              </a:ext>
            </a:extLst>
          </p:cNvPr>
          <p:cNvSpPr/>
          <p:nvPr/>
        </p:nvSpPr>
        <p:spPr>
          <a:xfrm>
            <a:off x="4845089" y="5167561"/>
            <a:ext cx="843501" cy="246221"/>
          </a:xfrm>
          <a:prstGeom prst="rect">
            <a:avLst/>
          </a:prstGeom>
        </p:spPr>
        <p:txBody>
          <a:bodyPr wrap="none">
            <a:spAutoFit/>
          </a:bodyPr>
          <a:lstStyle/>
          <a:p>
            <a:pPr eaLnBrk="0" fontAlgn="base" hangingPunct="0">
              <a:spcBef>
                <a:spcPct val="0"/>
              </a:spcBef>
              <a:spcAft>
                <a:spcPct val="0"/>
              </a:spcAft>
              <a:defRPr/>
            </a:pPr>
            <a:r>
              <a:rPr lang="en-US" sz="1000" b="1">
                <a:solidFill>
                  <a:srgbClr val="005A96"/>
                </a:solidFill>
                <a:latin typeface="Calibri" charset="0"/>
                <a:ea typeface="Calibri" charset="0"/>
                <a:cs typeface="Calibri" charset="0"/>
              </a:rPr>
              <a:t>Greater Asia</a:t>
            </a:r>
          </a:p>
        </p:txBody>
      </p:sp>
      <p:cxnSp>
        <p:nvCxnSpPr>
          <p:cNvPr id="53" name="Connecteur en angle 42">
            <a:extLst>
              <a:ext uri="{FF2B5EF4-FFF2-40B4-BE49-F238E27FC236}">
                <a16:creationId xmlns:a16="http://schemas.microsoft.com/office/drawing/2014/main" id="{6948CFA0-713D-4050-916E-5689486BE0D9}"/>
              </a:ext>
            </a:extLst>
          </p:cNvPr>
          <p:cNvCxnSpPr>
            <a:stCxn id="49" idx="0"/>
            <a:endCxn id="47" idx="0"/>
          </p:cNvCxnSpPr>
          <p:nvPr/>
        </p:nvCxnSpPr>
        <p:spPr>
          <a:xfrm rot="16200000" flipV="1">
            <a:off x="2846412" y="1285029"/>
            <a:ext cx="12700" cy="3524121"/>
          </a:xfrm>
          <a:prstGeom prst="bentConnector3">
            <a:avLst>
              <a:gd name="adj1" fmla="val 1021606"/>
            </a:avLst>
          </a:prstGeom>
          <a:noFill/>
          <a:ln w="28575" cap="flat" cmpd="sng" algn="ctr">
            <a:solidFill>
              <a:srgbClr val="005A96"/>
            </a:solidFill>
            <a:prstDash val="solid"/>
            <a:miter lim="800000"/>
          </a:ln>
          <a:effectLst/>
        </p:spPr>
      </p:cxnSp>
      <p:cxnSp>
        <p:nvCxnSpPr>
          <p:cNvPr id="54" name="Connecteur en angle 43">
            <a:extLst>
              <a:ext uri="{FF2B5EF4-FFF2-40B4-BE49-F238E27FC236}">
                <a16:creationId xmlns:a16="http://schemas.microsoft.com/office/drawing/2014/main" id="{972C9853-6727-4A5C-807F-40F3B8417A36}"/>
              </a:ext>
            </a:extLst>
          </p:cNvPr>
          <p:cNvCxnSpPr>
            <a:stCxn id="46" idx="2"/>
            <a:endCxn id="48" idx="0"/>
          </p:cNvCxnSpPr>
          <p:nvPr/>
        </p:nvCxnSpPr>
        <p:spPr>
          <a:xfrm rot="16200000" flipH="1">
            <a:off x="2844863" y="2928556"/>
            <a:ext cx="237065" cy="1"/>
          </a:xfrm>
          <a:prstGeom prst="bentConnector3">
            <a:avLst>
              <a:gd name="adj1" fmla="val 50000"/>
            </a:avLst>
          </a:prstGeom>
          <a:noFill/>
          <a:ln w="28575" cap="flat" cmpd="sng" algn="ctr">
            <a:solidFill>
              <a:srgbClr val="005A96"/>
            </a:solidFill>
            <a:prstDash val="solid"/>
            <a:miter lim="800000"/>
          </a:ln>
          <a:effectLst/>
        </p:spPr>
      </p:cxnSp>
      <p:cxnSp>
        <p:nvCxnSpPr>
          <p:cNvPr id="55" name="Shape 344">
            <a:extLst>
              <a:ext uri="{FF2B5EF4-FFF2-40B4-BE49-F238E27FC236}">
                <a16:creationId xmlns:a16="http://schemas.microsoft.com/office/drawing/2014/main" id="{D155A86E-9B29-4979-B641-B85039A99339}"/>
              </a:ext>
            </a:extLst>
          </p:cNvPr>
          <p:cNvCxnSpPr/>
          <p:nvPr/>
        </p:nvCxnSpPr>
        <p:spPr>
          <a:xfrm>
            <a:off x="4662367" y="4363545"/>
            <a:ext cx="812" cy="936000"/>
          </a:xfrm>
          <a:prstGeom prst="straightConnector1">
            <a:avLst/>
          </a:prstGeom>
          <a:noFill/>
          <a:ln w="38100" cap="flat" cmpd="sng">
            <a:solidFill>
              <a:srgbClr val="5DBCB9"/>
            </a:solidFill>
            <a:prstDash val="solid"/>
            <a:round/>
            <a:headEnd type="none" w="med" len="med"/>
            <a:tailEnd type="none" w="med" len="med"/>
          </a:ln>
        </p:spPr>
      </p:cxnSp>
      <p:sp>
        <p:nvSpPr>
          <p:cNvPr id="56" name="Ellipse 55">
            <a:extLst>
              <a:ext uri="{FF2B5EF4-FFF2-40B4-BE49-F238E27FC236}">
                <a16:creationId xmlns:a16="http://schemas.microsoft.com/office/drawing/2014/main" id="{FFE53C05-AC30-436D-B2D2-7DB13414EB96}"/>
              </a:ext>
            </a:extLst>
          </p:cNvPr>
          <p:cNvSpPr/>
          <p:nvPr/>
        </p:nvSpPr>
        <p:spPr>
          <a:xfrm>
            <a:off x="4572773" y="4190999"/>
            <a:ext cx="180000" cy="181238"/>
          </a:xfrm>
          <a:prstGeom prst="ellipse">
            <a:avLst/>
          </a:prstGeom>
          <a:solidFill>
            <a:srgbClr val="5DBCB9"/>
          </a:solidFill>
          <a:ln w="60375" cap="flat" cmpd="sng" algn="ctr">
            <a:solidFill>
              <a:srgbClr val="5DBCB9"/>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chemeClr val="tx2"/>
              </a:solidFill>
              <a:effectLst/>
              <a:uLnTx/>
              <a:uFillTx/>
              <a:latin typeface="Calibri" panose="020F0502020204030204"/>
              <a:ea typeface="+mn-ea"/>
              <a:cs typeface="+mn-cs"/>
            </a:endParaRPr>
          </a:p>
        </p:txBody>
      </p:sp>
      <p:sp>
        <p:nvSpPr>
          <p:cNvPr id="57" name="Ellipse 56">
            <a:extLst>
              <a:ext uri="{FF2B5EF4-FFF2-40B4-BE49-F238E27FC236}">
                <a16:creationId xmlns:a16="http://schemas.microsoft.com/office/drawing/2014/main" id="{E629DFB2-C14A-4E39-B72A-CD423601331B}"/>
              </a:ext>
            </a:extLst>
          </p:cNvPr>
          <p:cNvSpPr/>
          <p:nvPr/>
        </p:nvSpPr>
        <p:spPr>
          <a:xfrm>
            <a:off x="4572773" y="4702963"/>
            <a:ext cx="180000" cy="181238"/>
          </a:xfrm>
          <a:prstGeom prst="ellipse">
            <a:avLst/>
          </a:prstGeom>
          <a:solidFill>
            <a:srgbClr val="5DBCB9"/>
          </a:solidFill>
          <a:ln w="60375" cap="flat" cmpd="sng" algn="ctr">
            <a:solidFill>
              <a:srgbClr val="5DBCB9"/>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chemeClr val="tx2"/>
              </a:solidFill>
              <a:effectLst/>
              <a:uLnTx/>
              <a:uFillTx/>
              <a:latin typeface="Calibri" panose="020F0502020204030204"/>
              <a:ea typeface="+mn-ea"/>
              <a:cs typeface="+mn-cs"/>
            </a:endParaRPr>
          </a:p>
        </p:txBody>
      </p:sp>
      <p:sp>
        <p:nvSpPr>
          <p:cNvPr id="58" name="Ellipse 57">
            <a:extLst>
              <a:ext uri="{FF2B5EF4-FFF2-40B4-BE49-F238E27FC236}">
                <a16:creationId xmlns:a16="http://schemas.microsoft.com/office/drawing/2014/main" id="{E2118959-ECF0-490C-B0C1-182011D08C34}"/>
              </a:ext>
            </a:extLst>
          </p:cNvPr>
          <p:cNvSpPr/>
          <p:nvPr/>
        </p:nvSpPr>
        <p:spPr>
          <a:xfrm>
            <a:off x="4572773" y="5214927"/>
            <a:ext cx="180000" cy="181238"/>
          </a:xfrm>
          <a:prstGeom prst="ellipse">
            <a:avLst/>
          </a:prstGeom>
          <a:solidFill>
            <a:srgbClr val="5DBCB9"/>
          </a:solidFill>
          <a:ln w="60375" cap="flat" cmpd="sng" algn="ctr">
            <a:solidFill>
              <a:srgbClr val="5DBCB9"/>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chemeClr val="tx2"/>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9EED39B1-F32B-4283-9A3C-B7D297933EE6}"/>
              </a:ext>
            </a:extLst>
          </p:cNvPr>
          <p:cNvSpPr/>
          <p:nvPr/>
        </p:nvSpPr>
        <p:spPr>
          <a:xfrm>
            <a:off x="3074093" y="4144363"/>
            <a:ext cx="644728" cy="246221"/>
          </a:xfrm>
          <a:prstGeom prst="rect">
            <a:avLst/>
          </a:prstGeom>
        </p:spPr>
        <p:txBody>
          <a:bodyPr wrap="none">
            <a:spAutoFit/>
          </a:bodyPr>
          <a:lstStyle/>
          <a:p>
            <a:pPr eaLnBrk="0" fontAlgn="base" hangingPunct="0">
              <a:spcBef>
                <a:spcPct val="0"/>
              </a:spcBef>
              <a:spcAft>
                <a:spcPct val="0"/>
              </a:spcAft>
              <a:defRPr/>
            </a:pPr>
            <a:r>
              <a:rPr lang="en-US" sz="1000" b="1">
                <a:solidFill>
                  <a:srgbClr val="005A96"/>
                </a:solidFill>
                <a:latin typeface="Calibri" charset="0"/>
                <a:ea typeface="Calibri" charset="0"/>
                <a:cs typeface="Calibri" charset="0"/>
              </a:rPr>
              <a:t>Business</a:t>
            </a:r>
          </a:p>
        </p:txBody>
      </p:sp>
      <p:sp>
        <p:nvSpPr>
          <p:cNvPr id="60" name="Rectangle 59">
            <a:extLst>
              <a:ext uri="{FF2B5EF4-FFF2-40B4-BE49-F238E27FC236}">
                <a16:creationId xmlns:a16="http://schemas.microsoft.com/office/drawing/2014/main" id="{15B96777-1978-4A8A-B2CA-55628E741832}"/>
              </a:ext>
            </a:extLst>
          </p:cNvPr>
          <p:cNvSpPr/>
          <p:nvPr/>
        </p:nvSpPr>
        <p:spPr>
          <a:xfrm>
            <a:off x="3074093" y="4655961"/>
            <a:ext cx="777777" cy="246221"/>
          </a:xfrm>
          <a:prstGeom prst="rect">
            <a:avLst/>
          </a:prstGeom>
        </p:spPr>
        <p:txBody>
          <a:bodyPr wrap="none">
            <a:spAutoFit/>
          </a:bodyPr>
          <a:lstStyle/>
          <a:p>
            <a:pPr eaLnBrk="0" fontAlgn="base" hangingPunct="0">
              <a:spcBef>
                <a:spcPct val="0"/>
              </a:spcBef>
              <a:spcAft>
                <a:spcPct val="0"/>
              </a:spcAft>
              <a:defRPr/>
            </a:pPr>
            <a:r>
              <a:rPr lang="en-US" sz="1000" b="1">
                <a:solidFill>
                  <a:srgbClr val="005A96"/>
                </a:solidFill>
                <a:latin typeface="Calibri" charset="0"/>
                <a:ea typeface="Calibri" charset="0"/>
                <a:cs typeface="Calibri" charset="0"/>
              </a:rPr>
              <a:t>Operations</a:t>
            </a:r>
          </a:p>
        </p:txBody>
      </p:sp>
      <p:sp>
        <p:nvSpPr>
          <p:cNvPr id="61" name="Rectangle 60">
            <a:extLst>
              <a:ext uri="{FF2B5EF4-FFF2-40B4-BE49-F238E27FC236}">
                <a16:creationId xmlns:a16="http://schemas.microsoft.com/office/drawing/2014/main" id="{82075756-6227-4785-B372-B798F1DB4A19}"/>
              </a:ext>
            </a:extLst>
          </p:cNvPr>
          <p:cNvSpPr/>
          <p:nvPr/>
        </p:nvSpPr>
        <p:spPr>
          <a:xfrm>
            <a:off x="3074093" y="5167561"/>
            <a:ext cx="641522" cy="246221"/>
          </a:xfrm>
          <a:prstGeom prst="rect">
            <a:avLst/>
          </a:prstGeom>
        </p:spPr>
        <p:txBody>
          <a:bodyPr wrap="none">
            <a:spAutoFit/>
          </a:bodyPr>
          <a:lstStyle/>
          <a:p>
            <a:pPr eaLnBrk="0" fontAlgn="base" hangingPunct="0">
              <a:spcBef>
                <a:spcPct val="0"/>
              </a:spcBef>
              <a:spcAft>
                <a:spcPct val="0"/>
              </a:spcAft>
              <a:defRPr/>
            </a:pPr>
            <a:r>
              <a:rPr lang="en-US" sz="1000" b="1">
                <a:solidFill>
                  <a:srgbClr val="005A96"/>
                </a:solidFill>
                <a:latin typeface="Calibri" charset="0"/>
                <a:ea typeface="Calibri" charset="0"/>
                <a:cs typeface="Calibri" charset="0"/>
              </a:rPr>
              <a:t>Enabling</a:t>
            </a:r>
          </a:p>
        </p:txBody>
      </p:sp>
      <p:cxnSp>
        <p:nvCxnSpPr>
          <p:cNvPr id="62" name="Shape 344">
            <a:extLst>
              <a:ext uri="{FF2B5EF4-FFF2-40B4-BE49-F238E27FC236}">
                <a16:creationId xmlns:a16="http://schemas.microsoft.com/office/drawing/2014/main" id="{1A5A66E1-89FE-47AF-8547-AE45D4BE3B41}"/>
              </a:ext>
            </a:extLst>
          </p:cNvPr>
          <p:cNvCxnSpPr/>
          <p:nvPr/>
        </p:nvCxnSpPr>
        <p:spPr>
          <a:xfrm>
            <a:off x="2891371" y="4389817"/>
            <a:ext cx="812" cy="936000"/>
          </a:xfrm>
          <a:prstGeom prst="straightConnector1">
            <a:avLst/>
          </a:prstGeom>
          <a:noFill/>
          <a:ln w="38100" cap="flat" cmpd="sng">
            <a:solidFill>
              <a:srgbClr val="5DBCB9"/>
            </a:solidFill>
            <a:prstDash val="solid"/>
            <a:round/>
            <a:headEnd type="none" w="med" len="med"/>
            <a:tailEnd type="none" w="med" len="med"/>
          </a:ln>
        </p:spPr>
      </p:cxnSp>
      <p:sp>
        <p:nvSpPr>
          <p:cNvPr id="63" name="Ellipse 62">
            <a:extLst>
              <a:ext uri="{FF2B5EF4-FFF2-40B4-BE49-F238E27FC236}">
                <a16:creationId xmlns:a16="http://schemas.microsoft.com/office/drawing/2014/main" id="{7CA40217-37AB-492B-A9A8-59DAD50014A1}"/>
              </a:ext>
            </a:extLst>
          </p:cNvPr>
          <p:cNvSpPr/>
          <p:nvPr/>
        </p:nvSpPr>
        <p:spPr>
          <a:xfrm>
            <a:off x="2801777" y="4217271"/>
            <a:ext cx="180000" cy="181238"/>
          </a:xfrm>
          <a:prstGeom prst="ellipse">
            <a:avLst/>
          </a:prstGeom>
          <a:solidFill>
            <a:srgbClr val="5DBCB9"/>
          </a:solidFill>
          <a:ln w="60375" cap="flat" cmpd="sng" algn="ctr">
            <a:solidFill>
              <a:srgbClr val="5DBCB9"/>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5A96"/>
              </a:solidFill>
              <a:effectLst/>
              <a:uLnTx/>
              <a:uFillTx/>
              <a:latin typeface="Calibri" panose="020F0502020204030204"/>
              <a:ea typeface="+mn-ea"/>
              <a:cs typeface="+mn-cs"/>
            </a:endParaRPr>
          </a:p>
        </p:txBody>
      </p:sp>
      <p:sp>
        <p:nvSpPr>
          <p:cNvPr id="64" name="Ellipse 63">
            <a:extLst>
              <a:ext uri="{FF2B5EF4-FFF2-40B4-BE49-F238E27FC236}">
                <a16:creationId xmlns:a16="http://schemas.microsoft.com/office/drawing/2014/main" id="{B43FFA2B-A3EF-4DD9-A73C-2E480FC515E8}"/>
              </a:ext>
            </a:extLst>
          </p:cNvPr>
          <p:cNvSpPr/>
          <p:nvPr/>
        </p:nvSpPr>
        <p:spPr>
          <a:xfrm>
            <a:off x="2801777" y="4729235"/>
            <a:ext cx="180000" cy="181238"/>
          </a:xfrm>
          <a:prstGeom prst="ellipse">
            <a:avLst/>
          </a:prstGeom>
          <a:solidFill>
            <a:srgbClr val="5DBCB9"/>
          </a:solidFill>
          <a:ln w="60375" cap="flat" cmpd="sng" algn="ctr">
            <a:solidFill>
              <a:srgbClr val="5DBCB9"/>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5A96"/>
              </a:solidFill>
              <a:effectLst/>
              <a:uLnTx/>
              <a:uFillTx/>
              <a:latin typeface="Calibri" panose="020F0502020204030204"/>
              <a:ea typeface="+mn-ea"/>
              <a:cs typeface="+mn-cs"/>
            </a:endParaRPr>
          </a:p>
        </p:txBody>
      </p:sp>
      <p:sp>
        <p:nvSpPr>
          <p:cNvPr id="65" name="Ellipse 64">
            <a:extLst>
              <a:ext uri="{FF2B5EF4-FFF2-40B4-BE49-F238E27FC236}">
                <a16:creationId xmlns:a16="http://schemas.microsoft.com/office/drawing/2014/main" id="{90F1DB17-E737-4698-9F9B-4A1CC45EF381}"/>
              </a:ext>
            </a:extLst>
          </p:cNvPr>
          <p:cNvSpPr/>
          <p:nvPr/>
        </p:nvSpPr>
        <p:spPr>
          <a:xfrm>
            <a:off x="2801777" y="5241199"/>
            <a:ext cx="180000" cy="181238"/>
          </a:xfrm>
          <a:prstGeom prst="ellipse">
            <a:avLst/>
          </a:prstGeom>
          <a:solidFill>
            <a:srgbClr val="5DBCB9"/>
          </a:solidFill>
          <a:ln w="60375" cap="flat" cmpd="sng" algn="ctr">
            <a:solidFill>
              <a:srgbClr val="5DBCB9"/>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5A96"/>
              </a:solidFill>
              <a:effectLst/>
              <a:uLnTx/>
              <a:uFillTx/>
              <a:latin typeface="Calibri" panose="020F0502020204030204"/>
              <a:ea typeface="+mn-ea"/>
              <a:cs typeface="+mn-cs"/>
            </a:endParaRPr>
          </a:p>
        </p:txBody>
      </p:sp>
      <p:sp>
        <p:nvSpPr>
          <p:cNvPr id="66" name="TextBox 10">
            <a:extLst>
              <a:ext uri="{FF2B5EF4-FFF2-40B4-BE49-F238E27FC236}">
                <a16:creationId xmlns:a16="http://schemas.microsoft.com/office/drawing/2014/main" id="{3B021595-CB45-4469-8299-DCFC65C97AA4}"/>
              </a:ext>
            </a:extLst>
          </p:cNvPr>
          <p:cNvSpPr txBox="1"/>
          <p:nvPr/>
        </p:nvSpPr>
        <p:spPr>
          <a:xfrm>
            <a:off x="6537538" y="1461449"/>
            <a:ext cx="5139270" cy="1231106"/>
          </a:xfrm>
          <a:prstGeom prst="rect">
            <a:avLst/>
          </a:prstGeom>
        </p:spPr>
        <p:txBody>
          <a:bodyPr wrap="square" lIns="0" tIns="45720" rIns="0" bIns="45720" anchor="t">
            <a:spAutoFit/>
          </a:bodyPr>
          <a:lstStyle>
            <a:defPPr>
              <a:defRPr lang="fr-FR"/>
            </a:defPPr>
            <a:lvl1pPr algn="l">
              <a:defRPr sz="1200" b="1" i="1">
                <a:solidFill>
                  <a:srgbClr val="005686"/>
                </a:solidFill>
                <a:latin typeface="Century Gothic" panose="020B0502020202020204" pitchFamily="34" charset="0"/>
                <a:ea typeface="MS PGothic" pitchFamily="34" charset="-128"/>
              </a:defRPr>
            </a:lvl1pPr>
          </a:lstStyle>
          <a:p>
            <a:pPr eaLnBrk="0" fontAlgn="base" hangingPunct="0">
              <a:spcBef>
                <a:spcPct val="0"/>
              </a:spcBef>
              <a:spcAft>
                <a:spcPct val="0"/>
              </a:spcAft>
              <a:defRPr/>
            </a:pPr>
            <a:r>
              <a:rPr lang="en-US" sz="1400" i="0" dirty="0">
                <a:solidFill>
                  <a:schemeClr val="tx2"/>
                </a:solidFill>
                <a:latin typeface="Calibri" panose="020F0502020204030204"/>
                <a:ea typeface="MS PGothic"/>
                <a:cs typeface="Arial"/>
              </a:rPr>
              <a:t>Centers of Expertise </a:t>
            </a:r>
            <a:endParaRPr lang="en-US" sz="1400" i="0" dirty="0">
              <a:solidFill>
                <a:schemeClr val="tx2"/>
              </a:solidFill>
              <a:latin typeface="Calibri" panose="020F0502020204030204"/>
              <a:cs typeface="Arial" panose="020B0604020202020204" pitchFamily="34" charset="0"/>
            </a:endParaRPr>
          </a:p>
          <a:p>
            <a:pPr eaLnBrk="0" fontAlgn="base" hangingPunct="0">
              <a:spcBef>
                <a:spcPct val="0"/>
              </a:spcBef>
              <a:spcAft>
                <a:spcPct val="0"/>
              </a:spcAft>
              <a:defRPr/>
            </a:pPr>
            <a:br>
              <a:rPr lang="en-US" b="0" i="0" dirty="0">
                <a:latin typeface="Calibri" panose="020F0502020204030204"/>
                <a:cs typeface="Arial" panose="020B0604020202020204" pitchFamily="34" charset="0"/>
              </a:rPr>
            </a:br>
            <a:r>
              <a:rPr lang="en-US" b="0" i="0" dirty="0">
                <a:latin typeface="Calibri" panose="020F0502020204030204"/>
                <a:ea typeface="MS PGothic"/>
                <a:cs typeface="Arial"/>
              </a:rPr>
              <a:t>The HR Centers of Expertise (</a:t>
            </a:r>
            <a:r>
              <a:rPr lang="en-US" b="0" i="0" dirty="0" err="1">
                <a:latin typeface="Calibri" panose="020F0502020204030204"/>
                <a:ea typeface="MS PGothic"/>
                <a:cs typeface="Arial"/>
              </a:rPr>
              <a:t>CoE</a:t>
            </a:r>
            <a:r>
              <a:rPr lang="en-US" b="0" i="0" dirty="0">
                <a:latin typeface="Calibri" panose="020F0502020204030204"/>
                <a:ea typeface="MS PGothic"/>
                <a:cs typeface="Arial"/>
              </a:rPr>
              <a:t>) </a:t>
            </a:r>
            <a:r>
              <a:rPr lang="en-US" i="0" dirty="0">
                <a:latin typeface="Calibri" panose="020F0502020204030204"/>
                <a:ea typeface="MS PGothic"/>
                <a:cs typeface="Arial"/>
              </a:rPr>
              <a:t>d</a:t>
            </a:r>
            <a:r>
              <a:rPr lang="en-US" i="0" dirty="0">
                <a:solidFill>
                  <a:srgbClr val="005A96"/>
                </a:solidFill>
                <a:latin typeface="Calibri" panose="020F0502020204030204"/>
                <a:ea typeface="MS PGothic"/>
                <a:cs typeface="Arial"/>
              </a:rPr>
              <a:t>esign</a:t>
            </a:r>
            <a:r>
              <a:rPr lang="en-US" b="0" i="0" dirty="0">
                <a:solidFill>
                  <a:srgbClr val="005A96"/>
                </a:solidFill>
                <a:latin typeface="Calibri" panose="020F0502020204030204"/>
                <a:ea typeface="MS PGothic"/>
                <a:cs typeface="Arial"/>
              </a:rPr>
              <a:t>, </a:t>
            </a:r>
            <a:r>
              <a:rPr lang="en-US" i="0" dirty="0">
                <a:solidFill>
                  <a:srgbClr val="005A96"/>
                </a:solidFill>
                <a:latin typeface="Calibri" panose="020F0502020204030204"/>
                <a:ea typeface="MS PGothic"/>
                <a:cs typeface="Arial"/>
              </a:rPr>
              <a:t>promote</a:t>
            </a:r>
            <a:r>
              <a:rPr lang="en-US" b="0" i="0" dirty="0">
                <a:solidFill>
                  <a:srgbClr val="005A96"/>
                </a:solidFill>
                <a:latin typeface="Calibri" panose="020F0502020204030204"/>
                <a:ea typeface="MS PGothic"/>
                <a:cs typeface="Arial"/>
              </a:rPr>
              <a:t>, </a:t>
            </a:r>
            <a:r>
              <a:rPr lang="en-US" i="0" dirty="0">
                <a:solidFill>
                  <a:srgbClr val="005A96"/>
                </a:solidFill>
                <a:latin typeface="Calibri" panose="020F0502020204030204"/>
                <a:ea typeface="MS PGothic"/>
                <a:cs typeface="Arial"/>
              </a:rPr>
              <a:t>deploy </a:t>
            </a:r>
            <a:r>
              <a:rPr lang="en-US" b="0" i="0" dirty="0">
                <a:solidFill>
                  <a:srgbClr val="005A96"/>
                </a:solidFill>
                <a:latin typeface="Calibri" panose="020F0502020204030204"/>
                <a:ea typeface="MS PGothic"/>
                <a:cs typeface="Arial"/>
              </a:rPr>
              <a:t>and </a:t>
            </a:r>
            <a:r>
              <a:rPr lang="en-US" i="0" dirty="0">
                <a:solidFill>
                  <a:srgbClr val="005A96"/>
                </a:solidFill>
                <a:latin typeface="Calibri" panose="020F0502020204030204"/>
                <a:ea typeface="MS PGothic"/>
                <a:cs typeface="Arial"/>
              </a:rPr>
              <a:t>enhance common and consistent People and HR processes</a:t>
            </a:r>
            <a:r>
              <a:rPr lang="en-US" b="0" i="0" dirty="0">
                <a:solidFill>
                  <a:srgbClr val="005A96"/>
                </a:solidFill>
                <a:latin typeface="Calibri" panose="020F0502020204030204"/>
                <a:ea typeface="MS PGothic"/>
                <a:cs typeface="Arial"/>
              </a:rPr>
              <a:t> worldwide in line with Roquette People Strategy (</a:t>
            </a:r>
            <a:r>
              <a:rPr lang="en-US" b="0" i="0" dirty="0" err="1">
                <a:solidFill>
                  <a:srgbClr val="005A96"/>
                </a:solidFill>
                <a:latin typeface="Calibri"/>
                <a:ea typeface="MS PGothic"/>
                <a:cs typeface="Arial"/>
              </a:rPr>
              <a:t>ie</a:t>
            </a:r>
            <a:r>
              <a:rPr lang="en-US" b="0" i="0" dirty="0">
                <a:solidFill>
                  <a:srgbClr val="005A96"/>
                </a:solidFill>
                <a:latin typeface="Calibri"/>
                <a:ea typeface="MS PGothic"/>
                <a:cs typeface="Arial"/>
              </a:rPr>
              <a:t> : C&amp;B, Talent, Recruitment, Learning...)</a:t>
            </a:r>
          </a:p>
          <a:p>
            <a:pPr eaLnBrk="0" fontAlgn="base" hangingPunct="0">
              <a:spcBef>
                <a:spcPct val="0"/>
              </a:spcBef>
              <a:spcAft>
                <a:spcPct val="0"/>
              </a:spcAft>
              <a:defRPr/>
            </a:pPr>
            <a:r>
              <a:rPr lang="en-US" b="0" i="0" dirty="0">
                <a:solidFill>
                  <a:srgbClr val="005A96"/>
                </a:solidFill>
                <a:latin typeface="Calibri"/>
                <a:ea typeface="MS PGothic"/>
                <a:cs typeface="Arial"/>
              </a:rPr>
              <a:t>COE support when needed local projects.</a:t>
            </a:r>
            <a:endParaRPr lang="en-US" b="0" i="0" dirty="0">
              <a:solidFill>
                <a:srgbClr val="005A96"/>
              </a:solidFill>
              <a:latin typeface="Source Serif Pro"/>
              <a:ea typeface="MS PGothic"/>
              <a:cs typeface="Arial"/>
            </a:endParaRPr>
          </a:p>
        </p:txBody>
      </p:sp>
      <p:cxnSp>
        <p:nvCxnSpPr>
          <p:cNvPr id="67" name="Connecteur droit 66">
            <a:extLst>
              <a:ext uri="{FF2B5EF4-FFF2-40B4-BE49-F238E27FC236}">
                <a16:creationId xmlns:a16="http://schemas.microsoft.com/office/drawing/2014/main" id="{E4223957-EACC-4C29-AAF6-6E1E2C313640}"/>
              </a:ext>
            </a:extLst>
          </p:cNvPr>
          <p:cNvCxnSpPr>
            <a:cxnSpLocks/>
          </p:cNvCxnSpPr>
          <p:nvPr/>
        </p:nvCxnSpPr>
        <p:spPr>
          <a:xfrm>
            <a:off x="6673514" y="1823538"/>
            <a:ext cx="752388" cy="0"/>
          </a:xfrm>
          <a:prstGeom prst="line">
            <a:avLst/>
          </a:prstGeom>
          <a:noFill/>
          <a:ln w="28575" cap="flat" cmpd="sng">
            <a:solidFill>
              <a:srgbClr val="5DBCB9"/>
            </a:solidFill>
            <a:prstDash val="solid"/>
            <a:round/>
            <a:headEnd type="none" w="med" len="med"/>
            <a:tailEnd type="none" w="med" len="med"/>
          </a:ln>
        </p:spPr>
      </p:cxnSp>
      <p:grpSp>
        <p:nvGrpSpPr>
          <p:cNvPr id="68" name="Groupe 67">
            <a:extLst>
              <a:ext uri="{FF2B5EF4-FFF2-40B4-BE49-F238E27FC236}">
                <a16:creationId xmlns:a16="http://schemas.microsoft.com/office/drawing/2014/main" id="{265D27C7-B736-49E4-9416-5A04ED6897F7}"/>
              </a:ext>
            </a:extLst>
          </p:cNvPr>
          <p:cNvGrpSpPr/>
          <p:nvPr/>
        </p:nvGrpSpPr>
        <p:grpSpPr>
          <a:xfrm>
            <a:off x="6499567" y="2720129"/>
            <a:ext cx="5139270" cy="1631216"/>
            <a:chOff x="6072317" y="3166189"/>
            <a:chExt cx="2921044" cy="1631216"/>
          </a:xfrm>
        </p:grpSpPr>
        <p:sp>
          <p:nvSpPr>
            <p:cNvPr id="69" name="TextBox 9">
              <a:extLst>
                <a:ext uri="{FF2B5EF4-FFF2-40B4-BE49-F238E27FC236}">
                  <a16:creationId xmlns:a16="http://schemas.microsoft.com/office/drawing/2014/main" id="{9AA3036E-03B3-41AD-8F92-CBC5C10EFFB8}"/>
                </a:ext>
              </a:extLst>
            </p:cNvPr>
            <p:cNvSpPr txBox="1"/>
            <p:nvPr/>
          </p:nvSpPr>
          <p:spPr>
            <a:xfrm>
              <a:off x="6072317" y="3166189"/>
              <a:ext cx="2921044" cy="1631216"/>
            </a:xfrm>
            <a:prstGeom prst="rect">
              <a:avLst/>
            </a:prstGeom>
          </p:spPr>
          <p:txBody>
            <a:bodyPr wrap="square" lIns="0" tIns="45720" rIns="0" bIns="45720" anchor="t">
              <a:spAutoFit/>
            </a:bodyPr>
            <a:lstStyle>
              <a:defPPr>
                <a:defRPr lang="fr-FR"/>
              </a:defPPr>
              <a:lvl1pPr algn="l">
                <a:defRPr sz="1600" b="0" i="0">
                  <a:solidFill>
                    <a:srgbClr val="005686"/>
                  </a:solidFill>
                  <a:latin typeface="Century Gothic" panose="020B0502020202020204" pitchFamily="34" charset="0"/>
                  <a:ea typeface="MS PGothic" pitchFamily="34" charset="-128"/>
                </a:defRPr>
              </a:lvl1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chemeClr val="tx2"/>
                  </a:solidFill>
                  <a:effectLst/>
                  <a:uLnTx/>
                  <a:uFillTx/>
                  <a:latin typeface="Calibri" panose="020F0502020204030204"/>
                  <a:ea typeface="MS PGothic"/>
                  <a:cs typeface="Arial"/>
                </a:rPr>
                <a:t>HR Functions</a:t>
              </a: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a:ln>
                  <a:noFill/>
                </a:ln>
                <a:solidFill>
                  <a:srgbClr val="A1CD63"/>
                </a:solidFill>
                <a:effectLst/>
                <a:uLnTx/>
                <a:uFillTx/>
                <a:latin typeface="Calibri" panose="020F0502020204030204"/>
                <a:ea typeface="MS PGothic" pitchFamily="34" charset="-128"/>
                <a:cs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5A96"/>
                  </a:solidFill>
                  <a:effectLst/>
                  <a:uLnTx/>
                  <a:uFillTx/>
                  <a:latin typeface="Calibri" panose="020F0502020204030204"/>
                  <a:ea typeface="MS PGothic"/>
                  <a:cs typeface="Arial"/>
                </a:rPr>
                <a:t>The Global Functions HR organization is “mirroring” the Roquette Global Functions organization. </a:t>
              </a:r>
            </a:p>
            <a:p>
              <a:pPr marL="0" marR="0" lvl="0" indent="0" algn="l" defTabSz="914400" eaLnBrk="1" fontAlgn="auto"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5A96"/>
                  </a:solidFill>
                  <a:effectLst/>
                  <a:uLnTx/>
                  <a:uFillTx/>
                  <a:latin typeface="Calibri" panose="020F0502020204030204"/>
                  <a:ea typeface="MS PGothic"/>
                  <a:cs typeface="Arial"/>
                </a:rPr>
                <a:t>Global functions are HR BP of LT and Reporting LT members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5A96"/>
                  </a:solidFill>
                  <a:effectLst/>
                  <a:uLnTx/>
                  <a:uFillTx/>
                  <a:latin typeface="Calibri" panose="020F0502020204030204"/>
                  <a:ea typeface="MS PGothic"/>
                  <a:cs typeface="Arial"/>
                </a:rPr>
                <a:t>They are in charge of designing function’s organization, career path, competencies framework &amp; learning academies, building talent pipelines and preparing forward looking workforce planning</a:t>
              </a:r>
            </a:p>
          </p:txBody>
        </p:sp>
        <p:cxnSp>
          <p:nvCxnSpPr>
            <p:cNvPr id="70" name="Connecteur droit 69">
              <a:extLst>
                <a:ext uri="{FF2B5EF4-FFF2-40B4-BE49-F238E27FC236}">
                  <a16:creationId xmlns:a16="http://schemas.microsoft.com/office/drawing/2014/main" id="{A9019685-6F9C-4377-81F3-D64E6DB486A5}"/>
                </a:ext>
              </a:extLst>
            </p:cNvPr>
            <p:cNvCxnSpPr/>
            <p:nvPr/>
          </p:nvCxnSpPr>
          <p:spPr>
            <a:xfrm>
              <a:off x="6080912" y="3499212"/>
              <a:ext cx="468000" cy="0"/>
            </a:xfrm>
            <a:prstGeom prst="line">
              <a:avLst/>
            </a:prstGeom>
            <a:noFill/>
            <a:ln w="28575" cap="flat" cmpd="sng">
              <a:solidFill>
                <a:srgbClr val="5DBCB9"/>
              </a:solidFill>
              <a:prstDash val="solid"/>
              <a:round/>
              <a:headEnd type="none" w="med" len="med"/>
              <a:tailEnd type="none" w="med" len="med"/>
            </a:ln>
          </p:spPr>
        </p:cxnSp>
      </p:grpSp>
      <p:grpSp>
        <p:nvGrpSpPr>
          <p:cNvPr id="71" name="Groupe 70">
            <a:extLst>
              <a:ext uri="{FF2B5EF4-FFF2-40B4-BE49-F238E27FC236}">
                <a16:creationId xmlns:a16="http://schemas.microsoft.com/office/drawing/2014/main" id="{58A6D053-E3B8-4EE5-9C03-109327E0D39C}"/>
              </a:ext>
            </a:extLst>
          </p:cNvPr>
          <p:cNvGrpSpPr/>
          <p:nvPr/>
        </p:nvGrpSpPr>
        <p:grpSpPr>
          <a:xfrm>
            <a:off x="6514690" y="4481063"/>
            <a:ext cx="5139270" cy="1415772"/>
            <a:chOff x="6065626" y="4512533"/>
            <a:chExt cx="2921044" cy="1415772"/>
          </a:xfrm>
        </p:grpSpPr>
        <p:sp>
          <p:nvSpPr>
            <p:cNvPr id="72" name="TextBox 12">
              <a:extLst>
                <a:ext uri="{FF2B5EF4-FFF2-40B4-BE49-F238E27FC236}">
                  <a16:creationId xmlns:a16="http://schemas.microsoft.com/office/drawing/2014/main" id="{A65A25DA-4739-41EB-B3B6-5932F474CD9B}"/>
                </a:ext>
              </a:extLst>
            </p:cNvPr>
            <p:cNvSpPr txBox="1"/>
            <p:nvPr/>
          </p:nvSpPr>
          <p:spPr>
            <a:xfrm>
              <a:off x="6065626" y="4512533"/>
              <a:ext cx="2921044" cy="1415772"/>
            </a:xfrm>
            <a:prstGeom prst="rect">
              <a:avLst/>
            </a:prstGeom>
            <a:noFill/>
          </p:spPr>
          <p:txBody>
            <a:bodyPr wrap="square" lIns="0" rIns="0">
              <a:spAutoFit/>
            </a:bodyPr>
            <a:lstStyle>
              <a:defPPr>
                <a:defRPr lang="fr-FR"/>
              </a:defPPr>
              <a:lvl1pPr algn="l">
                <a:defRPr sz="1600" b="0" i="0">
                  <a:solidFill>
                    <a:srgbClr val="005686"/>
                  </a:solidFill>
                  <a:latin typeface="Century Gothic" panose="020B0502020202020204" pitchFamily="34" charset="0"/>
                  <a:ea typeface="MS PGothic" pitchFamily="34" charset="-128"/>
                </a:defRPr>
              </a:lvl1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chemeClr val="tx2"/>
                  </a:solidFill>
                  <a:effectLst/>
                  <a:uLnTx/>
                  <a:uFillTx/>
                  <a:latin typeface="Calibri" panose="020F0502020204030204"/>
                  <a:ea typeface="MS PGothic" pitchFamily="34" charset="-128"/>
                  <a:cs typeface="Arial" panose="020B0604020202020204" pitchFamily="34" charset="0"/>
                </a:rPr>
                <a:t>Areas HR</a:t>
              </a:r>
              <a:endParaRPr kumimoji="0" lang="en-US" sz="1200" b="0" i="0" u="none" strike="noStrike" kern="0" cap="none" spc="0" normalizeH="0" baseline="0" noProof="0" dirty="0">
                <a:ln>
                  <a:noFill/>
                </a:ln>
                <a:solidFill>
                  <a:schemeClr val="tx2"/>
                </a:solidFill>
                <a:effectLst/>
                <a:uLnTx/>
                <a:uFillTx/>
                <a:latin typeface="Calibri" panose="020F0502020204030204"/>
                <a:ea typeface="MS PGothic"/>
                <a:cs typeface="Arial"/>
              </a:endParaRPr>
            </a:p>
            <a:p>
              <a:pPr marL="0" marR="0" lvl="0" indent="0" algn="l"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srgbClr val="005A96"/>
                </a:solidFill>
                <a:effectLst/>
                <a:uLnTx/>
                <a:uFillTx/>
                <a:latin typeface="Calibri" panose="020F0502020204030204"/>
                <a:ea typeface="MS PGothic"/>
                <a:cs typeface="Arial"/>
              </a:endParaRPr>
            </a:p>
            <a:p>
              <a:pPr marL="0" marR="0" lvl="0" indent="0" algn="l"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5A96"/>
                  </a:solidFill>
                  <a:effectLst/>
                  <a:uLnTx/>
                  <a:uFillTx/>
                  <a:latin typeface="Calibri" panose="020F0502020204030204"/>
                  <a:ea typeface="MS PGothic"/>
                  <a:cs typeface="Arial"/>
                </a:rPr>
                <a:t>The role of Areas HR is to implement locally the global HR policies &amp; processes in respect of local regulations. </a:t>
              </a:r>
            </a:p>
            <a:p>
              <a:pPr marL="0" marR="0" lvl="0" indent="0" algn="l"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5A96"/>
                  </a:solidFill>
                  <a:effectLst/>
                  <a:uLnTx/>
                  <a:uFillTx/>
                  <a:latin typeface="Calibri" panose="020F0502020204030204"/>
                  <a:ea typeface="MS PGothic"/>
                  <a:cs typeface="Arial"/>
                </a:rPr>
                <a:t>They deliver local HR services (staffing, recruitment, social relations …) and people m</a:t>
              </a:r>
              <a:r>
                <a:rPr kumimoji="0" lang="en-US" sz="1200" b="0" i="0" u="none" strike="noStrike" kern="0" cap="none" spc="0" normalizeH="0" baseline="0" noProof="0" dirty="0">
                  <a:ln>
                    <a:noFill/>
                  </a:ln>
                  <a:solidFill>
                    <a:srgbClr val="005A96"/>
                  </a:solidFill>
                  <a:effectLst/>
                  <a:uLnTx/>
                  <a:uFillTx/>
                  <a:latin typeface="Calibri" panose="020F0502020204030204"/>
                  <a:ea typeface="MS PGothic" pitchFamily="34" charset="-128"/>
                  <a:cs typeface="Arial" panose="020B0604020202020204" pitchFamily="34" charset="0"/>
                </a:rPr>
                <a:t>anagement support.</a:t>
              </a:r>
            </a:p>
            <a:p>
              <a:pPr marL="0" marR="0" lvl="0" indent="0" algn="l"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5A96"/>
                  </a:solidFill>
                  <a:effectLst/>
                  <a:uLnTx/>
                  <a:uFillTx/>
                  <a:latin typeface="Calibri" panose="020F0502020204030204"/>
                  <a:ea typeface="MS PGothic" pitchFamily="34" charset="-128"/>
                  <a:cs typeface="Arial" panose="020B0604020202020204" pitchFamily="34" charset="0"/>
                </a:rPr>
                <a:t>They build local initiatives adapted to their context (benefits programs…)</a:t>
              </a:r>
            </a:p>
          </p:txBody>
        </p:sp>
        <p:cxnSp>
          <p:nvCxnSpPr>
            <p:cNvPr id="73" name="Connecteur droit 72">
              <a:extLst>
                <a:ext uri="{FF2B5EF4-FFF2-40B4-BE49-F238E27FC236}">
                  <a16:creationId xmlns:a16="http://schemas.microsoft.com/office/drawing/2014/main" id="{6CB45520-FB05-433A-8C63-587FF3150389}"/>
                </a:ext>
              </a:extLst>
            </p:cNvPr>
            <p:cNvCxnSpPr/>
            <p:nvPr/>
          </p:nvCxnSpPr>
          <p:spPr>
            <a:xfrm>
              <a:off x="6078613" y="4831650"/>
              <a:ext cx="468000" cy="0"/>
            </a:xfrm>
            <a:prstGeom prst="line">
              <a:avLst/>
            </a:prstGeom>
            <a:noFill/>
            <a:ln w="28575" cap="flat" cmpd="sng">
              <a:solidFill>
                <a:srgbClr val="5DBCB9"/>
              </a:solidFill>
              <a:prstDash val="solid"/>
              <a:round/>
              <a:headEnd type="none" w="med" len="med"/>
              <a:tailEnd type="none" w="med" len="med"/>
            </a:ln>
          </p:spPr>
        </p:cxnSp>
      </p:grpSp>
      <p:sp>
        <p:nvSpPr>
          <p:cNvPr id="74" name="Rectangle 73">
            <a:extLst>
              <a:ext uri="{FF2B5EF4-FFF2-40B4-BE49-F238E27FC236}">
                <a16:creationId xmlns:a16="http://schemas.microsoft.com/office/drawing/2014/main" id="{64A95A35-1149-45C1-A6BA-AC28B1BDDB97}"/>
              </a:ext>
            </a:extLst>
          </p:cNvPr>
          <p:cNvSpPr/>
          <p:nvPr/>
        </p:nvSpPr>
        <p:spPr>
          <a:xfrm>
            <a:off x="963645" y="4144363"/>
            <a:ext cx="1831350" cy="400110"/>
          </a:xfrm>
          <a:prstGeom prst="rect">
            <a:avLst/>
          </a:prstGeom>
        </p:spPr>
        <p:txBody>
          <a:bodyPr wrap="square">
            <a:spAutoFit/>
          </a:bodyPr>
          <a:lstStyle/>
          <a:p>
            <a:pPr eaLnBrk="0" fontAlgn="base" hangingPunct="0">
              <a:spcBef>
                <a:spcPct val="0"/>
              </a:spcBef>
              <a:spcAft>
                <a:spcPct val="0"/>
              </a:spcAft>
              <a:defRPr/>
            </a:pPr>
            <a:r>
              <a:rPr lang="en-US" sz="1000" b="1" dirty="0" err="1">
                <a:solidFill>
                  <a:srgbClr val="005A96"/>
                </a:solidFill>
                <a:latin typeface="Calibri" charset="0"/>
                <a:ea typeface="Calibri" charset="0"/>
                <a:cs typeface="Calibri" charset="0"/>
              </a:rPr>
              <a:t>Comp&amp;Ben</a:t>
            </a:r>
            <a:r>
              <a:rPr lang="en-US" sz="1000" b="1" dirty="0">
                <a:solidFill>
                  <a:srgbClr val="005A96"/>
                </a:solidFill>
                <a:latin typeface="Calibri" charset="0"/>
                <a:ea typeface="Calibri" charset="0"/>
                <a:cs typeface="Calibri" charset="0"/>
              </a:rPr>
              <a:t>, HRIS </a:t>
            </a:r>
            <a:br>
              <a:rPr lang="en-US" sz="1000" b="1" dirty="0">
                <a:solidFill>
                  <a:srgbClr val="005A96"/>
                </a:solidFill>
                <a:latin typeface="Calibri" charset="0"/>
                <a:ea typeface="Calibri" charset="0"/>
                <a:cs typeface="Calibri" charset="0"/>
              </a:rPr>
            </a:br>
            <a:r>
              <a:rPr lang="en-US" sz="1000" b="1" dirty="0">
                <a:solidFill>
                  <a:srgbClr val="005A96"/>
                </a:solidFill>
                <a:latin typeface="Calibri" charset="0"/>
                <a:ea typeface="Calibri" charset="0"/>
                <a:cs typeface="Calibri" charset="0"/>
              </a:rPr>
              <a:t>&amp; HR Excellence  </a:t>
            </a:r>
          </a:p>
        </p:txBody>
      </p:sp>
      <p:sp>
        <p:nvSpPr>
          <p:cNvPr id="75" name="Rectangle 74">
            <a:extLst>
              <a:ext uri="{FF2B5EF4-FFF2-40B4-BE49-F238E27FC236}">
                <a16:creationId xmlns:a16="http://schemas.microsoft.com/office/drawing/2014/main" id="{A4DA9B1B-3BE9-4467-B60C-6D47730CA40E}"/>
              </a:ext>
            </a:extLst>
          </p:cNvPr>
          <p:cNvSpPr/>
          <p:nvPr/>
        </p:nvSpPr>
        <p:spPr>
          <a:xfrm>
            <a:off x="963645" y="4655961"/>
            <a:ext cx="979755" cy="400110"/>
          </a:xfrm>
          <a:prstGeom prst="rect">
            <a:avLst/>
          </a:prstGeom>
        </p:spPr>
        <p:txBody>
          <a:bodyPr wrap="none">
            <a:spAutoFit/>
          </a:bodyPr>
          <a:lstStyle/>
          <a:p>
            <a:pPr eaLnBrk="0" fontAlgn="base" hangingPunct="0">
              <a:spcBef>
                <a:spcPct val="0"/>
              </a:spcBef>
              <a:spcAft>
                <a:spcPct val="0"/>
              </a:spcAft>
              <a:defRPr/>
            </a:pPr>
            <a:r>
              <a:rPr lang="en-US" sz="1000" b="1">
                <a:solidFill>
                  <a:srgbClr val="005A96"/>
                </a:solidFill>
                <a:latin typeface="Calibri" charset="0"/>
                <a:ea typeface="Calibri" charset="0"/>
                <a:cs typeface="Calibri" charset="0"/>
              </a:rPr>
              <a:t>People Capital </a:t>
            </a:r>
            <a:br>
              <a:rPr lang="en-US" sz="1000" b="1">
                <a:solidFill>
                  <a:srgbClr val="005A96"/>
                </a:solidFill>
                <a:latin typeface="Calibri" charset="0"/>
                <a:ea typeface="Calibri" charset="0"/>
                <a:cs typeface="Calibri" charset="0"/>
              </a:rPr>
            </a:br>
            <a:r>
              <a:rPr lang="en-US" sz="1000" b="1">
                <a:solidFill>
                  <a:srgbClr val="005A96"/>
                </a:solidFill>
                <a:latin typeface="Calibri" charset="0"/>
                <a:ea typeface="Calibri" charset="0"/>
                <a:cs typeface="Calibri" charset="0"/>
              </a:rPr>
              <a:t>Development</a:t>
            </a:r>
          </a:p>
        </p:txBody>
      </p:sp>
      <p:cxnSp>
        <p:nvCxnSpPr>
          <p:cNvPr id="76" name="Shape 344">
            <a:extLst>
              <a:ext uri="{FF2B5EF4-FFF2-40B4-BE49-F238E27FC236}">
                <a16:creationId xmlns:a16="http://schemas.microsoft.com/office/drawing/2014/main" id="{4D2714DC-A444-4842-AB40-C86C87165579}"/>
              </a:ext>
            </a:extLst>
          </p:cNvPr>
          <p:cNvCxnSpPr/>
          <p:nvPr/>
        </p:nvCxnSpPr>
        <p:spPr>
          <a:xfrm>
            <a:off x="780923" y="4389817"/>
            <a:ext cx="812" cy="936000"/>
          </a:xfrm>
          <a:prstGeom prst="straightConnector1">
            <a:avLst/>
          </a:prstGeom>
          <a:noFill/>
          <a:ln w="38100" cap="flat" cmpd="sng">
            <a:solidFill>
              <a:srgbClr val="5DBCB9"/>
            </a:solidFill>
            <a:prstDash val="solid"/>
            <a:round/>
            <a:headEnd type="none" w="med" len="med"/>
            <a:tailEnd type="none" w="med" len="med"/>
          </a:ln>
        </p:spPr>
      </p:cxnSp>
      <p:sp>
        <p:nvSpPr>
          <p:cNvPr id="77" name="Ellipse 76">
            <a:extLst>
              <a:ext uri="{FF2B5EF4-FFF2-40B4-BE49-F238E27FC236}">
                <a16:creationId xmlns:a16="http://schemas.microsoft.com/office/drawing/2014/main" id="{F3DF5DEB-286A-46CD-A085-05DF691CF716}"/>
              </a:ext>
            </a:extLst>
          </p:cNvPr>
          <p:cNvSpPr/>
          <p:nvPr/>
        </p:nvSpPr>
        <p:spPr>
          <a:xfrm>
            <a:off x="691329" y="4217271"/>
            <a:ext cx="180000" cy="181238"/>
          </a:xfrm>
          <a:prstGeom prst="ellipse">
            <a:avLst/>
          </a:prstGeom>
          <a:solidFill>
            <a:srgbClr val="5DBCB9"/>
          </a:solidFill>
          <a:ln w="60375" cap="flat" cmpd="sng" algn="ctr">
            <a:solidFill>
              <a:srgbClr val="5DBCB9"/>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5A96"/>
              </a:solidFill>
              <a:effectLst/>
              <a:uLnTx/>
              <a:uFillTx/>
              <a:latin typeface="Calibri" panose="020F0502020204030204"/>
              <a:ea typeface="+mn-ea"/>
              <a:cs typeface="+mn-cs"/>
            </a:endParaRPr>
          </a:p>
        </p:txBody>
      </p:sp>
      <p:sp>
        <p:nvSpPr>
          <p:cNvPr id="78" name="Ellipse 77">
            <a:extLst>
              <a:ext uri="{FF2B5EF4-FFF2-40B4-BE49-F238E27FC236}">
                <a16:creationId xmlns:a16="http://schemas.microsoft.com/office/drawing/2014/main" id="{CC878605-309D-4136-989C-53881AFDA8B6}"/>
              </a:ext>
            </a:extLst>
          </p:cNvPr>
          <p:cNvSpPr/>
          <p:nvPr/>
        </p:nvSpPr>
        <p:spPr>
          <a:xfrm>
            <a:off x="691329" y="4729235"/>
            <a:ext cx="180000" cy="181238"/>
          </a:xfrm>
          <a:prstGeom prst="ellipse">
            <a:avLst/>
          </a:prstGeom>
          <a:solidFill>
            <a:srgbClr val="5DBCB9"/>
          </a:solidFill>
          <a:ln w="60375" cap="flat" cmpd="sng" algn="ctr">
            <a:solidFill>
              <a:srgbClr val="5DBCB9"/>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5A96"/>
              </a:solidFill>
              <a:effectLst/>
              <a:uLnTx/>
              <a:uFillTx/>
              <a:latin typeface="Calibri" panose="020F0502020204030204"/>
              <a:ea typeface="+mn-ea"/>
              <a:cs typeface="+mn-cs"/>
            </a:endParaRPr>
          </a:p>
        </p:txBody>
      </p:sp>
      <p:sp>
        <p:nvSpPr>
          <p:cNvPr id="79" name="Ellipse 78">
            <a:extLst>
              <a:ext uri="{FF2B5EF4-FFF2-40B4-BE49-F238E27FC236}">
                <a16:creationId xmlns:a16="http://schemas.microsoft.com/office/drawing/2014/main" id="{1F217F06-2B72-4A9B-869E-7955C7D16320}"/>
              </a:ext>
            </a:extLst>
          </p:cNvPr>
          <p:cNvSpPr/>
          <p:nvPr/>
        </p:nvSpPr>
        <p:spPr>
          <a:xfrm>
            <a:off x="691329" y="5241199"/>
            <a:ext cx="180000" cy="181238"/>
          </a:xfrm>
          <a:prstGeom prst="ellipse">
            <a:avLst/>
          </a:prstGeom>
          <a:solidFill>
            <a:srgbClr val="5DBCB9"/>
          </a:solidFill>
          <a:ln w="60375" cap="flat" cmpd="sng" algn="ctr">
            <a:solidFill>
              <a:srgbClr val="5DBCB9"/>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5A96"/>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4D68D360-DCEB-4E94-94B6-AB2E19B8EC12}"/>
              </a:ext>
            </a:extLst>
          </p:cNvPr>
          <p:cNvSpPr/>
          <p:nvPr/>
        </p:nvSpPr>
        <p:spPr>
          <a:xfrm>
            <a:off x="963645" y="5167561"/>
            <a:ext cx="1481496" cy="400110"/>
          </a:xfrm>
          <a:prstGeom prst="rect">
            <a:avLst/>
          </a:prstGeom>
        </p:spPr>
        <p:txBody>
          <a:bodyPr wrap="none">
            <a:spAutoFit/>
          </a:bodyPr>
          <a:lstStyle/>
          <a:p>
            <a:pPr eaLnBrk="0" fontAlgn="base" hangingPunct="0">
              <a:spcBef>
                <a:spcPct val="0"/>
              </a:spcBef>
              <a:spcAft>
                <a:spcPct val="0"/>
              </a:spcAft>
              <a:defRPr/>
            </a:pPr>
            <a:r>
              <a:rPr lang="en-US" sz="1000" b="1" dirty="0">
                <a:solidFill>
                  <a:srgbClr val="005A96"/>
                </a:solidFill>
                <a:latin typeface="Calibri" charset="0"/>
                <a:ea typeface="Calibri" charset="0"/>
                <a:cs typeface="Calibri" charset="0"/>
              </a:rPr>
              <a:t>Executive </a:t>
            </a:r>
            <a:r>
              <a:rPr lang="en-US" sz="1000" b="1" dirty="0" err="1">
                <a:solidFill>
                  <a:srgbClr val="005A96"/>
                </a:solidFill>
                <a:latin typeface="Calibri" charset="0"/>
                <a:ea typeface="Calibri" charset="0"/>
                <a:cs typeface="Calibri" charset="0"/>
              </a:rPr>
              <a:t>Comp&amp;Ben</a:t>
            </a:r>
            <a:br>
              <a:rPr lang="en-US" sz="1000" b="1" dirty="0">
                <a:solidFill>
                  <a:srgbClr val="005A96"/>
                </a:solidFill>
                <a:latin typeface="Calibri" charset="0"/>
                <a:ea typeface="Calibri" charset="0"/>
                <a:cs typeface="Calibri" charset="0"/>
              </a:rPr>
            </a:br>
            <a:r>
              <a:rPr lang="en-US" sz="1000" b="1" dirty="0">
                <a:solidFill>
                  <a:srgbClr val="005A96"/>
                </a:solidFill>
                <a:latin typeface="Calibri" charset="0"/>
                <a:ea typeface="Calibri" charset="0"/>
                <a:cs typeface="Calibri" charset="0"/>
              </a:rPr>
              <a:t>&amp; International Mobility</a:t>
            </a:r>
          </a:p>
        </p:txBody>
      </p:sp>
    </p:spTree>
    <p:extLst>
      <p:ext uri="{BB962C8B-B14F-4D97-AF65-F5344CB8AC3E}">
        <p14:creationId xmlns:p14="http://schemas.microsoft.com/office/powerpoint/2010/main" val="400183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88BF53B-A5CC-4ADC-9D15-43E19DB3095D}"/>
              </a:ext>
            </a:extLst>
          </p:cNvPr>
          <p:cNvSpPr txBox="1"/>
          <p:nvPr/>
        </p:nvSpPr>
        <p:spPr>
          <a:xfrm>
            <a:off x="838200" y="1825625"/>
            <a:ext cx="5181600" cy="4351338"/>
          </a:xfrm>
          <a:prstGeom prst="rect">
            <a:avLst/>
          </a:prstGeom>
        </p:spPr>
        <p:txBody>
          <a:bodyPr vert="horz" lIns="91440" tIns="45720" rIns="91440" bIns="45720" rtlCol="0">
            <a:normAutofit/>
          </a:bodyPr>
          <a:lstStyle/>
          <a:p>
            <a:pPr>
              <a:lnSpc>
                <a:spcPct val="90000"/>
              </a:lnSpc>
              <a:spcAft>
                <a:spcPts val="600"/>
              </a:spcAft>
            </a:pPr>
            <a:r>
              <a:rPr lang="fr-FR" sz="2800" dirty="0" err="1"/>
              <a:t>Employee</a:t>
            </a:r>
            <a:r>
              <a:rPr lang="fr-FR" sz="2800" dirty="0"/>
              <a:t> </a:t>
            </a:r>
            <a:r>
              <a:rPr lang="fr-FR" sz="2800" dirty="0" err="1"/>
              <a:t>journey</a:t>
            </a:r>
            <a:endParaRPr lang="fr-FR" sz="2800" dirty="0"/>
          </a:p>
          <a:p>
            <a:pPr indent="-228600">
              <a:lnSpc>
                <a:spcPct val="90000"/>
              </a:lnSpc>
              <a:spcAft>
                <a:spcPts val="600"/>
              </a:spcAft>
              <a:buFont typeface="Arial" panose="020B0604020202020204" pitchFamily="34" charset="0"/>
              <a:buChar char="•"/>
            </a:pPr>
            <a:endParaRPr lang="fr-FR" sz="2800" dirty="0"/>
          </a:p>
          <a:p>
            <a:pPr indent="-228600">
              <a:lnSpc>
                <a:spcPct val="90000"/>
              </a:lnSpc>
              <a:spcAft>
                <a:spcPts val="600"/>
              </a:spcAft>
              <a:buFont typeface="Arial" panose="020B0604020202020204" pitchFamily="34" charset="0"/>
              <a:buChar char="•"/>
            </a:pPr>
            <a:r>
              <a:rPr lang="fr-FR" sz="2800" dirty="0" err="1"/>
              <a:t>Organization</a:t>
            </a:r>
            <a:r>
              <a:rPr lang="fr-FR" sz="2800" dirty="0"/>
              <a:t> </a:t>
            </a:r>
            <a:r>
              <a:rPr lang="fr-FR" sz="2800" dirty="0" err="1"/>
              <a:t>needs</a:t>
            </a:r>
            <a:r>
              <a:rPr lang="fr-FR" sz="2800" dirty="0"/>
              <a:t> / budget</a:t>
            </a:r>
          </a:p>
          <a:p>
            <a:pPr indent="-228600">
              <a:lnSpc>
                <a:spcPct val="90000"/>
              </a:lnSpc>
              <a:spcAft>
                <a:spcPts val="600"/>
              </a:spcAft>
              <a:buFont typeface="Arial" panose="020B0604020202020204" pitchFamily="34" charset="0"/>
              <a:buChar char="•"/>
            </a:pPr>
            <a:r>
              <a:rPr lang="fr-FR" sz="2800" dirty="0"/>
              <a:t>Recruitment</a:t>
            </a:r>
          </a:p>
          <a:p>
            <a:pPr indent="-228600">
              <a:lnSpc>
                <a:spcPct val="90000"/>
              </a:lnSpc>
              <a:spcAft>
                <a:spcPts val="600"/>
              </a:spcAft>
              <a:buFont typeface="Arial" panose="020B0604020202020204" pitchFamily="34" charset="0"/>
              <a:buChar char="•"/>
            </a:pPr>
            <a:r>
              <a:rPr lang="fr-FR" sz="2800" dirty="0"/>
              <a:t>Onboarding</a:t>
            </a:r>
          </a:p>
          <a:p>
            <a:pPr indent="-228600">
              <a:lnSpc>
                <a:spcPct val="90000"/>
              </a:lnSpc>
              <a:spcAft>
                <a:spcPts val="600"/>
              </a:spcAft>
              <a:buFont typeface="Arial" panose="020B0604020202020204" pitchFamily="34" charset="0"/>
              <a:buChar char="•"/>
            </a:pPr>
            <a:r>
              <a:rPr lang="fr-FR" sz="2800" dirty="0"/>
              <a:t>Training/ Career </a:t>
            </a:r>
            <a:r>
              <a:rPr lang="fr-FR" sz="2800" dirty="0" err="1"/>
              <a:t>development</a:t>
            </a:r>
            <a:endParaRPr lang="fr-FR" sz="2800" dirty="0"/>
          </a:p>
          <a:p>
            <a:pPr indent="-228600">
              <a:lnSpc>
                <a:spcPct val="90000"/>
              </a:lnSpc>
              <a:spcAft>
                <a:spcPts val="600"/>
              </a:spcAft>
              <a:buFont typeface="Arial" panose="020B0604020202020204" pitchFamily="34" charset="0"/>
              <a:buChar char="•"/>
            </a:pPr>
            <a:r>
              <a:rPr lang="fr-FR" sz="2800" dirty="0"/>
              <a:t>Internal </a:t>
            </a:r>
            <a:r>
              <a:rPr lang="fr-FR" sz="2800" dirty="0" err="1"/>
              <a:t>mobility</a:t>
            </a:r>
            <a:r>
              <a:rPr lang="fr-FR" sz="2800" dirty="0"/>
              <a:t> or end of </a:t>
            </a:r>
            <a:r>
              <a:rPr lang="fr-FR" sz="2800" dirty="0" err="1"/>
              <a:t>contract</a:t>
            </a:r>
            <a:r>
              <a:rPr lang="fr-FR" sz="2800" dirty="0"/>
              <a:t> (off </a:t>
            </a:r>
            <a:r>
              <a:rPr lang="fr-FR" sz="2800" dirty="0" err="1"/>
              <a:t>boarding</a:t>
            </a:r>
            <a:r>
              <a:rPr lang="fr-FR" sz="2800" dirty="0"/>
              <a:t>)</a:t>
            </a:r>
          </a:p>
        </p:txBody>
      </p:sp>
      <p:pic>
        <p:nvPicPr>
          <p:cNvPr id="1028" name="Picture 4" descr="Employee Journey Mapping&quot; Explained - Cleary">
            <a:extLst>
              <a:ext uri="{FF2B5EF4-FFF2-40B4-BE49-F238E27FC236}">
                <a16:creationId xmlns:a16="http://schemas.microsoft.com/office/drawing/2014/main" id="{68314371-B015-4A2C-BBD7-C3BB78EBD14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08176" y="1594618"/>
            <a:ext cx="6022147" cy="1896623"/>
          </a:xfrm>
          <a:prstGeom prst="rect">
            <a:avLst/>
          </a:prstGeom>
          <a:solidFill>
            <a:srgbClr val="FFFFFF"/>
          </a:solidFill>
        </p:spPr>
      </p:pic>
      <p:sp>
        <p:nvSpPr>
          <p:cNvPr id="3" name="Espace réservé du pied de page 2">
            <a:extLst>
              <a:ext uri="{FF2B5EF4-FFF2-40B4-BE49-F238E27FC236}">
                <a16:creationId xmlns:a16="http://schemas.microsoft.com/office/drawing/2014/main" id="{236C1A08-B62E-4D18-88FF-0771F4D1C15D}"/>
              </a:ext>
            </a:extLst>
          </p:cNvPr>
          <p:cNvSpPr>
            <a:spLocks noGrp="1"/>
          </p:cNvSpPr>
          <p:nvPr>
            <p:ph type="ftr" sz="quarter" idx="11"/>
          </p:nvPr>
        </p:nvSpPr>
        <p:spPr>
          <a:xfrm>
            <a:off x="4379976" y="6464808"/>
            <a:ext cx="3438144" cy="310896"/>
          </a:xfrm>
        </p:spPr>
        <p:txBody>
          <a:bodyPr vert="horz" lIns="91440" tIns="45720" rIns="91440" bIns="45720" rtlCol="0" anchor="ctr">
            <a:normAutofit fontScale="92500"/>
          </a:bodyPr>
          <a:lstStyle/>
          <a:p>
            <a:pPr>
              <a:spcAft>
                <a:spcPts val="600"/>
              </a:spcAft>
            </a:pPr>
            <a:r>
              <a:rPr lang="fr-FR" kern="1200">
                <a:latin typeface="+mn-lt"/>
                <a:ea typeface="+mn-ea"/>
                <a:cs typeface="+mn-cs"/>
              </a:rPr>
              <a:t>People Analytics - Université Catholique de Lille</a:t>
            </a:r>
          </a:p>
        </p:txBody>
      </p:sp>
      <p:sp>
        <p:nvSpPr>
          <p:cNvPr id="5" name="Titre 4">
            <a:extLst>
              <a:ext uri="{FF2B5EF4-FFF2-40B4-BE49-F238E27FC236}">
                <a16:creationId xmlns:a16="http://schemas.microsoft.com/office/drawing/2014/main" id="{79F81FAE-E9B0-41E1-8C6A-E22290EFB515}"/>
              </a:ext>
            </a:extLst>
          </p:cNvPr>
          <p:cNvSpPr>
            <a:spLocks noGrp="1"/>
          </p:cNvSpPr>
          <p:nvPr>
            <p:ph type="title"/>
          </p:nvPr>
        </p:nvSpPr>
        <p:spPr>
          <a:xfrm>
            <a:off x="576071" y="704088"/>
            <a:ext cx="9144000" cy="676656"/>
          </a:xfrm>
        </p:spPr>
        <p:txBody>
          <a:bodyPr vert="horz" lIns="91440" tIns="45720" rIns="91440" bIns="45720" rtlCol="0" anchor="b">
            <a:normAutofit/>
          </a:bodyPr>
          <a:lstStyle/>
          <a:p>
            <a:r>
              <a:rPr lang="fr-FR" sz="4100" kern="1200">
                <a:latin typeface="+mj-lt"/>
                <a:ea typeface="+mj-ea"/>
                <a:cs typeface="+mj-cs"/>
              </a:rPr>
              <a:t>HR Processes</a:t>
            </a:r>
          </a:p>
        </p:txBody>
      </p:sp>
    </p:spTree>
    <p:extLst>
      <p:ext uri="{BB962C8B-B14F-4D97-AF65-F5344CB8AC3E}">
        <p14:creationId xmlns:p14="http://schemas.microsoft.com/office/powerpoint/2010/main" val="28212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730423AE-CE7F-4F11-B43F-14F22E2AF38F}"/>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6B6083D2-F77E-49BB-A7A9-4702800B1FF3}"/>
              </a:ext>
            </a:extLst>
          </p:cNvPr>
          <p:cNvSpPr>
            <a:spLocks noGrp="1"/>
          </p:cNvSpPr>
          <p:nvPr>
            <p:ph type="title"/>
          </p:nvPr>
        </p:nvSpPr>
        <p:spPr/>
        <p:txBody>
          <a:bodyPr/>
          <a:lstStyle/>
          <a:p>
            <a:r>
              <a:rPr lang="fr-FR" dirty="0"/>
              <a:t>Open discussions</a:t>
            </a:r>
          </a:p>
        </p:txBody>
      </p:sp>
      <p:sp>
        <p:nvSpPr>
          <p:cNvPr id="4" name="Espace réservé du texte 26">
            <a:extLst>
              <a:ext uri="{FF2B5EF4-FFF2-40B4-BE49-F238E27FC236}">
                <a16:creationId xmlns:a16="http://schemas.microsoft.com/office/drawing/2014/main" id="{EE7DE612-AEBA-4B39-9D9F-F000DDB1BDB4}"/>
              </a:ext>
            </a:extLst>
          </p:cNvPr>
          <p:cNvSpPr txBox="1">
            <a:spLocks/>
          </p:cNvSpPr>
          <p:nvPr/>
        </p:nvSpPr>
        <p:spPr>
          <a:xfrm>
            <a:off x="576072" y="1947672"/>
            <a:ext cx="11615928" cy="3978996"/>
          </a:xfrm>
          <a:prstGeom prst="rect">
            <a:avLst/>
          </a:prstGeom>
        </p:spPr>
        <p:txBody>
          <a:bodyPr rtlCol="0">
            <a:normAutofit/>
          </a:bodyPr>
          <a:lstStyle>
            <a:defPPr>
              <a:defRPr lang="fr-FR"/>
            </a:defPPr>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r>
              <a:rPr lang="en-US" sz="2400" dirty="0">
                <a:hlinkClick r:id="rId3"/>
              </a:rPr>
              <a:t>https://www.youtube.com/watch?v=nRMlf-ARvxE</a:t>
            </a:r>
            <a:endParaRPr lang="en-US" sz="2400" dirty="0"/>
          </a:p>
          <a:p>
            <a:pPr marL="0" indent="0">
              <a:buNone/>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r>
              <a:rPr lang="en-US" sz="2400" dirty="0"/>
              <a:t>Do you know if there is one “People Analytics” team in your company?</a:t>
            </a:r>
          </a:p>
          <a:p>
            <a:pPr>
              <a:buFont typeface="Wingdings" panose="05000000000000000000" pitchFamily="2" charset="2"/>
              <a:buChar char="§"/>
            </a:pPr>
            <a:r>
              <a:rPr lang="en-US" sz="2400" dirty="0"/>
              <a:t>Did you already worked on people analytics topics? Or for the HR department?</a:t>
            </a:r>
          </a:p>
        </p:txBody>
      </p:sp>
    </p:spTree>
    <p:extLst>
      <p:ext uri="{BB962C8B-B14F-4D97-AF65-F5344CB8AC3E}">
        <p14:creationId xmlns:p14="http://schemas.microsoft.com/office/powerpoint/2010/main" val="26247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534F9A7-E150-6702-971C-8FBBFE7D7D51}"/>
              </a:ext>
            </a:extLst>
          </p:cNvPr>
          <p:cNvSpPr>
            <a:spLocks noGrp="1"/>
          </p:cNvSpPr>
          <p:nvPr>
            <p:ph type="title"/>
          </p:nvPr>
        </p:nvSpPr>
        <p:spPr>
          <a:xfrm>
            <a:off x="839788" y="457200"/>
            <a:ext cx="3932237" cy="1600200"/>
          </a:xfrm>
        </p:spPr>
        <p:txBody>
          <a:bodyPr/>
          <a:lstStyle/>
          <a:p>
            <a:r>
              <a:rPr lang="en-US" dirty="0"/>
              <a:t>The next session</a:t>
            </a:r>
          </a:p>
        </p:txBody>
      </p:sp>
      <p:sp>
        <p:nvSpPr>
          <p:cNvPr id="13" name="Text Placeholder 3">
            <a:extLst>
              <a:ext uri="{FF2B5EF4-FFF2-40B4-BE49-F238E27FC236}">
                <a16:creationId xmlns:a16="http://schemas.microsoft.com/office/drawing/2014/main" id="{109B15AC-9618-1756-3923-FE3B95A45DCD}"/>
              </a:ext>
            </a:extLst>
          </p:cNvPr>
          <p:cNvSpPr>
            <a:spLocks noGrp="1"/>
          </p:cNvSpPr>
          <p:nvPr>
            <p:ph type="body" sz="half" idx="2"/>
          </p:nvPr>
        </p:nvSpPr>
        <p:spPr>
          <a:xfrm>
            <a:off x="985704" y="2355310"/>
            <a:ext cx="3786322" cy="2304239"/>
          </a:xfrm>
        </p:spPr>
        <p:txBody>
          <a:bodyPr>
            <a:normAutofit/>
          </a:bodyPr>
          <a:lstStyle/>
          <a:p>
            <a:r>
              <a:rPr lang="en-US" sz="2000" b="1" dirty="0"/>
              <a:t>Focus on Recruit &amp; Hire</a:t>
            </a:r>
          </a:p>
          <a:p>
            <a:endParaRPr lang="en-US" sz="2000" b="1" dirty="0"/>
          </a:p>
          <a:p>
            <a:pPr marL="342900" indent="-342900">
              <a:buFontTx/>
              <a:buChar char="-"/>
            </a:pPr>
            <a:r>
              <a:rPr lang="en-US" sz="2000" b="1" dirty="0"/>
              <a:t>HR processes with more details and with associated Metrics </a:t>
            </a:r>
          </a:p>
          <a:p>
            <a:pPr marL="342900" indent="-342900">
              <a:buFontTx/>
              <a:buChar char="-"/>
            </a:pPr>
            <a:r>
              <a:rPr lang="en-US" sz="2000" b="1" dirty="0"/>
              <a:t>IA utilization</a:t>
            </a:r>
          </a:p>
        </p:txBody>
      </p:sp>
      <p:sp>
        <p:nvSpPr>
          <p:cNvPr id="5" name="Espace réservé du pied de page 4">
            <a:extLst>
              <a:ext uri="{FF2B5EF4-FFF2-40B4-BE49-F238E27FC236}">
                <a16:creationId xmlns:a16="http://schemas.microsoft.com/office/drawing/2014/main" id="{95928B49-8DA6-4554-B95B-967A561B31FE}"/>
              </a:ext>
            </a:extLst>
          </p:cNvPr>
          <p:cNvSpPr>
            <a:spLocks noGrp="1"/>
          </p:cNvSpPr>
          <p:nvPr>
            <p:ph type="ftr" sz="quarter" idx="11"/>
          </p:nvPr>
        </p:nvSpPr>
        <p:spPr>
          <a:xfrm>
            <a:off x="4379976" y="6464808"/>
            <a:ext cx="3438144" cy="310896"/>
          </a:xfrm>
        </p:spPr>
        <p:txBody>
          <a:bodyPr anchor="ctr">
            <a:normAutofit/>
          </a:bodyPr>
          <a:lstStyle/>
          <a:p>
            <a:pPr rtl="0">
              <a:spcAft>
                <a:spcPts val="600"/>
              </a:spcAft>
            </a:pPr>
            <a:r>
              <a:rPr lang="fr-FR" sz="1300"/>
              <a:t>People Analytics - Université Catholique de Lille</a:t>
            </a:r>
          </a:p>
        </p:txBody>
      </p:sp>
      <p:pic>
        <p:nvPicPr>
          <p:cNvPr id="7" name="Image 6">
            <a:extLst>
              <a:ext uri="{FF2B5EF4-FFF2-40B4-BE49-F238E27FC236}">
                <a16:creationId xmlns:a16="http://schemas.microsoft.com/office/drawing/2014/main" id="{DCA293B6-1330-4600-912B-26D2902B4429}"/>
              </a:ext>
            </a:extLst>
          </p:cNvPr>
          <p:cNvPicPr>
            <a:picLocks noChangeAspect="1"/>
          </p:cNvPicPr>
          <p:nvPr/>
        </p:nvPicPr>
        <p:blipFill>
          <a:blip r:embed="rId3"/>
          <a:stretch>
            <a:fillRect/>
          </a:stretch>
        </p:blipFill>
        <p:spPr>
          <a:xfrm>
            <a:off x="6225735" y="1614792"/>
            <a:ext cx="5126477" cy="2883643"/>
          </a:xfrm>
          <a:prstGeom prst="rect">
            <a:avLst/>
          </a:prstGeom>
        </p:spPr>
      </p:pic>
    </p:spTree>
    <p:extLst>
      <p:ext uri="{BB962C8B-B14F-4D97-AF65-F5344CB8AC3E}">
        <p14:creationId xmlns:p14="http://schemas.microsoft.com/office/powerpoint/2010/main" val="297585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1377AF6-2477-81EC-D1BC-43FD72DF18F6}"/>
              </a:ext>
            </a:extLst>
          </p:cNvPr>
          <p:cNvSpPr>
            <a:spLocks noGrp="1"/>
          </p:cNvSpPr>
          <p:nvPr>
            <p:ph type="title"/>
          </p:nvPr>
        </p:nvSpPr>
        <p:spPr>
          <a:xfrm>
            <a:off x="2560320" y="3078480"/>
            <a:ext cx="5917636" cy="1773555"/>
          </a:xfrm>
        </p:spPr>
        <p:txBody>
          <a:bodyPr rtlCol="0"/>
          <a:lstStyle>
            <a:defPPr>
              <a:defRPr lang="fr-FR"/>
            </a:defPPr>
          </a:lstStyle>
          <a:p>
            <a:pPr rtl="0"/>
            <a:r>
              <a:rPr lang="fr-FR" dirty="0"/>
              <a:t>Main goals of </a:t>
            </a:r>
            <a:r>
              <a:rPr lang="fr-FR" dirty="0" err="1"/>
              <a:t>this</a:t>
            </a:r>
            <a:r>
              <a:rPr lang="fr-FR" dirty="0"/>
              <a:t> course</a:t>
            </a:r>
          </a:p>
        </p:txBody>
      </p:sp>
    </p:spTree>
    <p:extLst>
      <p:ext uri="{BB962C8B-B14F-4D97-AF65-F5344CB8AC3E}">
        <p14:creationId xmlns:p14="http://schemas.microsoft.com/office/powerpoint/2010/main" val="52000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re 37">
            <a:extLst>
              <a:ext uri="{FF2B5EF4-FFF2-40B4-BE49-F238E27FC236}">
                <a16:creationId xmlns:a16="http://schemas.microsoft.com/office/drawing/2014/main" id="{BE14C3C8-CE39-133E-31F8-E2A69DFA914D}"/>
              </a:ext>
            </a:extLst>
          </p:cNvPr>
          <p:cNvSpPr>
            <a:spLocks noGrp="1"/>
          </p:cNvSpPr>
          <p:nvPr>
            <p:ph type="title"/>
          </p:nvPr>
        </p:nvSpPr>
        <p:spPr>
          <a:xfrm>
            <a:off x="3238870" y="831968"/>
            <a:ext cx="5887375" cy="609630"/>
          </a:xfrm>
        </p:spPr>
        <p:txBody>
          <a:bodyPr rtlCol="0"/>
          <a:lstStyle>
            <a:defPPr>
              <a:defRPr lang="fr-FR"/>
            </a:defPPr>
          </a:lstStyle>
          <a:p>
            <a:pPr rtl="0"/>
            <a:r>
              <a:rPr lang="fr-FR" dirty="0"/>
              <a:t>Course Objectives</a:t>
            </a:r>
          </a:p>
        </p:txBody>
      </p:sp>
      <p:sp>
        <p:nvSpPr>
          <p:cNvPr id="3" name="Espace réservé du pied de page 2">
            <a:extLst>
              <a:ext uri="{FF2B5EF4-FFF2-40B4-BE49-F238E27FC236}">
                <a16:creationId xmlns:a16="http://schemas.microsoft.com/office/drawing/2014/main" id="{A29B6800-D0C2-8D9D-7F2C-5D0E41F51909}"/>
              </a:ext>
            </a:extLst>
          </p:cNvPr>
          <p:cNvSpPr>
            <a:spLocks noGrp="1"/>
          </p:cNvSpPr>
          <p:nvPr>
            <p:ph type="ftr" sz="quarter" idx="11"/>
          </p:nvPr>
        </p:nvSpPr>
        <p:spPr/>
        <p:txBody>
          <a:bodyPr rtlCol="0"/>
          <a:lstStyle>
            <a:defPPr>
              <a:defRPr lang="fr-FR"/>
            </a:defPPr>
          </a:lstStyle>
          <a:p>
            <a:pPr rtl="0"/>
            <a:r>
              <a:rPr lang="fr-FR"/>
              <a:t>People Analytics - Université Catholique de Lille</a:t>
            </a:r>
            <a:endParaRPr lang="fr-FR" dirty="0"/>
          </a:p>
        </p:txBody>
      </p:sp>
      <p:sp>
        <p:nvSpPr>
          <p:cNvPr id="8" name="ZoneTexte 7">
            <a:extLst>
              <a:ext uri="{FF2B5EF4-FFF2-40B4-BE49-F238E27FC236}">
                <a16:creationId xmlns:a16="http://schemas.microsoft.com/office/drawing/2014/main" id="{E565143E-E5A6-41B6-83C9-B8EF70B5DE03}"/>
              </a:ext>
            </a:extLst>
          </p:cNvPr>
          <p:cNvSpPr txBox="1"/>
          <p:nvPr/>
        </p:nvSpPr>
        <p:spPr>
          <a:xfrm>
            <a:off x="402173" y="2143890"/>
            <a:ext cx="10905331" cy="3970318"/>
          </a:xfrm>
          <a:prstGeom prst="rect">
            <a:avLst/>
          </a:prstGeom>
          <a:noFill/>
        </p:spPr>
        <p:txBody>
          <a:bodyPr wrap="square" rtlCol="0">
            <a:spAutoFit/>
          </a:bodyPr>
          <a:lstStyle/>
          <a:p>
            <a:pPr marL="285750" indent="-285750">
              <a:buFont typeface="Wingdings" panose="05000000000000000000" pitchFamily="2" charset="2"/>
              <a:buChar char="ü"/>
            </a:pPr>
            <a:r>
              <a:rPr lang="en-US" dirty="0"/>
              <a:t>Be able to work in an HR analytics team</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Acquire the relevant knowledge to coordinate and communicate with stakeholders such as</a:t>
            </a:r>
            <a:br>
              <a:rPr lang="en-US" dirty="0"/>
            </a:br>
            <a:r>
              <a:rPr lang="en-US" dirty="0"/>
              <a:t>HR data analysts, IT and other specialists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Learn about the various applications of analytics and develop an internal business case for</a:t>
            </a:r>
            <a:br>
              <a:rPr lang="en-US" dirty="0"/>
            </a:br>
            <a:r>
              <a:rPr lang="en-US" dirty="0"/>
              <a:t>your organization</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Develop your HR analytics skills to check &amp; analyze HR data</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Know where to extract HR data, common data formats, tools, and how to work with</a:t>
            </a:r>
            <a:br>
              <a:rPr lang="en-US" dirty="0"/>
            </a:br>
            <a:r>
              <a:rPr lang="en-US" dirty="0"/>
              <a:t>HR data</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Learn the basics of HR data and how HR adds value through analytics</a:t>
            </a:r>
            <a:endParaRPr lang="fr-FR" dirty="0"/>
          </a:p>
        </p:txBody>
      </p:sp>
    </p:spTree>
    <p:extLst>
      <p:ext uri="{BB962C8B-B14F-4D97-AF65-F5344CB8AC3E}">
        <p14:creationId xmlns:p14="http://schemas.microsoft.com/office/powerpoint/2010/main" val="424419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4EFF-A38D-4835-95A3-33CF860D1B40}"/>
              </a:ext>
            </a:extLst>
          </p:cNvPr>
          <p:cNvSpPr>
            <a:spLocks noGrp="1"/>
          </p:cNvSpPr>
          <p:nvPr>
            <p:ph type="title"/>
          </p:nvPr>
        </p:nvSpPr>
        <p:spPr>
          <a:xfrm>
            <a:off x="147094" y="196088"/>
            <a:ext cx="10515600" cy="676656"/>
          </a:xfrm>
        </p:spPr>
        <p:txBody>
          <a:bodyPr/>
          <a:lstStyle/>
          <a:p>
            <a:r>
              <a:rPr lang="fr-FR" sz="4400" dirty="0"/>
              <a:t>Program of the 24h</a:t>
            </a:r>
          </a:p>
        </p:txBody>
      </p:sp>
      <p:sp>
        <p:nvSpPr>
          <p:cNvPr id="5" name="Espace réservé du pied de page 4">
            <a:extLst>
              <a:ext uri="{FF2B5EF4-FFF2-40B4-BE49-F238E27FC236}">
                <a16:creationId xmlns:a16="http://schemas.microsoft.com/office/drawing/2014/main" id="{E87B7B9F-98BD-47C6-9874-A3557ED6C07D}"/>
              </a:ext>
            </a:extLst>
          </p:cNvPr>
          <p:cNvSpPr>
            <a:spLocks noGrp="1"/>
          </p:cNvSpPr>
          <p:nvPr>
            <p:ph type="ftr" sz="quarter" idx="11"/>
          </p:nvPr>
        </p:nvSpPr>
        <p:spPr/>
        <p:txBody>
          <a:bodyPr/>
          <a:lstStyle/>
          <a:p>
            <a:pPr rtl="0"/>
            <a:r>
              <a:rPr lang="fr-FR"/>
              <a:t>People Analytics - Université Catholique de Lille</a:t>
            </a:r>
          </a:p>
        </p:txBody>
      </p:sp>
      <p:graphicFrame>
        <p:nvGraphicFramePr>
          <p:cNvPr id="66" name="Espace réservé du contenu 5">
            <a:extLst>
              <a:ext uri="{FF2B5EF4-FFF2-40B4-BE49-F238E27FC236}">
                <a16:creationId xmlns:a16="http://schemas.microsoft.com/office/drawing/2014/main" id="{2D2C13A1-01E3-409F-9E1C-F61CD29463FD}"/>
              </a:ext>
            </a:extLst>
          </p:cNvPr>
          <p:cNvGraphicFramePr>
            <a:graphicFrameLocks/>
          </p:cNvGraphicFramePr>
          <p:nvPr>
            <p:extLst>
              <p:ext uri="{D42A27DB-BD31-4B8C-83A1-F6EECF244321}">
                <p14:modId xmlns:p14="http://schemas.microsoft.com/office/powerpoint/2010/main" val="1723714360"/>
              </p:ext>
            </p:extLst>
          </p:nvPr>
        </p:nvGraphicFramePr>
        <p:xfrm>
          <a:off x="815033" y="944545"/>
          <a:ext cx="8459595" cy="5275380"/>
        </p:xfrm>
        <a:graphic>
          <a:graphicData uri="http://schemas.openxmlformats.org/drawingml/2006/table">
            <a:tbl>
              <a:tblPr/>
              <a:tblGrid>
                <a:gridCol w="3058218">
                  <a:extLst>
                    <a:ext uri="{9D8B030D-6E8A-4147-A177-3AD203B41FA5}">
                      <a16:colId xmlns:a16="http://schemas.microsoft.com/office/drawing/2014/main" val="70045164"/>
                    </a:ext>
                  </a:extLst>
                </a:gridCol>
                <a:gridCol w="4773257">
                  <a:extLst>
                    <a:ext uri="{9D8B030D-6E8A-4147-A177-3AD203B41FA5}">
                      <a16:colId xmlns:a16="http://schemas.microsoft.com/office/drawing/2014/main" val="1642503125"/>
                    </a:ext>
                  </a:extLst>
                </a:gridCol>
                <a:gridCol w="628120">
                  <a:extLst>
                    <a:ext uri="{9D8B030D-6E8A-4147-A177-3AD203B41FA5}">
                      <a16:colId xmlns:a16="http://schemas.microsoft.com/office/drawing/2014/main" val="1772947911"/>
                    </a:ext>
                  </a:extLst>
                </a:gridCol>
              </a:tblGrid>
              <a:tr h="200817">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ctr" fontAlgn="ctr"/>
                      <a:r>
                        <a:rPr lang="fr-FR" sz="1050" b="1" i="0" u="none" strike="noStrike" dirty="0">
                          <a:solidFill>
                            <a:srgbClr val="FFFFFF"/>
                          </a:solidFill>
                          <a:effectLst/>
                          <a:latin typeface="Calibri"/>
                        </a:rPr>
                        <a:t>Path Set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ctr" fontAlgn="ctr"/>
                      <a:r>
                        <a:rPr lang="fr-FR" sz="1050" b="1" i="0" u="none" strike="noStrike" dirty="0">
                          <a:solidFill>
                            <a:srgbClr val="FFFFFF"/>
                          </a:solidFill>
                          <a:effectLst/>
                          <a:latin typeface="Calibri"/>
                        </a:rPr>
                        <a:t>Path Content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ctr" fontAlgn="ctr"/>
                      <a:r>
                        <a:rPr lang="fr-FR" sz="1050" b="1" i="0" u="none" strike="noStrike" dirty="0">
                          <a:solidFill>
                            <a:srgbClr val="FFFFFF"/>
                          </a:solidFill>
                          <a:effectLst/>
                          <a:latin typeface="Calibri"/>
                        </a:rPr>
                        <a:t> Duration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3009091383"/>
                  </a:ext>
                </a:extLst>
              </a:tr>
              <a:tr h="701589">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ctr" fontAlgn="ctr"/>
                      <a:r>
                        <a:rPr lang="fr-FR" sz="1100" b="1" i="0" u="none" strike="noStrike" dirty="0" err="1">
                          <a:solidFill>
                            <a:srgbClr val="000000"/>
                          </a:solidFill>
                          <a:effectLst/>
                          <a:latin typeface="Calibri" panose="020F0502020204030204" pitchFamily="34" charset="0"/>
                          <a:cs typeface="Calibri" panose="020F0502020204030204" pitchFamily="34" charset="0"/>
                        </a:rPr>
                        <a:t>Welcome</a:t>
                      </a:r>
                      <a:r>
                        <a:rPr lang="fr-FR" sz="1100" b="1" i="0" u="none" strike="noStrike" dirty="0">
                          <a:solidFill>
                            <a:srgbClr val="000000"/>
                          </a:solidFill>
                          <a:effectLst/>
                          <a:latin typeface="Calibri" panose="020F0502020204030204" pitchFamily="34" charset="0"/>
                          <a:cs typeface="Calibri" panose="020F0502020204030204" pitchFamily="34" charset="0"/>
                        </a:rPr>
                        <a:t> / Introduction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l" fontAlgn="ctr"/>
                      <a:r>
                        <a:rPr lang="fr-FR" sz="1100" b="0" i="0" u="none" strike="noStrike" dirty="0" err="1">
                          <a:solidFill>
                            <a:srgbClr val="000000"/>
                          </a:solidFill>
                          <a:effectLst/>
                          <a:latin typeface="Calibri" panose="020F0502020204030204" pitchFamily="34" charset="0"/>
                          <a:cs typeface="Calibri" panose="020F0502020204030204" pitchFamily="34" charset="0"/>
                        </a:rPr>
                        <a:t>Presentations</a:t>
                      </a:r>
                      <a:r>
                        <a:rPr lang="fr-FR" sz="1100" b="0" i="0" u="none" strike="noStrike" dirty="0">
                          <a:solidFill>
                            <a:srgbClr val="000000"/>
                          </a:solidFill>
                          <a:effectLst/>
                          <a:latin typeface="Calibri" panose="020F0502020204030204" pitchFamily="34" charset="0"/>
                          <a:cs typeface="Calibri" panose="020F0502020204030204" pitchFamily="34" charset="0"/>
                        </a:rPr>
                        <a:t> &amp; Program </a:t>
                      </a:r>
                    </a:p>
                    <a:p>
                      <a:pPr algn="l" fontAlgn="ctr"/>
                      <a:r>
                        <a:rPr lang="fr-FR" sz="1100" b="0" i="0" u="none" strike="noStrike" dirty="0">
                          <a:solidFill>
                            <a:srgbClr val="000000"/>
                          </a:solidFill>
                          <a:effectLst/>
                          <a:latin typeface="Calibri" panose="020F0502020204030204" pitchFamily="34" charset="0"/>
                          <a:cs typeface="Calibri" panose="020F0502020204030204" pitchFamily="34" charset="0"/>
                        </a:rPr>
                        <a:t>introduction to Human </a:t>
                      </a:r>
                      <a:r>
                        <a:rPr lang="fr-FR" sz="1100" b="0" i="0" u="none" strike="noStrike" dirty="0" err="1">
                          <a:solidFill>
                            <a:srgbClr val="000000"/>
                          </a:solidFill>
                          <a:effectLst/>
                          <a:latin typeface="Calibri" panose="020F0502020204030204" pitchFamily="34" charset="0"/>
                          <a:cs typeface="Calibri" panose="020F0502020204030204" pitchFamily="34" charset="0"/>
                        </a:rPr>
                        <a:t>Resources</a:t>
                      </a:r>
                      <a:r>
                        <a:rPr lang="fr-FR" sz="1100" b="0" i="0" u="none" strike="noStrike" dirty="0">
                          <a:solidFill>
                            <a:srgbClr val="000000"/>
                          </a:solidFill>
                          <a:effectLst/>
                          <a:latin typeface="Calibri" panose="020F0502020204030204" pitchFamily="34" charset="0"/>
                          <a:cs typeface="Calibri" panose="020F0502020204030204" pitchFamily="34" charset="0"/>
                        </a:rPr>
                        <a:t> &amp; People Analytics</a:t>
                      </a:r>
                    </a:p>
                    <a:p>
                      <a:pPr algn="l" fontAlgn="ctr"/>
                      <a:r>
                        <a:rPr lang="fr-FR" sz="1100" b="0" i="0" u="none" strike="noStrike" dirty="0">
                          <a:solidFill>
                            <a:srgbClr val="000000"/>
                          </a:solidFill>
                          <a:effectLst/>
                          <a:latin typeface="Calibri" panose="020F0502020204030204" pitchFamily="34" charset="0"/>
                          <a:cs typeface="Calibri" panose="020F0502020204030204" pitchFamily="34" charset="0"/>
                        </a:rPr>
                        <a:t>Why / For </a:t>
                      </a:r>
                      <a:r>
                        <a:rPr lang="fr-FR" sz="1100" b="0" i="0" u="none" strike="noStrike" dirty="0" err="1">
                          <a:solidFill>
                            <a:srgbClr val="000000"/>
                          </a:solidFill>
                          <a:effectLst/>
                          <a:latin typeface="Calibri" panose="020F0502020204030204" pitchFamily="34" charset="0"/>
                          <a:cs typeface="Calibri" panose="020F0502020204030204" pitchFamily="34" charset="0"/>
                        </a:rPr>
                        <a:t>who</a:t>
                      </a:r>
                      <a:endParaRPr lang="fr-FR" sz="1100" b="0" i="0" u="none" strike="noStrike" dirty="0">
                        <a:solidFill>
                          <a:srgbClr val="000000"/>
                        </a:solidFill>
                        <a:effectLst/>
                        <a:latin typeface="Calibri" panose="020F0502020204030204" pitchFamily="34" charset="0"/>
                        <a:cs typeface="Calibri" panose="020F0502020204030204" pitchFamily="34" charset="0"/>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fr-FR" sz="11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ctr" fontAlgn="ctr"/>
                      <a:r>
                        <a:rPr lang="fr-FR" sz="1100" b="0" i="0" u="none" strike="noStrike" dirty="0">
                          <a:solidFill>
                            <a:srgbClr val="000000"/>
                          </a:solidFill>
                          <a:effectLst/>
                          <a:latin typeface="Calibri" panose="020F0502020204030204" pitchFamily="34" charset="0"/>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194681469"/>
                  </a:ext>
                </a:extLst>
              </a:tr>
              <a:tr h="526190">
                <a:tc rowSpan="4">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ctr" fontAlgn="ctr"/>
                      <a:r>
                        <a:rPr lang="fr-FR" sz="1100" b="1" i="0" u="none" strike="noStrike" dirty="0">
                          <a:solidFill>
                            <a:srgbClr val="000000"/>
                          </a:solidFill>
                          <a:effectLst/>
                          <a:latin typeface="Calibri" panose="020F0502020204030204" pitchFamily="34" charset="0"/>
                          <a:cs typeface="Calibri" panose="020F0502020204030204" pitchFamily="34" charset="0"/>
                        </a:rPr>
                        <a:t>Human </a:t>
                      </a:r>
                      <a:r>
                        <a:rPr lang="fr-FR" sz="1100" b="1" i="0" u="none" strike="noStrike" dirty="0" err="1">
                          <a:solidFill>
                            <a:srgbClr val="000000"/>
                          </a:solidFill>
                          <a:effectLst/>
                          <a:latin typeface="Calibri" panose="020F0502020204030204" pitchFamily="34" charset="0"/>
                          <a:cs typeface="Calibri" panose="020F0502020204030204" pitchFamily="34" charset="0"/>
                        </a:rPr>
                        <a:t>Resources</a:t>
                      </a:r>
                      <a:r>
                        <a:rPr lang="fr-FR" sz="1100" b="1" i="0" u="none" strike="noStrike" dirty="0">
                          <a:solidFill>
                            <a:srgbClr val="000000"/>
                          </a:solidFill>
                          <a:effectLst/>
                          <a:latin typeface="Calibri" panose="020F0502020204030204" pitchFamily="34" charset="0"/>
                          <a:cs typeface="Calibri" panose="020F0502020204030204" pitchFamily="34" charset="0"/>
                        </a:rPr>
                        <a:t> </a:t>
                      </a:r>
                      <a:r>
                        <a:rPr lang="fr-FR" sz="1100" b="1" i="0" u="none" strike="noStrike" dirty="0" err="1">
                          <a:solidFill>
                            <a:srgbClr val="000000"/>
                          </a:solidFill>
                          <a:effectLst/>
                          <a:latin typeface="Calibri" panose="020F0502020204030204" pitchFamily="34" charset="0"/>
                          <a:cs typeface="Calibri" panose="020F0502020204030204" pitchFamily="34" charset="0"/>
                        </a:rPr>
                        <a:t>processes</a:t>
                      </a:r>
                      <a:r>
                        <a:rPr lang="fr-FR" sz="1100" b="1" i="0" u="none" strike="noStrike" dirty="0">
                          <a:solidFill>
                            <a:srgbClr val="000000"/>
                          </a:solidFill>
                          <a:effectLst/>
                          <a:latin typeface="Calibri" panose="020F0502020204030204" pitchFamily="34" charset="0"/>
                          <a:cs typeface="Calibri" panose="020F0502020204030204" pitchFamily="34" charset="0"/>
                        </a:rPr>
                        <a:t> &amp; HR </a:t>
                      </a:r>
                      <a:r>
                        <a:rPr lang="fr-FR" sz="1100" b="1" i="0" u="none" strike="noStrike" dirty="0" err="1">
                          <a:solidFill>
                            <a:srgbClr val="000000"/>
                          </a:solidFill>
                          <a:effectLst/>
                          <a:latin typeface="Calibri" panose="020F0502020204030204" pitchFamily="34" charset="0"/>
                          <a:cs typeface="Calibri" panose="020F0502020204030204" pitchFamily="34" charset="0"/>
                        </a:rPr>
                        <a:t>Metrics</a:t>
                      </a:r>
                      <a:endParaRPr lang="fr-FR"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100" dirty="0">
                          <a:solidFill>
                            <a:srgbClr val="000000"/>
                          </a:solidFill>
                          <a:latin typeface="Calibri" panose="020F0502020204030204" pitchFamily="34" charset="0"/>
                          <a:cs typeface="Calibri" panose="020F0502020204030204" pitchFamily="34" charset="0"/>
                        </a:rPr>
                        <a:t>Budget &amp; Strategic </a:t>
                      </a:r>
                      <a:r>
                        <a:rPr lang="fr-FR" sz="1100" dirty="0" err="1">
                          <a:solidFill>
                            <a:srgbClr val="000000"/>
                          </a:solidFill>
                          <a:latin typeface="Calibri" panose="020F0502020204030204" pitchFamily="34" charset="0"/>
                          <a:cs typeface="Calibri" panose="020F0502020204030204" pitchFamily="34" charset="0"/>
                        </a:rPr>
                        <a:t>Workforce</a:t>
                      </a:r>
                      <a:r>
                        <a:rPr lang="fr-FR" sz="1100" dirty="0">
                          <a:solidFill>
                            <a:srgbClr val="000000"/>
                          </a:solidFill>
                          <a:latin typeface="Calibri" panose="020F0502020204030204" pitchFamily="34" charset="0"/>
                          <a:cs typeface="Calibri" panose="020F0502020204030204" pitchFamily="34" charset="0"/>
                        </a:rPr>
                        <a:t> Planning/ Recruitment / </a:t>
                      </a:r>
                      <a:r>
                        <a:rPr lang="fr-FR" sz="1100" dirty="0" err="1">
                          <a:solidFill>
                            <a:srgbClr val="000000"/>
                          </a:solidFill>
                          <a:latin typeface="Calibri" panose="020F0502020204030204" pitchFamily="34" charset="0"/>
                          <a:cs typeface="Calibri" panose="020F0502020204030204" pitchFamily="34" charset="0"/>
                        </a:rPr>
                        <a:t>Employee</a:t>
                      </a:r>
                      <a:r>
                        <a:rPr lang="fr-FR" sz="1100" dirty="0">
                          <a:solidFill>
                            <a:srgbClr val="000000"/>
                          </a:solidFill>
                          <a:latin typeface="Calibri" panose="020F0502020204030204" pitchFamily="34" charset="0"/>
                          <a:cs typeface="Calibri" panose="020F0502020204030204" pitchFamily="34" charset="0"/>
                        </a:rPr>
                        <a:t> </a:t>
                      </a:r>
                      <a:r>
                        <a:rPr lang="fr-FR" sz="1100" dirty="0" err="1">
                          <a:solidFill>
                            <a:srgbClr val="000000"/>
                          </a:solidFill>
                          <a:latin typeface="Calibri" panose="020F0502020204030204" pitchFamily="34" charset="0"/>
                          <a:cs typeface="Calibri" panose="020F0502020204030204" pitchFamily="34" charset="0"/>
                        </a:rPr>
                        <a:t>Branding</a:t>
                      </a:r>
                      <a:r>
                        <a:rPr lang="fr-FR" sz="1100" dirty="0">
                          <a:solidFill>
                            <a:srgbClr val="000000"/>
                          </a:solidFill>
                          <a:latin typeface="Calibri" panose="020F0502020204030204" pitchFamily="34" charset="0"/>
                          <a:cs typeface="Calibri" panose="020F0502020204030204" pitchFamily="34" charset="0"/>
                        </a:rPr>
                        <a:t> </a:t>
                      </a:r>
                    </a:p>
                    <a:p>
                      <a:pPr marL="0" marR="0" lvl="0" indent="0" algn="l" defTabSz="914400" rtl="0" eaLnBrk="1" fontAlgn="ctr" latinLnBrk="0" hangingPunct="1">
                        <a:lnSpc>
                          <a:spcPct val="100000"/>
                        </a:lnSpc>
                        <a:spcBef>
                          <a:spcPts val="0"/>
                        </a:spcBef>
                        <a:spcAft>
                          <a:spcPts val="0"/>
                        </a:spcAft>
                        <a:buClrTx/>
                        <a:buSzTx/>
                        <a:buFontTx/>
                        <a:buNone/>
                        <a:tabLst/>
                        <a:defRPr/>
                      </a:pPr>
                      <a:r>
                        <a:rPr lang="fr-FR" sz="1100" dirty="0">
                          <a:solidFill>
                            <a:srgbClr val="000000"/>
                          </a:solidFill>
                          <a:latin typeface="Calibri" panose="020F0502020204030204" pitchFamily="34" charset="0"/>
                          <a:cs typeface="Calibri" panose="020F0502020204030204" pitchFamily="34" charset="0"/>
                        </a:rPr>
                        <a:t>IA </a:t>
                      </a:r>
                      <a:r>
                        <a:rPr lang="fr-FR" sz="1100" dirty="0" err="1">
                          <a:solidFill>
                            <a:srgbClr val="000000"/>
                          </a:solidFill>
                          <a:latin typeface="Calibri" panose="020F0502020204030204" pitchFamily="34" charset="0"/>
                          <a:cs typeface="Calibri" panose="020F0502020204030204" pitchFamily="34" charset="0"/>
                        </a:rPr>
                        <a:t>utilization</a:t>
                      </a:r>
                      <a:r>
                        <a:rPr lang="fr-FR" sz="1100" dirty="0">
                          <a:solidFill>
                            <a:srgbClr val="000000"/>
                          </a:solidFill>
                          <a:latin typeface="Calibri" panose="020F0502020204030204" pitchFamily="34" charset="0"/>
                          <a:cs typeface="Calibri" panose="020F0502020204030204" pitchFamily="34" charset="0"/>
                        </a:rPr>
                        <a:t> &amp; Associated HR </a:t>
                      </a:r>
                      <a:r>
                        <a:rPr lang="fr-FR" sz="1100" dirty="0" err="1">
                          <a:solidFill>
                            <a:srgbClr val="000000"/>
                          </a:solidFill>
                          <a:latin typeface="Calibri" panose="020F0502020204030204" pitchFamily="34" charset="0"/>
                          <a:cs typeface="Calibri" panose="020F0502020204030204" pitchFamily="34" charset="0"/>
                        </a:rPr>
                        <a:t>metrics</a:t>
                      </a:r>
                      <a:endParaRPr lang="fr-FR" sz="1100" dirty="0">
                        <a:solidFill>
                          <a:srgbClr val="000000"/>
                        </a:solidFill>
                        <a:latin typeface="Calibri" panose="020F0502020204030204" pitchFamily="34" charset="0"/>
                        <a:cs typeface="Calibri" panose="020F0502020204030204" pitchFamily="34" charset="0"/>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fr-FR" sz="1100" dirty="0">
                        <a:solidFill>
                          <a:srgbClr val="000000"/>
                        </a:solidFill>
                        <a:latin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ctr" fontAlgn="ctr"/>
                      <a:r>
                        <a:rPr lang="fr-FR" sz="1100" b="0" i="0" u="none" strike="noStrike" dirty="0">
                          <a:solidFill>
                            <a:srgbClr val="000000"/>
                          </a:solidFill>
                          <a:effectLst/>
                          <a:latin typeface="Calibri" panose="020F0502020204030204" pitchFamily="34" charset="0"/>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4056948447"/>
                  </a:ext>
                </a:extLst>
              </a:tr>
              <a:tr h="526190">
                <a:tc vMerge="1">
                  <a:txBody>
                    <a:bodyPr/>
                    <a:lstStyle/>
                    <a:p>
                      <a:endParaRPr lang="fr-FR" dirty="0"/>
                    </a:p>
                  </a:txBody>
                  <a:tcPr>
                    <a:lnT w="6350" cap="flat" cmpd="sng" algn="ctr">
                      <a:solidFill>
                        <a:srgbClr val="000000"/>
                      </a:solidFill>
                      <a:prstDash val="solid"/>
                      <a:round/>
                      <a:headEnd type="none" w="med" len="med"/>
                      <a:tailEnd type="none" w="med" len="med"/>
                    </a:lnT>
                  </a:tcPr>
                </a:tc>
                <a:tc>
                  <a:txBody>
                    <a:bodyPr/>
                    <a:lstStyle/>
                    <a:p>
                      <a:pPr marL="0" algn="l" defTabSz="914400" rtl="0" eaLnBrk="1" fontAlgn="ctr" latinLnBrk="0" hangingPunct="1"/>
                      <a:r>
                        <a:rPr lang="fr-FR" sz="1100" b="0" i="0" u="none" strike="noStrike" kern="1200" dirty="0">
                          <a:solidFill>
                            <a:srgbClr val="000000"/>
                          </a:solidFill>
                          <a:effectLst/>
                          <a:latin typeface="Calibri" panose="020F0502020204030204" pitchFamily="34" charset="0"/>
                          <a:ea typeface="+mn-ea"/>
                          <a:cs typeface="Calibri" panose="020F0502020204030204" pitchFamily="34" charset="0"/>
                        </a:rPr>
                        <a:t>Onboarding, engagement</a:t>
                      </a:r>
                    </a:p>
                    <a:p>
                      <a:pPr marL="0" marR="0" lvl="0" indent="0" algn="l" defTabSz="914400" rtl="0" eaLnBrk="1" fontAlgn="ctr" latinLnBrk="0" hangingPunct="1">
                        <a:lnSpc>
                          <a:spcPct val="100000"/>
                        </a:lnSpc>
                        <a:spcBef>
                          <a:spcPts val="0"/>
                        </a:spcBef>
                        <a:spcAft>
                          <a:spcPts val="0"/>
                        </a:spcAft>
                        <a:buClrTx/>
                        <a:buSzTx/>
                        <a:buFontTx/>
                        <a:buNone/>
                        <a:tabLst/>
                        <a:defRPr/>
                      </a:pPr>
                      <a:r>
                        <a:rPr lang="fr-FR" sz="1100" b="0" i="0" u="none" strike="noStrike" kern="1200" dirty="0">
                          <a:solidFill>
                            <a:srgbClr val="000000"/>
                          </a:solidFill>
                          <a:effectLst/>
                          <a:latin typeface="Calibri" panose="020F0502020204030204" pitchFamily="34" charset="0"/>
                          <a:ea typeface="+mn-ea"/>
                          <a:cs typeface="Calibri" panose="020F0502020204030204" pitchFamily="34" charset="0"/>
                        </a:rPr>
                        <a:t>IA </a:t>
                      </a:r>
                      <a:r>
                        <a:rPr lang="fr-FR" sz="1100" b="0" i="0" u="none" strike="noStrike" kern="1200" dirty="0" err="1">
                          <a:solidFill>
                            <a:srgbClr val="000000"/>
                          </a:solidFill>
                          <a:effectLst/>
                          <a:latin typeface="Calibri" panose="020F0502020204030204" pitchFamily="34" charset="0"/>
                          <a:ea typeface="+mn-ea"/>
                          <a:cs typeface="Calibri" panose="020F0502020204030204" pitchFamily="34" charset="0"/>
                        </a:rPr>
                        <a:t>utilization</a:t>
                      </a:r>
                      <a:r>
                        <a:rPr lang="fr-FR" sz="1100" b="0" i="0" u="none" strike="noStrike" kern="1200" dirty="0">
                          <a:solidFill>
                            <a:srgbClr val="000000"/>
                          </a:solidFill>
                          <a:effectLst/>
                          <a:latin typeface="Calibri" panose="020F0502020204030204" pitchFamily="34" charset="0"/>
                          <a:ea typeface="+mn-ea"/>
                          <a:cs typeface="Calibri" panose="020F0502020204030204" pitchFamily="34" charset="0"/>
                        </a:rPr>
                        <a:t> &amp; Associated HR </a:t>
                      </a:r>
                      <a:r>
                        <a:rPr lang="fr-FR" sz="1100" b="0" i="0" u="none" strike="noStrike" kern="1200" dirty="0" err="1">
                          <a:solidFill>
                            <a:srgbClr val="000000"/>
                          </a:solidFill>
                          <a:effectLst/>
                          <a:latin typeface="Calibri" panose="020F0502020204030204" pitchFamily="34" charset="0"/>
                          <a:ea typeface="+mn-ea"/>
                          <a:cs typeface="Calibri" panose="020F0502020204030204" pitchFamily="34" charset="0"/>
                        </a:rPr>
                        <a:t>metrics</a:t>
                      </a:r>
                      <a:endParaRPr lang="fr-FR" sz="1100" b="0" i="0" u="none" strike="noStrike" kern="1200" dirty="0">
                        <a:solidFill>
                          <a:srgbClr val="000000"/>
                        </a:solidFill>
                        <a:effectLst/>
                        <a:latin typeface="Calibri" panose="020F0502020204030204" pitchFamily="34" charset="0"/>
                        <a:ea typeface="+mn-ea"/>
                        <a:cs typeface="Calibri" panose="020F0502020204030204" pitchFamily="34" charset="0"/>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fr-FR" sz="11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0" marR="0" marT="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62494699"/>
                  </a:ext>
                </a:extLst>
              </a:tr>
              <a:tr h="526190">
                <a:tc vMerge="1">
                  <a:txBody>
                    <a:bodyPr/>
                    <a:lstStyle/>
                    <a:p>
                      <a:endParaRPr lang="fr-FR"/>
                    </a:p>
                  </a:txBody>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marL="0" algn="l" defTabSz="914400" rtl="0" eaLnBrk="1" fontAlgn="ctr" latinLnBrk="0" hangingPunct="1"/>
                      <a:r>
                        <a:rPr lang="en-US" sz="1100" b="0" i="0" u="none" strike="noStrike" kern="1200" dirty="0">
                          <a:solidFill>
                            <a:srgbClr val="000000"/>
                          </a:solidFill>
                          <a:effectLst/>
                          <a:latin typeface="Calibri" panose="020F0502020204030204" pitchFamily="34" charset="0"/>
                          <a:ea typeface="+mn-ea"/>
                          <a:cs typeface="Calibri" panose="020F0502020204030204" pitchFamily="34" charset="0"/>
                        </a:rPr>
                        <a:t>Development &amp; progress / off boarding</a:t>
                      </a:r>
                    </a:p>
                    <a:p>
                      <a:pPr marL="0" marR="0" lvl="0" indent="0" algn="l" defTabSz="914400" rtl="0" eaLnBrk="1" fontAlgn="ctr" latinLnBrk="0" hangingPunct="1">
                        <a:lnSpc>
                          <a:spcPct val="100000"/>
                        </a:lnSpc>
                        <a:spcBef>
                          <a:spcPts val="0"/>
                        </a:spcBef>
                        <a:spcAft>
                          <a:spcPts val="0"/>
                        </a:spcAft>
                        <a:buClrTx/>
                        <a:buSzTx/>
                        <a:buFontTx/>
                        <a:buNone/>
                        <a:tabLst/>
                        <a:defRPr/>
                      </a:pPr>
                      <a:r>
                        <a:rPr lang="fr-FR" sz="1100" b="0" i="0" u="none" strike="noStrike" kern="1200" dirty="0">
                          <a:solidFill>
                            <a:srgbClr val="000000"/>
                          </a:solidFill>
                          <a:effectLst/>
                          <a:latin typeface="Calibri" panose="020F0502020204030204" pitchFamily="34" charset="0"/>
                          <a:ea typeface="+mn-ea"/>
                          <a:cs typeface="Calibri" panose="020F0502020204030204" pitchFamily="34" charset="0"/>
                        </a:rPr>
                        <a:t>IA </a:t>
                      </a:r>
                      <a:r>
                        <a:rPr lang="fr-FR" sz="1100" b="0" i="0" u="none" strike="noStrike" kern="1200" dirty="0" err="1">
                          <a:solidFill>
                            <a:srgbClr val="000000"/>
                          </a:solidFill>
                          <a:effectLst/>
                          <a:latin typeface="Calibri" panose="020F0502020204030204" pitchFamily="34" charset="0"/>
                          <a:ea typeface="+mn-ea"/>
                          <a:cs typeface="Calibri" panose="020F0502020204030204" pitchFamily="34" charset="0"/>
                        </a:rPr>
                        <a:t>utilization</a:t>
                      </a:r>
                      <a:r>
                        <a:rPr lang="fr-FR" sz="1100" b="0" i="0" u="none" strike="noStrike" kern="1200" dirty="0">
                          <a:solidFill>
                            <a:srgbClr val="000000"/>
                          </a:solidFill>
                          <a:effectLst/>
                          <a:latin typeface="Calibri" panose="020F0502020204030204" pitchFamily="34" charset="0"/>
                          <a:ea typeface="+mn-ea"/>
                          <a:cs typeface="Calibri" panose="020F0502020204030204" pitchFamily="34" charset="0"/>
                        </a:rPr>
                        <a:t> &amp; Associated HR </a:t>
                      </a:r>
                      <a:r>
                        <a:rPr lang="fr-FR" sz="1100" b="0" i="0" u="none" strike="noStrike" kern="1200" dirty="0" err="1">
                          <a:solidFill>
                            <a:srgbClr val="000000"/>
                          </a:solidFill>
                          <a:effectLst/>
                          <a:latin typeface="Calibri" panose="020F0502020204030204" pitchFamily="34" charset="0"/>
                          <a:ea typeface="+mn-ea"/>
                          <a:cs typeface="Calibri" panose="020F0502020204030204" pitchFamily="34" charset="0"/>
                        </a:rPr>
                        <a:t>metrics</a:t>
                      </a:r>
                      <a:endParaRPr lang="fr-FR" sz="1100" b="0" i="0" u="none" strike="noStrike" kern="1200" dirty="0">
                        <a:solidFill>
                          <a:srgbClr val="000000"/>
                        </a:solidFill>
                        <a:effectLst/>
                        <a:latin typeface="Calibri" panose="020F0502020204030204" pitchFamily="34" charset="0"/>
                        <a:ea typeface="+mn-ea"/>
                        <a:cs typeface="Calibri" panose="020F0502020204030204" pitchFamily="34" charset="0"/>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fr-FR" sz="11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313297534"/>
                  </a:ext>
                </a:extLst>
              </a:tr>
              <a:tr h="252880">
                <a:tc vMerge="1">
                  <a:txBody>
                    <a:bodyPr/>
                    <a:lstStyle/>
                    <a:p>
                      <a:pPr algn="ctr" fontAlgn="ctr"/>
                      <a:endParaRPr lang="fr-FR" sz="12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100" dirty="0">
                          <a:solidFill>
                            <a:srgbClr val="000000"/>
                          </a:solidFill>
                          <a:latin typeface="Calibri" panose="020F0502020204030204" pitchFamily="34" charset="0"/>
                          <a:cs typeface="Calibri" panose="020F0502020204030204" pitchFamily="34" charset="0"/>
                        </a:rPr>
                        <a:t>HR Management </a:t>
                      </a:r>
                      <a:r>
                        <a:rPr lang="fr-FR" sz="1100" dirty="0" err="1">
                          <a:solidFill>
                            <a:srgbClr val="000000"/>
                          </a:solidFill>
                          <a:latin typeface="Calibri" panose="020F0502020204030204" pitchFamily="34" charset="0"/>
                          <a:cs typeface="Calibri" panose="020F0502020204030204" pitchFamily="34" charset="0"/>
                        </a:rPr>
                        <a:t>thanks</a:t>
                      </a:r>
                      <a:r>
                        <a:rPr lang="fr-FR" sz="1100" dirty="0">
                          <a:solidFill>
                            <a:srgbClr val="000000"/>
                          </a:solidFill>
                          <a:latin typeface="Calibri" panose="020F0502020204030204" pitchFamily="34" charset="0"/>
                          <a:cs typeface="Calibri" panose="020F0502020204030204" pitchFamily="34" charset="0"/>
                        </a:rPr>
                        <a:t> to HR </a:t>
                      </a:r>
                      <a:r>
                        <a:rPr lang="fr-FR" sz="1100" dirty="0" err="1">
                          <a:solidFill>
                            <a:srgbClr val="000000"/>
                          </a:solidFill>
                          <a:latin typeface="Calibri" panose="020F0502020204030204" pitchFamily="34" charset="0"/>
                          <a:cs typeface="Calibri" panose="020F0502020204030204" pitchFamily="34" charset="0"/>
                        </a:rPr>
                        <a:t>analytics</a:t>
                      </a:r>
                      <a:r>
                        <a:rPr lang="fr-FR" sz="1100" dirty="0">
                          <a:solidFill>
                            <a:srgbClr val="000000"/>
                          </a:solidFill>
                          <a:latin typeface="Calibri" panose="020F0502020204030204" pitchFamily="34" charset="0"/>
                          <a:cs typeface="Calibri" panose="020F0502020204030204" pitchFamily="34" charset="0"/>
                        </a:rPr>
                        <a:t> – 10 RETEX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068584997"/>
                  </a:ext>
                </a:extLst>
              </a:tr>
              <a:tr h="252880">
                <a:tc gridSpan="2">
                  <a:txBody>
                    <a:bodyPr/>
                    <a:lstStyle/>
                    <a:p>
                      <a:pPr algn="ctr" fontAlgn="ctr"/>
                      <a:r>
                        <a:rPr lang="en-US" sz="1100" b="0" i="0" u="none" strike="noStrike" dirty="0">
                          <a:solidFill>
                            <a:srgbClr val="000000"/>
                          </a:solidFill>
                          <a:effectLst/>
                          <a:latin typeface="Calibri" panose="020F0502020204030204" pitchFamily="34" charset="0"/>
                          <a:cs typeface="Calibri" panose="020F0502020204030204" pitchFamily="34" charset="0"/>
                        </a:rPr>
                        <a:t>Case Study &amp; debriefing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l" fontAlgn="ctr"/>
                      <a:r>
                        <a:rPr lang="en-US" sz="1400" b="0" i="0" u="none" strike="noStrike" dirty="0">
                          <a:solidFill>
                            <a:srgbClr val="000000"/>
                          </a:solidFill>
                          <a:effectLst/>
                          <a:latin typeface="Calibri" panose="020F0502020204030204" pitchFamily="34" charset="0"/>
                          <a:cs typeface="Calibri" panose="020F0502020204030204" pitchFamily="34" charset="0"/>
                        </a:rPr>
                        <a:t>Case Study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Calibri" panose="020F0502020204030204" pitchFamily="34" charset="0"/>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00269568"/>
                  </a:ext>
                </a:extLst>
              </a:tr>
              <a:tr h="701589">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HR Analytical skills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ctr"/>
                      <a:r>
                        <a:rPr lang="fr-FR" sz="1100" b="0" i="0" u="none" strike="noStrike" dirty="0">
                          <a:solidFill>
                            <a:srgbClr val="000000"/>
                          </a:solidFill>
                          <a:effectLst/>
                          <a:latin typeface="Calibri" panose="020F0502020204030204" pitchFamily="34" charset="0"/>
                          <a:cs typeface="Calibri" panose="020F0502020204030204" pitchFamily="34" charset="0"/>
                        </a:rPr>
                        <a:t>Basics &amp; Fundamentals in HR </a:t>
                      </a:r>
                      <a:r>
                        <a:rPr lang="fr-FR" sz="1100" b="0" i="0" u="none" strike="noStrike" dirty="0" err="1">
                          <a:solidFill>
                            <a:srgbClr val="000000"/>
                          </a:solidFill>
                          <a:effectLst/>
                          <a:latin typeface="Calibri" panose="020F0502020204030204" pitchFamily="34" charset="0"/>
                          <a:cs typeface="Calibri" panose="020F0502020204030204" pitchFamily="34" charset="0"/>
                        </a:rPr>
                        <a:t>analysis</a:t>
                      </a:r>
                      <a:r>
                        <a:rPr lang="fr-FR" sz="1100" b="0" i="0" u="none" strike="noStrike" dirty="0">
                          <a:solidFill>
                            <a:srgbClr val="000000"/>
                          </a:solidFill>
                          <a:effectLst/>
                          <a:latin typeface="Calibri" panose="020F0502020204030204" pitchFamily="34" charset="0"/>
                          <a:cs typeface="Calibri" panose="020F0502020204030204" pitchFamily="34" charset="0"/>
                        </a:rPr>
                        <a:t> </a:t>
                      </a:r>
                    </a:p>
                    <a:p>
                      <a:pPr algn="l" fontAlgn="ctr"/>
                      <a:r>
                        <a:rPr lang="fr-FR" sz="1100" b="0" i="0" u="none" strike="noStrike" dirty="0" err="1">
                          <a:solidFill>
                            <a:srgbClr val="000000"/>
                          </a:solidFill>
                          <a:effectLst/>
                          <a:latin typeface="Calibri" panose="020F0502020204030204" pitchFamily="34" charset="0"/>
                          <a:cs typeface="Calibri" panose="020F0502020204030204" pitchFamily="34" charset="0"/>
                        </a:rPr>
                        <a:t>Find</a:t>
                      </a:r>
                      <a:r>
                        <a:rPr lang="fr-FR" sz="1100" b="0" i="0" u="none" strike="noStrike" dirty="0">
                          <a:solidFill>
                            <a:srgbClr val="000000"/>
                          </a:solidFill>
                          <a:effectLst/>
                          <a:latin typeface="Calibri" panose="020F0502020204030204" pitchFamily="34" charset="0"/>
                          <a:cs typeface="Calibri" panose="020F0502020204030204" pitchFamily="34" charset="0"/>
                        </a:rPr>
                        <a:t>, </a:t>
                      </a:r>
                      <a:r>
                        <a:rPr lang="fr-FR" sz="1100" b="0" i="0" u="none" strike="noStrike" dirty="0" err="1">
                          <a:solidFill>
                            <a:srgbClr val="000000"/>
                          </a:solidFill>
                          <a:effectLst/>
                          <a:latin typeface="Calibri" panose="020F0502020204030204" pitchFamily="34" charset="0"/>
                          <a:cs typeface="Calibri" panose="020F0502020204030204" pitchFamily="34" charset="0"/>
                        </a:rPr>
                        <a:t>collect</a:t>
                      </a:r>
                      <a:r>
                        <a:rPr lang="fr-FR" sz="1100" b="0" i="0" u="none" strike="noStrike" dirty="0">
                          <a:solidFill>
                            <a:srgbClr val="000000"/>
                          </a:solidFill>
                          <a:effectLst/>
                          <a:latin typeface="Calibri" panose="020F0502020204030204" pitchFamily="34" charset="0"/>
                          <a:cs typeface="Calibri" panose="020F0502020204030204" pitchFamily="34" charset="0"/>
                        </a:rPr>
                        <a:t> </a:t>
                      </a:r>
                      <a:r>
                        <a:rPr lang="fr-FR" sz="1100" b="0" i="0" u="none" strike="noStrike" dirty="0" err="1">
                          <a:solidFill>
                            <a:srgbClr val="000000"/>
                          </a:solidFill>
                          <a:effectLst/>
                          <a:latin typeface="Calibri" panose="020F0502020204030204" pitchFamily="34" charset="0"/>
                          <a:cs typeface="Calibri" panose="020F0502020204030204" pitchFamily="34" charset="0"/>
                        </a:rPr>
                        <a:t>analyze</a:t>
                      </a:r>
                      <a:r>
                        <a:rPr lang="fr-FR" sz="1100" b="0" i="0" u="none" strike="noStrike" dirty="0">
                          <a:solidFill>
                            <a:srgbClr val="000000"/>
                          </a:solidFill>
                          <a:effectLst/>
                          <a:latin typeface="Calibri" panose="020F0502020204030204" pitchFamily="34" charset="0"/>
                          <a:cs typeface="Calibri" panose="020F0502020204030204" pitchFamily="34" charset="0"/>
                        </a:rPr>
                        <a:t>, and </a:t>
                      </a:r>
                      <a:r>
                        <a:rPr lang="fr-FR" sz="1100" b="0" i="0" u="none" strike="noStrike" dirty="0" err="1">
                          <a:solidFill>
                            <a:srgbClr val="000000"/>
                          </a:solidFill>
                          <a:effectLst/>
                          <a:latin typeface="Calibri" panose="020F0502020204030204" pitchFamily="34" charset="0"/>
                          <a:cs typeface="Calibri" panose="020F0502020204030204" pitchFamily="34" charset="0"/>
                        </a:rPr>
                        <a:t>vizualize</a:t>
                      </a:r>
                      <a:r>
                        <a:rPr lang="fr-FR" sz="1100" b="0" i="0" u="none" strike="noStrike" dirty="0">
                          <a:solidFill>
                            <a:srgbClr val="000000"/>
                          </a:solidFill>
                          <a:effectLst/>
                          <a:latin typeface="Calibri" panose="020F0502020204030204" pitchFamily="34" charset="0"/>
                          <a:cs typeface="Calibri" panose="020F0502020204030204" pitchFamily="34" charset="0"/>
                        </a:rPr>
                        <a:t> the </a:t>
                      </a:r>
                      <a:r>
                        <a:rPr lang="fr-FR" sz="1100" b="0" i="0" u="none" strike="noStrike" dirty="0" err="1">
                          <a:solidFill>
                            <a:srgbClr val="000000"/>
                          </a:solidFill>
                          <a:effectLst/>
                          <a:latin typeface="Calibri" panose="020F0502020204030204" pitchFamily="34" charset="0"/>
                          <a:cs typeface="Calibri" panose="020F0502020204030204" pitchFamily="34" charset="0"/>
                        </a:rPr>
                        <a:t>most</a:t>
                      </a:r>
                      <a:r>
                        <a:rPr lang="fr-FR" sz="1100" b="0" i="0" u="none" strike="noStrike" dirty="0">
                          <a:solidFill>
                            <a:srgbClr val="000000"/>
                          </a:solidFill>
                          <a:effectLst/>
                          <a:latin typeface="Calibri" panose="020F0502020204030204" pitchFamily="34" charset="0"/>
                          <a:cs typeface="Calibri" panose="020F0502020204030204" pitchFamily="34" charset="0"/>
                        </a:rPr>
                        <a:t> relevant and </a:t>
                      </a:r>
                      <a:r>
                        <a:rPr lang="fr-FR" sz="1100" b="0" i="0" u="none" strike="noStrike" dirty="0" err="1">
                          <a:solidFill>
                            <a:srgbClr val="000000"/>
                          </a:solidFill>
                          <a:effectLst/>
                          <a:latin typeface="Calibri" panose="020F0502020204030204" pitchFamily="34" charset="0"/>
                          <a:cs typeface="Calibri" panose="020F0502020204030204" pitchFamily="34" charset="0"/>
                        </a:rPr>
                        <a:t>useful</a:t>
                      </a:r>
                      <a:r>
                        <a:rPr lang="fr-FR" sz="1100" b="0" i="0" u="none" strike="noStrike" dirty="0">
                          <a:solidFill>
                            <a:srgbClr val="000000"/>
                          </a:solidFill>
                          <a:effectLst/>
                          <a:latin typeface="Calibri" panose="020F0502020204030204" pitchFamily="34" charset="0"/>
                          <a:cs typeface="Calibri" panose="020F0502020204030204" pitchFamily="34" charset="0"/>
                        </a:rPr>
                        <a:t> HR data</a:t>
                      </a:r>
                    </a:p>
                    <a:p>
                      <a:pPr algn="l" fontAlgn="ctr"/>
                      <a:r>
                        <a:rPr lang="fr-FR" sz="1100" b="0" i="0" u="none" strike="noStrike" dirty="0">
                          <a:solidFill>
                            <a:srgbClr val="000000"/>
                          </a:solidFill>
                          <a:effectLst/>
                          <a:latin typeface="Calibri" panose="020F0502020204030204" pitchFamily="34" charset="0"/>
                          <a:cs typeface="Calibri" panose="020F0502020204030204" pitchFamily="34" charset="0"/>
                        </a:rPr>
                        <a:t>Take </a:t>
                      </a:r>
                      <a:r>
                        <a:rPr lang="fr-FR" sz="1100" b="0" i="0" u="none" strike="noStrike" dirty="0" err="1">
                          <a:solidFill>
                            <a:srgbClr val="000000"/>
                          </a:solidFill>
                          <a:effectLst/>
                          <a:latin typeface="Calibri" panose="020F0502020204030204" pitchFamily="34" charset="0"/>
                          <a:cs typeface="Calibri" panose="020F0502020204030204" pitchFamily="34" charset="0"/>
                        </a:rPr>
                        <a:t>decisions</a:t>
                      </a:r>
                      <a:r>
                        <a:rPr lang="fr-FR" sz="1100" b="0" i="0" u="none" strike="noStrike" dirty="0">
                          <a:solidFill>
                            <a:srgbClr val="000000"/>
                          </a:solidFill>
                          <a:effectLst/>
                          <a:latin typeface="Calibri" panose="020F0502020204030204" pitchFamily="34" charset="0"/>
                          <a:cs typeface="Calibri" panose="020F0502020204030204" pitchFamily="34" charset="0"/>
                        </a:rPr>
                        <a:t> </a:t>
                      </a:r>
                      <a:r>
                        <a:rPr lang="fr-FR" sz="1100" b="0" i="0" u="none" strike="noStrike" dirty="0" err="1">
                          <a:solidFill>
                            <a:srgbClr val="000000"/>
                          </a:solidFill>
                          <a:effectLst/>
                          <a:latin typeface="Calibri" panose="020F0502020204030204" pitchFamily="34" charset="0"/>
                          <a:cs typeface="Calibri" panose="020F0502020204030204" pitchFamily="34" charset="0"/>
                        </a:rPr>
                        <a:t>based</a:t>
                      </a:r>
                      <a:r>
                        <a:rPr lang="fr-FR" sz="1100" b="0" i="0" u="none" strike="noStrike" dirty="0">
                          <a:solidFill>
                            <a:srgbClr val="000000"/>
                          </a:solidFill>
                          <a:effectLst/>
                          <a:latin typeface="Calibri" panose="020F0502020204030204" pitchFamily="34" charset="0"/>
                          <a:cs typeface="Calibri" panose="020F0502020204030204" pitchFamily="34" charset="0"/>
                        </a:rPr>
                        <a:t> on HR data &amp; storytelling</a:t>
                      </a:r>
                    </a:p>
                    <a:p>
                      <a:pPr algn="l" fontAlgn="ctr"/>
                      <a:endParaRPr lang="fr-FR" sz="11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933345247"/>
                  </a:ext>
                </a:extLst>
              </a:tr>
              <a:tr h="350793">
                <a:tc rowSpan="2">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Tools &amp; Enablers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cs typeface="Calibri" panose="020F0502020204030204" pitchFamily="34" charset="0"/>
                        </a:rPr>
                        <a:t>HRIS, </a:t>
                      </a:r>
                      <a:r>
                        <a:rPr lang="en-US" sz="1100" b="0" i="0" u="none" strike="noStrike" dirty="0" err="1">
                          <a:solidFill>
                            <a:srgbClr val="000000"/>
                          </a:solidFill>
                          <a:effectLst/>
                          <a:latin typeface="Calibri" panose="020F0502020204030204" pitchFamily="34" charset="0"/>
                          <a:cs typeface="Calibri" panose="020F0502020204030204" pitchFamily="34" charset="0"/>
                        </a:rPr>
                        <a:t>Vizualization</a:t>
                      </a:r>
                      <a:r>
                        <a:rPr lang="en-US" sz="1100" b="0" i="0" u="none" strike="noStrike" dirty="0">
                          <a:solidFill>
                            <a:srgbClr val="000000"/>
                          </a:solidFill>
                          <a:effectLst/>
                          <a:latin typeface="Calibri" panose="020F0502020204030204" pitchFamily="34" charset="0"/>
                          <a:cs typeface="Calibri" panose="020F0502020204030204" pitchFamily="34" charset="0"/>
                        </a:rPr>
                        <a:t> tools &amp; other tools (</a:t>
                      </a:r>
                      <a:r>
                        <a:rPr lang="en-US" sz="1100" b="0" i="0" u="none" strike="noStrike" dirty="0" err="1">
                          <a:solidFill>
                            <a:srgbClr val="000000"/>
                          </a:solidFill>
                          <a:effectLst/>
                          <a:latin typeface="Calibri" panose="020F0502020204030204" pitchFamily="34" charset="0"/>
                          <a:cs typeface="Calibri" panose="020F0502020204030204" pitchFamily="34" charset="0"/>
                        </a:rPr>
                        <a:t>ie</a:t>
                      </a:r>
                      <a:r>
                        <a:rPr lang="en-US" sz="1100" b="0" i="0" u="none" strike="noStrike" dirty="0">
                          <a:solidFill>
                            <a:srgbClr val="000000"/>
                          </a:solidFill>
                          <a:effectLst/>
                          <a:latin typeface="Calibri" panose="020F0502020204030204" pitchFamily="34" charset="0"/>
                          <a:cs typeface="Calibri" panose="020F0502020204030204" pitchFamily="34" charset="0"/>
                        </a:rPr>
                        <a:t>: Alteryx)</a:t>
                      </a:r>
                    </a:p>
                    <a:p>
                      <a:pPr algn="l" fontAlgn="ct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283517615"/>
                  </a:ext>
                </a:extLst>
              </a:tr>
              <a:tr h="350793">
                <a:tc vMerge="1">
                  <a:txBody>
                    <a:bodyPr/>
                    <a:lstStyle/>
                    <a:p>
                      <a:endParaRPr lang="fr-FR"/>
                    </a:p>
                  </a:txBody>
                  <a:tcPr>
                    <a:lnT w="6350" cap="flat" cmpd="sng" algn="ctr">
                      <a:solidFill>
                        <a:srgbClr val="000000"/>
                      </a:solidFill>
                      <a:prstDash val="solid"/>
                      <a:round/>
                      <a:headEnd type="none" w="med" len="med"/>
                      <a:tailEnd type="none" w="med" len="med"/>
                    </a:lnT>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l" fontAlgn="ctr"/>
                      <a:r>
                        <a:rPr lang="en-US" sz="1100" b="0" i="0" u="none" strike="noStrike" dirty="0">
                          <a:solidFill>
                            <a:srgbClr val="000000"/>
                          </a:solidFill>
                          <a:effectLst/>
                          <a:latin typeface="Calibri" panose="020F0502020204030204" pitchFamily="34" charset="0"/>
                          <a:cs typeface="Calibri" panose="020F0502020204030204" pitchFamily="34" charset="0"/>
                        </a:rPr>
                        <a:t>Data Quality, People Data protection &amp; Retention</a:t>
                      </a:r>
                    </a:p>
                    <a:p>
                      <a:pPr algn="l" fontAlgn="ct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730666092"/>
                  </a:ext>
                </a:extLst>
              </a:tr>
              <a:tr h="238006">
                <a:tc gridSpan="2">
                  <a:txBody>
                    <a:bodyPr/>
                    <a:lstStyle/>
                    <a:p>
                      <a:pPr algn="ctr" fontAlgn="ctr"/>
                      <a:r>
                        <a:rPr lang="en-US" sz="1100" b="0" i="0" u="none" strike="noStrike" dirty="0">
                          <a:solidFill>
                            <a:srgbClr val="000000"/>
                          </a:solidFill>
                          <a:effectLst/>
                          <a:latin typeface="Calibri" panose="020F0502020204030204" pitchFamily="34" charset="0"/>
                          <a:cs typeface="Calibri" panose="020F0502020204030204" pitchFamily="34" charset="0"/>
                        </a:rPr>
                        <a:t>Case Study &amp; debriefing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cs typeface="Calibri" panose="020F0502020204030204" pitchFamily="34" charset="0"/>
                        </a:rPr>
                        <a:t>Case Study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278135006"/>
                  </a:ext>
                </a:extLst>
              </a:tr>
              <a:tr h="384368">
                <a:tc>
                  <a:txBody>
                    <a:bodyPr/>
                    <a:lstStyle/>
                    <a:p>
                      <a:r>
                        <a:rPr lang="fr-FR" sz="1100" dirty="0">
                          <a:solidFill>
                            <a:srgbClr val="000000"/>
                          </a:solidFill>
                          <a:latin typeface="Calibri" panose="020F0502020204030204" pitchFamily="34" charset="0"/>
                          <a:cs typeface="Calibri" panose="020F0502020204030204" pitchFamily="34" charset="0"/>
                        </a:rPr>
                        <a:t>Conclusion &amp; Final </a:t>
                      </a:r>
                      <a:r>
                        <a:rPr lang="fr-FR" sz="1100" dirty="0" err="1">
                          <a:solidFill>
                            <a:srgbClr val="000000"/>
                          </a:solidFill>
                          <a:latin typeface="Calibri" panose="020F0502020204030204" pitchFamily="34" charset="0"/>
                          <a:cs typeface="Calibri" panose="020F0502020204030204" pitchFamily="34" charset="0"/>
                        </a:rPr>
                        <a:t>evaluation</a:t>
                      </a:r>
                      <a:endParaRPr lang="fr-FR" sz="1100" dirty="0">
                        <a:solidFill>
                          <a:srgbClr val="000000"/>
                        </a:solidFill>
                        <a:latin typeface="Calibri" panose="020F0502020204030204" pitchFamily="34" charset="0"/>
                        <a:cs typeface="Calibri" panose="020F0502020204030204" pitchFamily="34" charset="0"/>
                      </a:endParaRPr>
                    </a:p>
                  </a:txBody>
                  <a:tcPr>
                    <a:lnT w="6350" cap="flat" cmpd="sng" algn="ctr">
                      <a:solidFill>
                        <a:srgbClr val="000000"/>
                      </a:solidFill>
                      <a:prstDash val="solid"/>
                      <a:round/>
                      <a:headEnd type="none" w="med" len="med"/>
                      <a:tailEnd type="none" w="med" len="med"/>
                    </a:lnT>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l" fontAlgn="ctr"/>
                      <a:r>
                        <a:rPr lang="fr-FR" sz="1100" b="0" i="0" u="none" strike="noStrike" dirty="0" err="1">
                          <a:solidFill>
                            <a:srgbClr val="000000"/>
                          </a:solidFill>
                          <a:effectLst/>
                          <a:latin typeface="Calibri" panose="020F0502020204030204" pitchFamily="34" charset="0"/>
                          <a:cs typeface="Calibri" panose="020F0502020204030204" pitchFamily="34" charset="0"/>
                        </a:rPr>
                        <a:t>Summary</a:t>
                      </a:r>
                      <a:r>
                        <a:rPr lang="fr-FR" sz="1100" b="0" i="0" u="none" strike="noStrike" dirty="0">
                          <a:solidFill>
                            <a:srgbClr val="000000"/>
                          </a:solidFill>
                          <a:effectLst/>
                          <a:latin typeface="Calibri" panose="020F0502020204030204" pitchFamily="34" charset="0"/>
                          <a:cs typeface="Calibri" panose="020F0502020204030204" pitchFamily="34" charset="0"/>
                        </a:rPr>
                        <a:t> &amp; conclusion / People Analytics trends for 2023</a:t>
                      </a:r>
                    </a:p>
                  </a:txBody>
                  <a:tcPr marL="0" marR="0" marT="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308004034"/>
                  </a:ext>
                </a:extLst>
              </a:tr>
              <a:tr h="263095">
                <a:tc gridSpan="2">
                  <a:txBody>
                    <a:bodyPr/>
                    <a:lstStyle/>
                    <a:p>
                      <a:pPr algn="ctr" fontAlgn="ctr"/>
                      <a:r>
                        <a:rPr lang="en-US" sz="1100" b="0" i="0" u="none" strike="noStrike" dirty="0">
                          <a:solidFill>
                            <a:srgbClr val="000000"/>
                          </a:solidFill>
                          <a:effectLst/>
                          <a:latin typeface="Calibri" panose="020F0502020204030204" pitchFamily="34" charset="0"/>
                          <a:cs typeface="Calibri" panose="020F0502020204030204" pitchFamily="34" charset="0"/>
                        </a:rPr>
                        <a:t>Final Evaluation </a:t>
                      </a:r>
                      <a:r>
                        <a:rPr lang="fr-FR" sz="1100" b="0" i="0" u="none" strike="noStrike" dirty="0">
                          <a:solidFill>
                            <a:srgbClr val="000000"/>
                          </a:solidFill>
                          <a:effectLst/>
                          <a:latin typeface="Calibri" panose="020F0502020204030204" pitchFamily="34" charset="0"/>
                          <a:cs typeface="Calibri" panose="020F0502020204030204" pitchFamily="34" charset="0"/>
                        </a:rPr>
                        <a:t>+ débrief</a:t>
                      </a:r>
                    </a:p>
                  </a:txBody>
                  <a:tcPr>
                    <a:lnR w="6350" cap="flat" cmpd="sng" algn="ctr">
                      <a:solidFill>
                        <a:srgbClr val="000000"/>
                      </a:solidFill>
                      <a:prstDash val="solid"/>
                      <a:round/>
                      <a:headEnd type="none" w="med" len="med"/>
                      <a:tailEnd type="none" w="med" len="med"/>
                    </a:lnR>
                    <a:solidFill>
                      <a:schemeClr val="bg1">
                        <a:lumMod val="75000"/>
                      </a:schemeClr>
                    </a:solidFill>
                  </a:tcPr>
                </a:tc>
                <a:tc hMerge="1">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l" fontAlgn="ctr"/>
                      <a:r>
                        <a:rPr lang="en-US" sz="1200" b="0" i="0" u="none" strike="noStrike" dirty="0">
                          <a:solidFill>
                            <a:srgbClr val="000000"/>
                          </a:solidFill>
                          <a:effectLst/>
                          <a:latin typeface="Calibri" panose="020F0502020204030204" pitchFamily="34" charset="0"/>
                          <a:cs typeface="Calibri" panose="020F0502020204030204" pitchFamily="34" charset="0"/>
                        </a:rPr>
                        <a:t>Final Evaluation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algn="l" defTabSz="914400" rtl="0" eaLnBrk="1" latinLnBrk="0" hangingPunct="1">
                        <a:defRPr lang="fr-FR" sz="1800" kern="1200">
                          <a:solidFill>
                            <a:schemeClr val="tx1"/>
                          </a:solidFill>
                          <a:latin typeface="Calibri" panose="020F0502020204030204"/>
                        </a:defRPr>
                      </a:lvl1pPr>
                      <a:lvl2pPr marL="457200" algn="l" defTabSz="914400" rtl="0" eaLnBrk="1" latinLnBrk="0" hangingPunct="1">
                        <a:defRPr lang="fr-FR" sz="1800" kern="1200">
                          <a:solidFill>
                            <a:schemeClr val="tx1"/>
                          </a:solidFill>
                          <a:latin typeface="Calibri" panose="020F0502020204030204"/>
                        </a:defRPr>
                      </a:lvl2pPr>
                      <a:lvl3pPr marL="914400" algn="l" defTabSz="914400" rtl="0" eaLnBrk="1" latinLnBrk="0" hangingPunct="1">
                        <a:defRPr lang="fr-FR" sz="1800" kern="1200">
                          <a:solidFill>
                            <a:schemeClr val="tx1"/>
                          </a:solidFill>
                          <a:latin typeface="Calibri" panose="020F0502020204030204"/>
                        </a:defRPr>
                      </a:lvl3pPr>
                      <a:lvl4pPr marL="1371600" algn="l" defTabSz="914400" rtl="0" eaLnBrk="1" latinLnBrk="0" hangingPunct="1">
                        <a:defRPr lang="fr-FR" sz="1800" kern="1200">
                          <a:solidFill>
                            <a:schemeClr val="tx1"/>
                          </a:solidFill>
                          <a:latin typeface="Calibri" panose="020F0502020204030204"/>
                        </a:defRPr>
                      </a:lvl4pPr>
                      <a:lvl5pPr marL="1828800" algn="l" defTabSz="914400" rtl="0" eaLnBrk="1" latinLnBrk="0" hangingPunct="1">
                        <a:defRPr lang="fr-FR" sz="1800" kern="1200">
                          <a:solidFill>
                            <a:schemeClr val="tx1"/>
                          </a:solidFill>
                          <a:latin typeface="Calibri" panose="020F0502020204030204"/>
                        </a:defRPr>
                      </a:lvl5pPr>
                      <a:lvl6pPr marL="2286000" algn="l" defTabSz="914400" rtl="0" eaLnBrk="1" latinLnBrk="0" hangingPunct="1">
                        <a:defRPr lang="fr-FR" sz="1800" kern="1200">
                          <a:solidFill>
                            <a:schemeClr val="tx1"/>
                          </a:solidFill>
                          <a:latin typeface="Calibri" panose="020F0502020204030204"/>
                        </a:defRPr>
                      </a:lvl6pPr>
                      <a:lvl7pPr marL="2743200" algn="l" defTabSz="914400" rtl="0" eaLnBrk="1" latinLnBrk="0" hangingPunct="1">
                        <a:defRPr lang="fr-FR" sz="1800" kern="1200">
                          <a:solidFill>
                            <a:schemeClr val="tx1"/>
                          </a:solidFill>
                          <a:latin typeface="Calibri" panose="020F0502020204030204"/>
                        </a:defRPr>
                      </a:lvl7pPr>
                      <a:lvl8pPr marL="3200400" algn="l" defTabSz="914400" rtl="0" eaLnBrk="1" latinLnBrk="0" hangingPunct="1">
                        <a:defRPr lang="fr-FR" sz="1800" kern="1200">
                          <a:solidFill>
                            <a:schemeClr val="tx1"/>
                          </a:solidFill>
                          <a:latin typeface="Calibri" panose="020F0502020204030204"/>
                        </a:defRPr>
                      </a:lvl8pPr>
                      <a:lvl9pPr marL="3657600" algn="l" defTabSz="914400" rtl="0" eaLnBrk="1" latinLnBrk="0" hangingPunct="1">
                        <a:defRPr lang="fr-FR" sz="1800" kern="1200">
                          <a:solidFill>
                            <a:schemeClr val="tx1"/>
                          </a:solidFill>
                          <a:latin typeface="Calibri" panose="020F0502020204030204"/>
                        </a:defRPr>
                      </a:lvl9pPr>
                    </a:lstStyle>
                    <a:p>
                      <a:pPr algn="ctr" fontAlgn="ctr"/>
                      <a:r>
                        <a:rPr lang="fr-FR" sz="1100" b="0" i="0" u="none" strike="noStrike" dirty="0">
                          <a:solidFill>
                            <a:srgbClr val="000000"/>
                          </a:solidFill>
                          <a:effectLst/>
                          <a:latin typeface="Calibri" panose="020F0502020204030204" pitchFamily="34" charset="0"/>
                          <a:cs typeface="Calibri" panose="020F0502020204030204" pitchFamily="34" charset="0"/>
                        </a:rPr>
                        <a:t>2h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238778844"/>
                  </a:ext>
                </a:extLst>
              </a:tr>
            </a:tbl>
          </a:graphicData>
        </a:graphic>
      </p:graphicFrame>
      <p:sp>
        <p:nvSpPr>
          <p:cNvPr id="68" name="ZoneTexte 67">
            <a:extLst>
              <a:ext uri="{FF2B5EF4-FFF2-40B4-BE49-F238E27FC236}">
                <a16:creationId xmlns:a16="http://schemas.microsoft.com/office/drawing/2014/main" id="{ED9E6B5F-C033-4315-BD0F-BEBEC22F6ED4}"/>
              </a:ext>
            </a:extLst>
          </p:cNvPr>
          <p:cNvSpPr txBox="1"/>
          <p:nvPr/>
        </p:nvSpPr>
        <p:spPr>
          <a:xfrm>
            <a:off x="9412793" y="2230622"/>
            <a:ext cx="2675374" cy="1754326"/>
          </a:xfrm>
          <a:prstGeom prst="rect">
            <a:avLst/>
          </a:prstGeom>
          <a:noFill/>
        </p:spPr>
        <p:txBody>
          <a:bodyPr wrap="square">
            <a:spAutoFit/>
          </a:bodyPr>
          <a:lstStyle/>
          <a:p>
            <a:r>
              <a:rPr lang="en-US" b="1" u="sng" dirty="0"/>
              <a:t>Method:</a:t>
            </a:r>
            <a:br>
              <a:rPr lang="en-US" dirty="0"/>
            </a:br>
            <a:r>
              <a:rPr lang="en-US" dirty="0"/>
              <a:t>Discussions 25%</a:t>
            </a:r>
            <a:br>
              <a:rPr lang="en-US" dirty="0"/>
            </a:br>
            <a:r>
              <a:rPr lang="en-US" dirty="0"/>
              <a:t>Presentation 25%</a:t>
            </a:r>
            <a:br>
              <a:rPr lang="en-US" dirty="0"/>
            </a:br>
            <a:r>
              <a:rPr lang="en-US" dirty="0"/>
              <a:t>Quizzes and case studies (exercise, text, webinar, video &amp; readings) 50%</a:t>
            </a:r>
            <a:endParaRPr lang="fr-FR" dirty="0"/>
          </a:p>
        </p:txBody>
      </p:sp>
    </p:spTree>
    <p:extLst>
      <p:ext uri="{BB962C8B-B14F-4D97-AF65-F5344CB8AC3E}">
        <p14:creationId xmlns:p14="http://schemas.microsoft.com/office/powerpoint/2010/main" val="142645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1377AF6-2477-81EC-D1BC-43FD72DF18F6}"/>
              </a:ext>
            </a:extLst>
          </p:cNvPr>
          <p:cNvSpPr>
            <a:spLocks noGrp="1"/>
          </p:cNvSpPr>
          <p:nvPr>
            <p:ph type="title"/>
          </p:nvPr>
        </p:nvSpPr>
        <p:spPr>
          <a:xfrm>
            <a:off x="2560320" y="3078480"/>
            <a:ext cx="5917636" cy="1773555"/>
          </a:xfrm>
        </p:spPr>
        <p:txBody>
          <a:bodyPr rtlCol="0"/>
          <a:lstStyle>
            <a:defPPr>
              <a:defRPr lang="fr-FR"/>
            </a:defPPr>
          </a:lstStyle>
          <a:p>
            <a:pPr rtl="0"/>
            <a:r>
              <a:rPr lang="fr-FR" dirty="0"/>
              <a:t>Introduction to People Analytics</a:t>
            </a:r>
          </a:p>
        </p:txBody>
      </p:sp>
    </p:spTree>
    <p:extLst>
      <p:ext uri="{BB962C8B-B14F-4D97-AF65-F5344CB8AC3E}">
        <p14:creationId xmlns:p14="http://schemas.microsoft.com/office/powerpoint/2010/main" val="239057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re 25">
            <a:extLst>
              <a:ext uri="{FF2B5EF4-FFF2-40B4-BE49-F238E27FC236}">
                <a16:creationId xmlns:a16="http://schemas.microsoft.com/office/drawing/2014/main" id="{70BA96D9-2E56-3DBD-6315-048A1B2800FB}"/>
              </a:ext>
            </a:extLst>
          </p:cNvPr>
          <p:cNvSpPr>
            <a:spLocks noGrp="1"/>
          </p:cNvSpPr>
          <p:nvPr>
            <p:ph type="title"/>
          </p:nvPr>
        </p:nvSpPr>
        <p:spPr/>
        <p:txBody>
          <a:bodyPr rtlCol="0"/>
          <a:lstStyle>
            <a:defPPr>
              <a:defRPr lang="fr-FR"/>
            </a:defPPr>
          </a:lstStyle>
          <a:p>
            <a:pPr rtl="0"/>
            <a:r>
              <a:rPr lang="fr-FR" dirty="0"/>
              <a:t>Introduction</a:t>
            </a:r>
          </a:p>
        </p:txBody>
      </p:sp>
      <p:sp>
        <p:nvSpPr>
          <p:cNvPr id="27" name="Espace réservé du texte 26">
            <a:extLst>
              <a:ext uri="{FF2B5EF4-FFF2-40B4-BE49-F238E27FC236}">
                <a16:creationId xmlns:a16="http://schemas.microsoft.com/office/drawing/2014/main" id="{64C89AC3-3D7A-65BB-C3F4-2B1CB19E78D1}"/>
              </a:ext>
            </a:extLst>
          </p:cNvPr>
          <p:cNvSpPr>
            <a:spLocks noGrp="1"/>
          </p:cNvSpPr>
          <p:nvPr>
            <p:ph type="body" sz="half" idx="2"/>
          </p:nvPr>
        </p:nvSpPr>
        <p:spPr/>
        <p:txBody>
          <a:bodyPr rtlCol="0">
            <a:normAutofit lnSpcReduction="10000"/>
          </a:bodyPr>
          <a:lstStyle>
            <a:defPPr>
              <a:defRPr lang="fr-FR"/>
            </a:defPPr>
          </a:lstStyle>
          <a:p>
            <a:pPr rtl="0"/>
            <a:r>
              <a:rPr lang="en-US" dirty="0"/>
              <a:t>HR Analytics, also called People Analytics, is becoming more and more popular.</a:t>
            </a:r>
          </a:p>
          <a:p>
            <a:pPr rtl="0"/>
            <a:endParaRPr lang="en-US" dirty="0"/>
          </a:p>
          <a:p>
            <a:pPr rtl="0"/>
            <a:r>
              <a:rPr lang="en-US" dirty="0"/>
              <a:t>In just five years, the number of HR professionals with data analytics skills has grown by 242%*</a:t>
            </a:r>
          </a:p>
          <a:p>
            <a:pPr rtl="0"/>
            <a:endParaRPr lang="en-US" dirty="0"/>
          </a:p>
          <a:p>
            <a:pPr rtl="0"/>
            <a:r>
              <a:rPr lang="en-US" dirty="0"/>
              <a:t>Impressive as it is, this number is hardly surprising given the business impact potential of People Analytics.</a:t>
            </a:r>
            <a:r>
              <a:rPr lang="fr-FR" dirty="0"/>
              <a:t>.</a:t>
            </a:r>
          </a:p>
          <a:p>
            <a:pPr rtl="0"/>
            <a:endParaRPr lang="fr-FR" dirty="0"/>
          </a:p>
          <a:p>
            <a:pPr rtl="0"/>
            <a:endParaRPr lang="fr-FR" dirty="0"/>
          </a:p>
          <a:p>
            <a:pPr rtl="0"/>
            <a:endParaRPr lang="fr-FR" dirty="0"/>
          </a:p>
          <a:p>
            <a:pPr rtl="0"/>
            <a:endParaRPr lang="fr-FR" dirty="0"/>
          </a:p>
          <a:p>
            <a:pPr rtl="0"/>
            <a:endParaRPr lang="fr-FR" dirty="0"/>
          </a:p>
          <a:p>
            <a:r>
              <a:rPr lang="en-US" sz="1200" dirty="0"/>
              <a:t>*LinkedIn Global Talent Trends</a:t>
            </a:r>
          </a:p>
          <a:p>
            <a:pPr rtl="0"/>
            <a:endParaRPr lang="fr-FR" dirty="0"/>
          </a:p>
        </p:txBody>
      </p:sp>
      <p:pic>
        <p:nvPicPr>
          <p:cNvPr id="22" name="Espace réservé d’image 21" descr="Personne en jupe noire et chemise blanche tenant des pissenlit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24" b="24"/>
          <a:stretch/>
        </p:blipFill>
        <p:spPr/>
      </p:pic>
      <p:sp>
        <p:nvSpPr>
          <p:cNvPr id="3" name="Espace réservé du pied de page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Tree>
    <p:extLst>
      <p:ext uri="{BB962C8B-B14F-4D97-AF65-F5344CB8AC3E}">
        <p14:creationId xmlns:p14="http://schemas.microsoft.com/office/powerpoint/2010/main" val="343507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15">
            <a:extLst>
              <a:ext uri="{FF2B5EF4-FFF2-40B4-BE49-F238E27FC236}">
                <a16:creationId xmlns:a16="http://schemas.microsoft.com/office/drawing/2014/main" id="{BB801EE7-C3C0-5B30-EB9B-2C995032EE99}"/>
              </a:ext>
            </a:extLst>
          </p:cNvPr>
          <p:cNvSpPr>
            <a:spLocks noGrp="1"/>
          </p:cNvSpPr>
          <p:nvPr>
            <p:ph sz="half" idx="1"/>
          </p:nvPr>
        </p:nvSpPr>
        <p:spPr>
          <a:xfrm>
            <a:off x="838200" y="1825625"/>
            <a:ext cx="5181600" cy="4351338"/>
          </a:xfrm>
        </p:spPr>
        <p:txBody>
          <a:bodyPr rtlCol="0">
            <a:normAutofit/>
          </a:bodyPr>
          <a:lstStyle>
            <a:defPPr>
              <a:defRPr lang="fr-FR"/>
            </a:defPPr>
          </a:lstStyle>
          <a:p>
            <a:pPr marL="0" indent="0" rtl="0">
              <a:spcAft>
                <a:spcPts val="600"/>
              </a:spcAft>
              <a:buNone/>
            </a:pPr>
            <a:r>
              <a:rPr lang="fr-FR" dirty="0"/>
              <a:t>« </a:t>
            </a:r>
            <a:r>
              <a:rPr lang="en-US" dirty="0"/>
              <a:t>The ultimate goal of people analytics is to provide meaningful insights on various types of people- and HR data, and by providing that information, actively contribute to the business</a:t>
            </a:r>
            <a:r>
              <a:rPr lang="fr-FR" dirty="0"/>
              <a:t>. »</a:t>
            </a:r>
          </a:p>
        </p:txBody>
      </p:sp>
      <p:sp>
        <p:nvSpPr>
          <p:cNvPr id="3" name="Espace réservé du pied de page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rtlCol="0" anchor="ctr">
            <a:normAutofit fontScale="92500"/>
          </a:bodyPr>
          <a:lstStyle>
            <a:defPPr>
              <a:defRPr lang="fr-FR"/>
            </a:defPPr>
          </a:lstStyle>
          <a:p>
            <a:pPr rtl="0">
              <a:spcAft>
                <a:spcPts val="600"/>
              </a:spcAft>
            </a:pPr>
            <a:r>
              <a:rPr lang="fr-FR"/>
              <a:t>People Analytics - Université Catholique de Lille</a:t>
            </a:r>
          </a:p>
        </p:txBody>
      </p:sp>
      <p:sp>
        <p:nvSpPr>
          <p:cNvPr id="14" name="Titre 13">
            <a:extLst>
              <a:ext uri="{FF2B5EF4-FFF2-40B4-BE49-F238E27FC236}">
                <a16:creationId xmlns:a16="http://schemas.microsoft.com/office/drawing/2014/main" id="{F5768EFB-B317-47EA-C969-D365EB136882}"/>
              </a:ext>
            </a:extLst>
          </p:cNvPr>
          <p:cNvSpPr>
            <a:spLocks noGrp="1"/>
          </p:cNvSpPr>
          <p:nvPr>
            <p:ph type="title"/>
          </p:nvPr>
        </p:nvSpPr>
        <p:spPr>
          <a:xfrm>
            <a:off x="576071" y="704088"/>
            <a:ext cx="9144000" cy="676656"/>
          </a:xfrm>
        </p:spPr>
        <p:txBody>
          <a:bodyPr rtlCol="0" anchor="b">
            <a:normAutofit/>
          </a:bodyPr>
          <a:lstStyle>
            <a:defPPr>
              <a:defRPr lang="fr-FR"/>
            </a:defPPr>
          </a:lstStyle>
          <a:p>
            <a:pPr rtl="0"/>
            <a:r>
              <a:rPr lang="fr-FR" sz="4100" dirty="0"/>
              <a:t>People Analytics goals</a:t>
            </a:r>
          </a:p>
        </p:txBody>
      </p:sp>
      <p:pic>
        <p:nvPicPr>
          <p:cNvPr id="8" name="Image 7">
            <a:extLst>
              <a:ext uri="{FF2B5EF4-FFF2-40B4-BE49-F238E27FC236}">
                <a16:creationId xmlns:a16="http://schemas.microsoft.com/office/drawing/2014/main" id="{595975C6-6237-4EB5-B713-90D5BCC6B7B3}"/>
              </a:ext>
            </a:extLst>
          </p:cNvPr>
          <p:cNvPicPr>
            <a:picLocks noChangeAspect="1"/>
          </p:cNvPicPr>
          <p:nvPr/>
        </p:nvPicPr>
        <p:blipFill>
          <a:blip r:embed="rId3"/>
          <a:stretch>
            <a:fillRect/>
          </a:stretch>
        </p:blipFill>
        <p:spPr>
          <a:xfrm>
            <a:off x="6101535" y="1668589"/>
            <a:ext cx="6090465" cy="3782660"/>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9844D30-A7A8-441D-A842-25B2138976D8}"/>
              </a:ext>
            </a:extLst>
          </p:cNvPr>
          <p:cNvSpPr>
            <a:spLocks noGrp="1"/>
          </p:cNvSpPr>
          <p:nvPr>
            <p:ph sz="half" idx="1"/>
          </p:nvPr>
        </p:nvSpPr>
        <p:spPr>
          <a:xfrm>
            <a:off x="838200" y="1802574"/>
            <a:ext cx="11177016" cy="4351338"/>
          </a:xfrm>
        </p:spPr>
        <p:txBody>
          <a:bodyPr>
            <a:normAutofit/>
          </a:bodyPr>
          <a:lstStyle/>
          <a:p>
            <a:r>
              <a:rPr lang="fr-FR" dirty="0"/>
              <a:t>Only 16% of </a:t>
            </a:r>
            <a:r>
              <a:rPr lang="fr-FR" dirty="0" err="1"/>
              <a:t>employees</a:t>
            </a:r>
            <a:r>
              <a:rPr lang="fr-FR" dirty="0"/>
              <a:t> </a:t>
            </a:r>
            <a:r>
              <a:rPr lang="fr-FR" dirty="0" err="1"/>
              <a:t>said</a:t>
            </a:r>
            <a:r>
              <a:rPr lang="fr-FR" dirty="0"/>
              <a:t> </a:t>
            </a:r>
            <a:r>
              <a:rPr lang="fr-FR" dirty="0" err="1"/>
              <a:t>they</a:t>
            </a:r>
            <a:r>
              <a:rPr lang="fr-FR" dirty="0"/>
              <a:t> </a:t>
            </a:r>
            <a:r>
              <a:rPr lang="fr-FR" dirty="0" err="1"/>
              <a:t>seemed</a:t>
            </a:r>
            <a:r>
              <a:rPr lang="fr-FR" dirty="0"/>
              <a:t> </a:t>
            </a:r>
            <a:r>
              <a:rPr lang="fr-FR" dirty="0" err="1"/>
              <a:t>engaged</a:t>
            </a:r>
            <a:r>
              <a:rPr lang="fr-FR" dirty="0"/>
              <a:t> to </a:t>
            </a:r>
            <a:r>
              <a:rPr lang="fr-FR" dirty="0" err="1"/>
              <a:t>employers</a:t>
            </a:r>
            <a:endParaRPr lang="fr-FR" dirty="0"/>
          </a:p>
          <a:p>
            <a:r>
              <a:rPr lang="fr-FR" dirty="0"/>
              <a:t>It </a:t>
            </a:r>
            <a:r>
              <a:rPr lang="fr-FR" dirty="0" err="1"/>
              <a:t>costs</a:t>
            </a:r>
            <a:r>
              <a:rPr lang="fr-FR" dirty="0"/>
              <a:t> about 33% of an </a:t>
            </a:r>
            <a:r>
              <a:rPr lang="fr-FR" dirty="0" err="1"/>
              <a:t>employee’s</a:t>
            </a:r>
            <a:r>
              <a:rPr lang="fr-FR" dirty="0"/>
              <a:t> </a:t>
            </a:r>
            <a:r>
              <a:rPr lang="fr-FR" dirty="0" err="1"/>
              <a:t>salary</a:t>
            </a:r>
            <a:r>
              <a:rPr lang="fr-FR" dirty="0"/>
              <a:t> to replace </a:t>
            </a:r>
            <a:r>
              <a:rPr lang="fr-FR" dirty="0" err="1"/>
              <a:t>him</a:t>
            </a:r>
            <a:r>
              <a:rPr lang="fr-FR" dirty="0"/>
              <a:t> / </a:t>
            </a:r>
            <a:r>
              <a:rPr lang="fr-FR" dirty="0" err="1"/>
              <a:t>her</a:t>
            </a:r>
            <a:endParaRPr lang="fr-FR" dirty="0"/>
          </a:p>
          <a:p>
            <a:r>
              <a:rPr lang="fr-FR" dirty="0"/>
              <a:t>Over 75% of the </a:t>
            </a:r>
            <a:r>
              <a:rPr lang="fr-FR" dirty="0" err="1"/>
              <a:t>reasons</a:t>
            </a:r>
            <a:r>
              <a:rPr lang="fr-FR" dirty="0"/>
              <a:t> for </a:t>
            </a:r>
            <a:r>
              <a:rPr lang="fr-FR" dirty="0" err="1"/>
              <a:t>employee</a:t>
            </a:r>
            <a:r>
              <a:rPr lang="fr-FR" dirty="0"/>
              <a:t> turnover are </a:t>
            </a:r>
            <a:r>
              <a:rPr lang="fr-FR" dirty="0" err="1"/>
              <a:t>preventable</a:t>
            </a:r>
            <a:endParaRPr lang="fr-FR" dirty="0"/>
          </a:p>
          <a:p>
            <a:r>
              <a:rPr lang="fr-FR" dirty="0"/>
              <a:t>About 81% of </a:t>
            </a:r>
            <a:r>
              <a:rPr lang="fr-FR" dirty="0" err="1"/>
              <a:t>employees</a:t>
            </a:r>
            <a:r>
              <a:rPr lang="fr-FR" dirty="0"/>
              <a:t> </a:t>
            </a:r>
            <a:r>
              <a:rPr lang="fr-FR" dirty="0" err="1"/>
              <a:t>consider</a:t>
            </a:r>
            <a:r>
              <a:rPr lang="fr-FR" dirty="0"/>
              <a:t> </a:t>
            </a:r>
            <a:r>
              <a:rPr lang="fr-FR" dirty="0" err="1"/>
              <a:t>leaving</a:t>
            </a:r>
            <a:r>
              <a:rPr lang="fr-FR" dirty="0"/>
              <a:t> </a:t>
            </a:r>
            <a:r>
              <a:rPr lang="fr-FR" dirty="0" err="1"/>
              <a:t>their</a:t>
            </a:r>
            <a:r>
              <a:rPr lang="fr-FR" dirty="0"/>
              <a:t> </a:t>
            </a:r>
            <a:r>
              <a:rPr lang="fr-FR" dirty="0" err="1"/>
              <a:t>company</a:t>
            </a:r>
            <a:r>
              <a:rPr lang="fr-FR" dirty="0"/>
              <a:t> if </a:t>
            </a:r>
            <a:r>
              <a:rPr lang="fr-FR" dirty="0" err="1"/>
              <a:t>they</a:t>
            </a:r>
            <a:r>
              <a:rPr lang="fr-FR" dirty="0"/>
              <a:t> have the right </a:t>
            </a:r>
            <a:r>
              <a:rPr lang="fr-FR" dirty="0" err="1"/>
              <a:t>offer</a:t>
            </a:r>
            <a:endParaRPr lang="fr-FR" dirty="0"/>
          </a:p>
          <a:p>
            <a:r>
              <a:rPr lang="en-US" dirty="0"/>
              <a:t>A strong learning culture increases retention rates by 30 to 50%</a:t>
            </a:r>
            <a:endParaRPr lang="fr-FR" dirty="0"/>
          </a:p>
          <a:p>
            <a:pPr marL="0" indent="0">
              <a:buNone/>
            </a:pPr>
            <a:endParaRPr lang="fr-FR" dirty="0"/>
          </a:p>
        </p:txBody>
      </p:sp>
      <p:sp>
        <p:nvSpPr>
          <p:cNvPr id="5" name="Espace réservé du pied de page 4">
            <a:extLst>
              <a:ext uri="{FF2B5EF4-FFF2-40B4-BE49-F238E27FC236}">
                <a16:creationId xmlns:a16="http://schemas.microsoft.com/office/drawing/2014/main" id="{110DF610-15DA-42E7-A3C2-FE2B60E30681}"/>
              </a:ext>
            </a:extLst>
          </p:cNvPr>
          <p:cNvSpPr>
            <a:spLocks noGrp="1"/>
          </p:cNvSpPr>
          <p:nvPr>
            <p:ph type="ftr" sz="quarter" idx="11"/>
          </p:nvPr>
        </p:nvSpPr>
        <p:spPr/>
        <p:txBody>
          <a:bodyPr/>
          <a:lstStyle/>
          <a:p>
            <a:pPr rtl="0"/>
            <a:r>
              <a:rPr lang="fr-FR"/>
              <a:t>People Analytics - Université Catholique de Lille</a:t>
            </a:r>
          </a:p>
        </p:txBody>
      </p:sp>
      <p:sp>
        <p:nvSpPr>
          <p:cNvPr id="7" name="Titre 6">
            <a:extLst>
              <a:ext uri="{FF2B5EF4-FFF2-40B4-BE49-F238E27FC236}">
                <a16:creationId xmlns:a16="http://schemas.microsoft.com/office/drawing/2014/main" id="{41B685F6-9A04-49EE-BE4F-CA5126835B07}"/>
              </a:ext>
            </a:extLst>
          </p:cNvPr>
          <p:cNvSpPr>
            <a:spLocks noGrp="1"/>
          </p:cNvSpPr>
          <p:nvPr>
            <p:ph type="title"/>
          </p:nvPr>
        </p:nvSpPr>
        <p:spPr>
          <a:xfrm>
            <a:off x="576070" y="704088"/>
            <a:ext cx="10568179" cy="676656"/>
          </a:xfrm>
        </p:spPr>
        <p:txBody>
          <a:bodyPr/>
          <a:lstStyle/>
          <a:p>
            <a:pPr marL="0" indent="0">
              <a:buNone/>
            </a:pPr>
            <a:r>
              <a:rPr lang="fr-FR" dirty="0"/>
              <a:t>Data </a:t>
            </a:r>
            <a:r>
              <a:rPr lang="fr-FR" dirty="0" err="1"/>
              <a:t>that</a:t>
            </a:r>
            <a:r>
              <a:rPr lang="fr-FR" dirty="0"/>
              <a:t> </a:t>
            </a:r>
            <a:r>
              <a:rPr lang="fr-FR" dirty="0" err="1"/>
              <a:t>matters</a:t>
            </a:r>
            <a:r>
              <a:rPr lang="fr-FR" dirty="0"/>
              <a:t>!</a:t>
            </a:r>
          </a:p>
        </p:txBody>
      </p:sp>
    </p:spTree>
    <p:extLst>
      <p:ext uri="{BB962C8B-B14F-4D97-AF65-F5344CB8AC3E}">
        <p14:creationId xmlns:p14="http://schemas.microsoft.com/office/powerpoint/2010/main" val="64609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9844D30-A7A8-441D-A842-25B2138976D8}"/>
              </a:ext>
            </a:extLst>
          </p:cNvPr>
          <p:cNvSpPr>
            <a:spLocks noGrp="1"/>
          </p:cNvSpPr>
          <p:nvPr>
            <p:ph sz="half" idx="1"/>
          </p:nvPr>
        </p:nvSpPr>
        <p:spPr>
          <a:xfrm>
            <a:off x="778933" y="1557866"/>
            <a:ext cx="11236283" cy="4684889"/>
          </a:xfrm>
        </p:spPr>
        <p:txBody>
          <a:bodyPr>
            <a:normAutofit fontScale="55000" lnSpcReduction="20000"/>
          </a:bodyPr>
          <a:lstStyle/>
          <a:p>
            <a:pPr marL="0" indent="0" algn="l" fontAlgn="base">
              <a:lnSpc>
                <a:spcPct val="120000"/>
              </a:lnSpc>
              <a:buNone/>
            </a:pPr>
            <a:r>
              <a:rPr lang="en-US" b="0" i="0" dirty="0">
                <a:effectLst/>
                <a:latin typeface="Raleway" pitchFamily="2" charset="0"/>
              </a:rPr>
              <a:t>People analytics is the process of </a:t>
            </a:r>
            <a:r>
              <a:rPr lang="en-US" b="1" i="0" dirty="0">
                <a:effectLst/>
                <a:latin typeface="Raleway" pitchFamily="2" charset="0"/>
              </a:rPr>
              <a:t>analyzing employee data</a:t>
            </a:r>
            <a:r>
              <a:rPr lang="en-US" b="0" i="0" dirty="0">
                <a:effectLst/>
                <a:latin typeface="Raleway" pitchFamily="2" charset="0"/>
              </a:rPr>
              <a:t>, otherwise known as workforce data, talent data or people data, to </a:t>
            </a:r>
            <a:r>
              <a:rPr lang="en-US" b="1" i="0" dirty="0">
                <a:effectLst/>
                <a:latin typeface="Raleway" pitchFamily="2" charset="0"/>
              </a:rPr>
              <a:t>address critical business questions</a:t>
            </a:r>
          </a:p>
          <a:p>
            <a:pPr marL="0" indent="0" algn="l" fontAlgn="base">
              <a:buNone/>
            </a:pPr>
            <a:endParaRPr lang="en-US" b="0" i="0" dirty="0">
              <a:effectLst/>
              <a:latin typeface="Raleway" pitchFamily="2" charset="0"/>
            </a:endParaRPr>
          </a:p>
          <a:p>
            <a:pPr marL="0" indent="0" algn="l" fontAlgn="base">
              <a:buNone/>
            </a:pPr>
            <a:r>
              <a:rPr lang="en-US" b="0" i="0" dirty="0">
                <a:effectLst/>
                <a:latin typeface="Raleway" pitchFamily="2" charset="0"/>
              </a:rPr>
              <a:t>HR professionals generally apply four kinds of analytics to get insights about a company’s workforce</a:t>
            </a:r>
          </a:p>
          <a:p>
            <a:pPr marL="0" indent="0" algn="l" fontAlgn="base">
              <a:buNone/>
            </a:pPr>
            <a:endParaRPr lang="en-US" b="0" i="0" dirty="0">
              <a:effectLst/>
              <a:latin typeface="Raleway" pitchFamily="2" charset="0"/>
            </a:endParaRPr>
          </a:p>
          <a:p>
            <a:pPr algn="l" fontAlgn="base"/>
            <a:r>
              <a:rPr lang="en-US" b="1" i="0" dirty="0">
                <a:effectLst/>
                <a:latin typeface="Raleway" pitchFamily="2" charset="0"/>
              </a:rPr>
              <a:t>1. Descriptive analytics</a:t>
            </a:r>
          </a:p>
          <a:p>
            <a:pPr lvl="1" fontAlgn="base"/>
            <a:r>
              <a:rPr lang="en-US" b="0" i="0" dirty="0">
                <a:effectLst/>
                <a:latin typeface="Raleway" pitchFamily="2" charset="0"/>
              </a:rPr>
              <a:t>helps them gather and analyze data that describes the current state of things or past events.</a:t>
            </a:r>
          </a:p>
          <a:p>
            <a:pPr lvl="1" fontAlgn="base"/>
            <a:endParaRPr lang="en-US" b="0" i="0" dirty="0">
              <a:effectLst/>
              <a:latin typeface="Raleway" pitchFamily="2" charset="0"/>
            </a:endParaRPr>
          </a:p>
          <a:p>
            <a:pPr algn="l" fontAlgn="base"/>
            <a:r>
              <a:rPr lang="en-US" b="1" i="0" dirty="0">
                <a:effectLst/>
                <a:latin typeface="Raleway" pitchFamily="2" charset="0"/>
              </a:rPr>
              <a:t>2. Predictive analytics</a:t>
            </a:r>
          </a:p>
          <a:p>
            <a:pPr lvl="1" fontAlgn="base"/>
            <a:r>
              <a:rPr lang="en-US" b="0" i="0" dirty="0">
                <a:effectLst/>
                <a:latin typeface="Raleway" pitchFamily="2" charset="0"/>
              </a:rPr>
              <a:t>helps in anticipating future outcomes and values based on the analysis of current and historical data. It uses statistical techniques like data mining and machine learning. Organizations use predictive analytics to optimize operations and improve the employee experience.</a:t>
            </a:r>
          </a:p>
          <a:p>
            <a:pPr lvl="1" fontAlgn="base"/>
            <a:endParaRPr lang="en-US" b="0" i="0" dirty="0">
              <a:effectLst/>
              <a:latin typeface="Raleway" pitchFamily="2" charset="0"/>
            </a:endParaRPr>
          </a:p>
          <a:p>
            <a:pPr algn="l" fontAlgn="base"/>
            <a:r>
              <a:rPr lang="en-US" b="1" i="0" dirty="0">
                <a:effectLst/>
                <a:latin typeface="Raleway" pitchFamily="2" charset="0"/>
              </a:rPr>
              <a:t>3. Prescriptive analytics</a:t>
            </a:r>
          </a:p>
          <a:p>
            <a:pPr lvl="1" fontAlgn="base"/>
            <a:r>
              <a:rPr lang="en-US" b="0" i="0" dirty="0">
                <a:effectLst/>
                <a:latin typeface="Raleway" pitchFamily="2" charset="0"/>
              </a:rPr>
              <a:t>gives suggestions on what to do based on predictions and what had happened in the past</a:t>
            </a:r>
            <a:r>
              <a:rPr lang="en-US" dirty="0">
                <a:latin typeface="Raleway" pitchFamily="2" charset="0"/>
              </a:rPr>
              <a:t>.</a:t>
            </a:r>
            <a:endParaRPr lang="en-US" b="0" i="0" dirty="0">
              <a:effectLst/>
              <a:latin typeface="Raleway" pitchFamily="2" charset="0"/>
            </a:endParaRPr>
          </a:p>
          <a:p>
            <a:pPr lvl="1" fontAlgn="base"/>
            <a:endParaRPr lang="en-US" b="0" i="0" dirty="0">
              <a:effectLst/>
              <a:latin typeface="Raleway" pitchFamily="2" charset="0"/>
            </a:endParaRPr>
          </a:p>
          <a:p>
            <a:pPr algn="l" fontAlgn="base"/>
            <a:r>
              <a:rPr lang="en-US" b="1" i="0" dirty="0">
                <a:effectLst/>
                <a:latin typeface="Raleway" pitchFamily="2" charset="0"/>
              </a:rPr>
              <a:t>4. Diagnostic analytics</a:t>
            </a:r>
          </a:p>
          <a:p>
            <a:pPr lvl="1" fontAlgn="base"/>
            <a:r>
              <a:rPr lang="en-US" b="0" i="0" dirty="0">
                <a:effectLst/>
                <a:latin typeface="Raleway" pitchFamily="2" charset="0"/>
              </a:rPr>
              <a:t>show the causes of the results exhibited descriptive analytics. It explains the underlying cause, which helps us to focus our efforts to decrease the problem.</a:t>
            </a:r>
          </a:p>
        </p:txBody>
      </p:sp>
      <p:sp>
        <p:nvSpPr>
          <p:cNvPr id="5" name="Espace réservé du pied de page 4">
            <a:extLst>
              <a:ext uri="{FF2B5EF4-FFF2-40B4-BE49-F238E27FC236}">
                <a16:creationId xmlns:a16="http://schemas.microsoft.com/office/drawing/2014/main" id="{110DF610-15DA-42E7-A3C2-FE2B60E30681}"/>
              </a:ext>
            </a:extLst>
          </p:cNvPr>
          <p:cNvSpPr>
            <a:spLocks noGrp="1"/>
          </p:cNvSpPr>
          <p:nvPr>
            <p:ph type="ftr" sz="quarter" idx="11"/>
          </p:nvPr>
        </p:nvSpPr>
        <p:spPr/>
        <p:txBody>
          <a:bodyPr/>
          <a:lstStyle/>
          <a:p>
            <a:pPr rtl="0"/>
            <a:r>
              <a:rPr lang="fr-FR"/>
              <a:t>People Analytics - Université Catholique de Lille</a:t>
            </a:r>
          </a:p>
        </p:txBody>
      </p:sp>
      <p:sp>
        <p:nvSpPr>
          <p:cNvPr id="7" name="Titre 6">
            <a:extLst>
              <a:ext uri="{FF2B5EF4-FFF2-40B4-BE49-F238E27FC236}">
                <a16:creationId xmlns:a16="http://schemas.microsoft.com/office/drawing/2014/main" id="{41B685F6-9A04-49EE-BE4F-CA5126835B07}"/>
              </a:ext>
            </a:extLst>
          </p:cNvPr>
          <p:cNvSpPr>
            <a:spLocks noGrp="1"/>
          </p:cNvSpPr>
          <p:nvPr>
            <p:ph type="title"/>
          </p:nvPr>
        </p:nvSpPr>
        <p:spPr>
          <a:xfrm>
            <a:off x="576070" y="704088"/>
            <a:ext cx="10568179" cy="676656"/>
          </a:xfrm>
        </p:spPr>
        <p:txBody>
          <a:bodyPr/>
          <a:lstStyle/>
          <a:p>
            <a:pPr algn="l" fontAlgn="base"/>
            <a:r>
              <a:rPr lang="en-US" sz="3600" dirty="0"/>
              <a:t>How does Workforce Analytics Help in Solving Employee-related Queries?</a:t>
            </a:r>
          </a:p>
        </p:txBody>
      </p:sp>
    </p:spTree>
    <p:extLst>
      <p:ext uri="{BB962C8B-B14F-4D97-AF65-F5344CB8AC3E}">
        <p14:creationId xmlns:p14="http://schemas.microsoft.com/office/powerpoint/2010/main" val="1977419736"/>
      </p:ext>
    </p:extLst>
  </p:cSld>
  <p:clrMapOvr>
    <a:masterClrMapping/>
  </p:clrMapOvr>
</p:sld>
</file>

<file path=ppt/theme/theme1.xml><?xml version="1.0" encoding="utf-8"?>
<a:theme xmlns:a="http://schemas.openxmlformats.org/drawingml/2006/main" name="Thème Offic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736_TF11964407_Win32" id="{98529A0D-CA21-4EE8-8D43-4A3D3E6B7ADF}" vid="{31C5BC09-4A0F-4E47-BA3D-07178D74B5A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{D707AB3D-B200-4A3D-987A-43B51A7E09BD}tf11964407_win32</Template>
  <TotalTime>0</TotalTime>
  <Words>1314</Words>
  <Application>Microsoft Office PowerPoint</Application>
  <PresentationFormat>Grand écran</PresentationFormat>
  <Paragraphs>200</Paragraphs>
  <Slides>19</Slides>
  <Notes>17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19</vt:i4>
      </vt:variant>
    </vt:vector>
  </HeadingPairs>
  <TitlesOfParts>
    <vt:vector size="29" baseType="lpstr">
      <vt:lpstr>Arial</vt:lpstr>
      <vt:lpstr>Calibri</vt:lpstr>
      <vt:lpstr>Courier New</vt:lpstr>
      <vt:lpstr>Gill Sans Nova</vt:lpstr>
      <vt:lpstr>Gill Sans Nova Light</vt:lpstr>
      <vt:lpstr>Raleway</vt:lpstr>
      <vt:lpstr>Sagona Book</vt:lpstr>
      <vt:lpstr>Source Serif Pro</vt:lpstr>
      <vt:lpstr>Wingdings</vt:lpstr>
      <vt:lpstr>Thème Office</vt:lpstr>
      <vt:lpstr>People Analytics</vt:lpstr>
      <vt:lpstr>Main goals of this course</vt:lpstr>
      <vt:lpstr>Course Objectives</vt:lpstr>
      <vt:lpstr>Program of the 24h</vt:lpstr>
      <vt:lpstr>Introduction to People Analytics</vt:lpstr>
      <vt:lpstr>Introduction</vt:lpstr>
      <vt:lpstr>People Analytics goals</vt:lpstr>
      <vt:lpstr>Data that matters!</vt:lpstr>
      <vt:lpstr>How does Workforce Analytics Help in Solving Employee-related Queries?</vt:lpstr>
      <vt:lpstr>For who?</vt:lpstr>
      <vt:lpstr>Break 10’</vt:lpstr>
      <vt:lpstr>Introduction to Human Resources</vt:lpstr>
      <vt:lpstr>Introduction to Human Resources</vt:lpstr>
      <vt:lpstr>Human Resources (HR) Meaning and Responsibilities</vt:lpstr>
      <vt:lpstr>HR ORGANIZATION</vt:lpstr>
      <vt:lpstr>ROQUETTE -HR ORGANIZATION</vt:lpstr>
      <vt:lpstr>HR Processes</vt:lpstr>
      <vt:lpstr>Open discussions</vt:lpstr>
      <vt:lpstr>The 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SCIESZYK Pauline</dc:creator>
  <cp:lastModifiedBy>SCIESZYK Pauline</cp:lastModifiedBy>
  <cp:revision>2</cp:revision>
  <dcterms:created xsi:type="dcterms:W3CDTF">2023-01-11T19:47:23Z</dcterms:created>
  <dcterms:modified xsi:type="dcterms:W3CDTF">2023-03-20T07:27:25Z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e74c15-3b86-499d-ae68-711cf7510e43_Enabled">
    <vt:lpwstr>true</vt:lpwstr>
  </property>
  <property fmtid="{D5CDD505-2E9C-101B-9397-08002B2CF9AE}" pid="3" name="MSIP_Label_cde74c15-3b86-499d-ae68-711cf7510e43_SetDate">
    <vt:lpwstr>2023-01-19T21:41:17Z</vt:lpwstr>
  </property>
  <property fmtid="{D5CDD505-2E9C-101B-9397-08002B2CF9AE}" pid="4" name="MSIP_Label_cde74c15-3b86-499d-ae68-711cf7510e43_Method">
    <vt:lpwstr>Privileged</vt:lpwstr>
  </property>
  <property fmtid="{D5CDD505-2E9C-101B-9397-08002B2CF9AE}" pid="5" name="MSIP_Label_cde74c15-3b86-499d-ae68-711cf7510e43_Name">
    <vt:lpwstr>cde74c15-3b86-499d-ae68-711cf7510e43</vt:lpwstr>
  </property>
  <property fmtid="{D5CDD505-2E9C-101B-9397-08002B2CF9AE}" pid="6" name="MSIP_Label_cde74c15-3b86-499d-ae68-711cf7510e43_SiteId">
    <vt:lpwstr>1c81ebf9-6e52-4cf8-b2c4-a3b65e90edf9</vt:lpwstr>
  </property>
  <property fmtid="{D5CDD505-2E9C-101B-9397-08002B2CF9AE}" pid="7" name="MSIP_Label_cde74c15-3b86-499d-ae68-711cf7510e43_ActionId">
    <vt:lpwstr>c5e22139-6891-4192-b160-781647b7aa23</vt:lpwstr>
  </property>
  <property fmtid="{D5CDD505-2E9C-101B-9397-08002B2CF9AE}" pid="8" name="MSIP_Label_cde74c15-3b86-499d-ae68-711cf7510e43_ContentBits">
    <vt:lpwstr>1</vt:lpwstr>
  </property>
</Properties>
</file>