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notesMasterIdLst>
    <p:notesMasterId r:id="rId13"/>
  </p:notesMasterIdLst>
  <p:handoutMasterIdLst>
    <p:handoutMasterId r:id="rId14"/>
  </p:handoutMasterIdLst>
  <p:sldIdLst>
    <p:sldId id="2142533440" r:id="rId3"/>
    <p:sldId id="2142533457" r:id="rId4"/>
    <p:sldId id="324" r:id="rId5"/>
    <p:sldId id="2142533469" r:id="rId6"/>
    <p:sldId id="2142533471" r:id="rId7"/>
    <p:sldId id="312" r:id="rId8"/>
    <p:sldId id="2142533470" r:id="rId9"/>
    <p:sldId id="2142533464" r:id="rId10"/>
    <p:sldId id="267" r:id="rId11"/>
    <p:sldId id="313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IESZYK Pauline" initials="SP" lastIdx="1" clrIdx="0">
    <p:extLst>
      <p:ext uri="{19B8F6BF-5375-455C-9EA6-DF929625EA0E}">
        <p15:presenceInfo xmlns:p15="http://schemas.microsoft.com/office/powerpoint/2012/main" userId="S::PAULINE.SCIESZYK@roquette.com::bd0136ec-1f2d-4145-9e6c-a7d2eb0c78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000000"/>
    <a:srgbClr val="D1D8B7"/>
    <a:srgbClr val="A09D79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77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11981A8F-F8CB-4A60-B371-E3ABCE093EB5}" type="datetime1">
              <a:rPr lang="fr-FR" smtClean="0"/>
              <a:t>19/03/2023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9E357A0-8177-46BC-BFCE-19D99E3453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4635417C-10DF-49C2-ABEB-E29599246657}" type="datetime1">
              <a:rPr lang="fr-FR" smtClean="0"/>
              <a:pPr/>
              <a:t>19/03/2023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7C366290-4595-5745-A50F-D5EC13BAC60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599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996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127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807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49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745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792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B465A-35AB-4F24-B542-5560F9EAECC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19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5834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Forme libre : Forme 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fr-FR" sz="60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e libre : Forme 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8" name="Espace réservé du texte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9" name="Espace réservé du texte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0" name="Espace réservé du texte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2" name="Espace réservé du texte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3" name="Espace réservé du texte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4" name="Espace réservé du texte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5" name="Espace réservé du texte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2" name="Espace réservé d’image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Espace réservé d’image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texte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5" name="Espace réservé du texte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6" name="Espace réservé du texte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Forme libre : Forme 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/>
            </a:lvl2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/>
            </a:lvl2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/>
            </a:lvl2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/>
            </a:lvl2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/>
            </a:lvl2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</p:txBody>
      </p:sp>
      <p:sp>
        <p:nvSpPr>
          <p:cNvPr id="52" name="Titr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: Forme 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fr-F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fr-F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fr-F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0" name="Forme libre : Forme 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fr-F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fr-F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fr-F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fr-F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fr-F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dirty="0"/>
              <a:t>Modifiez les styles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ois colonn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: Forme 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fr-F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fr-F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fr-F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fr-F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fr-F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fr-F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fr-F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fr-F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fr-F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31" name="Espace réservé du contenu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fr-F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fr-F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fr-F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fr-F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 alternati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e libre : Forme 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48" name="Forme libre : Forme 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fr-FR" sz="60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Forme libre : Forme 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439208" y="1268761"/>
            <a:ext cx="11040533" cy="477678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rgbClr val="005A96"/>
                </a:solidFill>
              </a:defRPr>
            </a:lvl2pPr>
            <a:lvl3pPr>
              <a:defRPr>
                <a:solidFill>
                  <a:srgbClr val="005A96"/>
                </a:solidFill>
              </a:defRPr>
            </a:lvl3pPr>
            <a:lvl4pPr>
              <a:defRPr>
                <a:solidFill>
                  <a:srgbClr val="005A96"/>
                </a:solidFill>
              </a:defRPr>
            </a:lvl4pPr>
            <a:lvl5pPr>
              <a:defRPr>
                <a:solidFill>
                  <a:srgbClr val="005A9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56734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2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Click to </a:t>
            </a:r>
            <a:r>
              <a:rPr lang="fr-FR" altLang="en-US" err="1">
                <a:latin typeface="Arial" charset="0"/>
                <a:cs typeface="Arial" charset="0"/>
              </a:rPr>
              <a:t>modify</a:t>
            </a:r>
            <a:endParaRPr lang="fr-FR" altLang="en-US">
              <a:latin typeface="Arial" charset="0"/>
              <a:cs typeface="Arial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rgbClr val="3A5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B87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B87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B87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People Analytics - Université Catholique de Lille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6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Programm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 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fr-FR" sz="2400" cap="all" baseline="0"/>
            </a:lvl1pPr>
            <a:lvl2pPr marL="457200" indent="0" algn="r">
              <a:buNone/>
              <a:defRPr lang="fr-FR" sz="1800">
                <a:latin typeface="+mj-lt"/>
              </a:defRPr>
            </a:lvl2pPr>
            <a:lvl3pPr marL="914400" indent="0" algn="r">
              <a:buNone/>
              <a:defRPr lang="fr-FR"/>
            </a:lvl3pPr>
            <a:lvl4pPr marL="1371600" indent="0" algn="r">
              <a:buNone/>
              <a:defRPr lang="fr-FR"/>
            </a:lvl4pPr>
            <a:lvl5pPr marL="1828800" indent="0" algn="r">
              <a:buNone/>
              <a:defRPr lang="fr-FR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"/>
            <a:ext cx="1866122" cy="6858000"/>
          </a:xfrm>
          <a:prstGeom prst="rect">
            <a:avLst/>
          </a:prstGeom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2207568" y="2201271"/>
            <a:ext cx="9655968" cy="1368152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 cap="all" baseline="0">
                <a:solidFill>
                  <a:schemeClr val="tx1"/>
                </a:solidFill>
              </a:defRPr>
            </a:lvl1pPr>
          </a:lstStyle>
          <a:p>
            <a:pPr lvl="0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" y="2885347"/>
            <a:ext cx="1839771" cy="1087305"/>
          </a:xfrm>
          <a:prstGeom prst="rect">
            <a:avLst/>
          </a:prstGeom>
        </p:spPr>
      </p:pic>
      <p:sp>
        <p:nvSpPr>
          <p:cNvPr id="12" name="Espace réservé du texte 15"/>
          <p:cNvSpPr>
            <a:spLocks noGrp="1"/>
          </p:cNvSpPr>
          <p:nvPr>
            <p:ph type="body" sz="quarter" idx="14"/>
          </p:nvPr>
        </p:nvSpPr>
        <p:spPr>
          <a:xfrm>
            <a:off x="2207568" y="3569457"/>
            <a:ext cx="9655968" cy="1021466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cap="all" baseline="0">
                <a:solidFill>
                  <a:schemeClr val="tx1"/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91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07568" y="548680"/>
            <a:ext cx="9655968" cy="1368152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08213" y="2885347"/>
            <a:ext cx="9655175" cy="3567841"/>
          </a:xfrm>
        </p:spPr>
        <p:txBody>
          <a:bodyPr>
            <a:normAutofit/>
          </a:bodyPr>
          <a:lstStyle>
            <a:lvl1pPr marL="893763" indent="-514350">
              <a:spcAft>
                <a:spcPts val="1200"/>
              </a:spcAft>
              <a:buSzPct val="125000"/>
              <a:buFont typeface="+mj-lt"/>
              <a:buAutoNum type="arabicPeriod"/>
              <a:defRPr sz="2400" baseline="0"/>
            </a:lvl1pPr>
            <a:lvl2pPr marL="1160463" indent="-457200">
              <a:buSzPct val="125000"/>
              <a:buFont typeface="+mj-lt"/>
              <a:buAutoNum type="arabicPeriod"/>
              <a:defRPr sz="2000"/>
            </a:lvl2pPr>
            <a:lvl3pPr marL="1612900" indent="-457200">
              <a:buSzPct val="125000"/>
              <a:buFont typeface="+mj-lt"/>
              <a:buAutoNum type="arabicPeriod"/>
              <a:defRPr sz="1800"/>
            </a:lvl3pPr>
            <a:lvl4pPr marL="1973263" indent="-457200">
              <a:buSzPct val="125000"/>
              <a:buFont typeface="+mj-lt"/>
              <a:buAutoNum type="arabicPeriod"/>
              <a:defRPr sz="1600"/>
            </a:lvl4pPr>
            <a:lvl5pPr marL="2239963" indent="-457200">
              <a:spcAft>
                <a:spcPts val="1200"/>
              </a:spcAft>
              <a:buSzPct val="125000"/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-1"/>
            <a:ext cx="1866122" cy="6858000"/>
          </a:xfrm>
          <a:prstGeom prst="rect">
            <a:avLst/>
          </a:prstGeom>
        </p:spPr>
      </p:pic>
      <p:pic>
        <p:nvPicPr>
          <p:cNvPr id="10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" y="2885347"/>
            <a:ext cx="1839771" cy="10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7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439208" y="1268761"/>
            <a:ext cx="11040533" cy="4776787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rgbClr val="005A96"/>
                </a:solidFill>
              </a:defRPr>
            </a:lvl2pPr>
            <a:lvl3pPr>
              <a:defRPr>
                <a:solidFill>
                  <a:srgbClr val="005A96"/>
                </a:solidFill>
              </a:defRPr>
            </a:lvl3pPr>
            <a:lvl4pPr>
              <a:defRPr>
                <a:solidFill>
                  <a:srgbClr val="005A96"/>
                </a:solidFill>
              </a:defRPr>
            </a:lvl4pPr>
            <a:lvl5pPr>
              <a:defRPr>
                <a:solidFill>
                  <a:srgbClr val="005A96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13" name="Connecteur droit 12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17" name="Titre 12">
            <a:extLst>
              <a:ext uri="{FF2B5EF4-FFF2-40B4-BE49-F238E27FC236}">
                <a16:creationId xmlns:a16="http://schemas.microsoft.com/office/drawing/2014/main" id="{6DD6B72F-AD0A-1544-A3BB-B7C669BD245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56734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2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Click to </a:t>
            </a:r>
            <a:r>
              <a:rPr lang="fr-FR" altLang="en-US" err="1">
                <a:latin typeface="Arial" charset="0"/>
                <a:cs typeface="Arial" charset="0"/>
              </a:rPr>
              <a:t>modify</a:t>
            </a:r>
            <a:endParaRPr lang="fr-FR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20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1354545"/>
            <a:ext cx="5183037" cy="4824413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20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8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7"/>
          </p:nvPr>
        </p:nvSpPr>
        <p:spPr>
          <a:xfrm>
            <a:off x="5807968" y="1354545"/>
            <a:ext cx="5183037" cy="4824413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20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8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12" name="Connecteur droit 11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CDB185E9-B597-C249-A587-93FB61FAECB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56734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2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Click to </a:t>
            </a:r>
            <a:r>
              <a:rPr lang="fr-FR" altLang="en-US" err="1">
                <a:latin typeface="Arial" charset="0"/>
                <a:cs typeface="Arial" charset="0"/>
              </a:rPr>
              <a:t>modify</a:t>
            </a:r>
            <a:endParaRPr lang="fr-FR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10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2060849"/>
            <a:ext cx="5183037" cy="4118109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6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7"/>
          </p:nvPr>
        </p:nvSpPr>
        <p:spPr>
          <a:xfrm>
            <a:off x="5807968" y="2060849"/>
            <a:ext cx="5183037" cy="4118109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6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8"/>
          </p:nvPr>
        </p:nvSpPr>
        <p:spPr>
          <a:xfrm>
            <a:off x="432000" y="1268760"/>
            <a:ext cx="5183037" cy="76771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807968" y="1268759"/>
            <a:ext cx="5183037" cy="76771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26" name="Imag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15" name="Titre 12">
            <a:extLst>
              <a:ext uri="{FF2B5EF4-FFF2-40B4-BE49-F238E27FC236}">
                <a16:creationId xmlns:a16="http://schemas.microsoft.com/office/drawing/2014/main" id="{E3E64AD3-B4B0-C245-A6AE-EC747C65409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56734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2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Click to </a:t>
            </a:r>
            <a:r>
              <a:rPr lang="fr-FR" altLang="en-US" err="1">
                <a:latin typeface="Arial" charset="0"/>
                <a:cs typeface="Arial" charset="0"/>
              </a:rPr>
              <a:t>modify</a:t>
            </a:r>
            <a:endParaRPr lang="fr-FR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78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4038600" y="1354138"/>
            <a:ext cx="6953251" cy="4824412"/>
          </a:xfrm>
        </p:spPr>
        <p:txBody>
          <a:bodyPr/>
          <a:lstStyle>
            <a:lvl1pPr>
              <a:defRPr>
                <a:solidFill>
                  <a:srgbClr val="005A96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2276873"/>
            <a:ext cx="3455755" cy="3902085"/>
          </a:xfrm>
        </p:spPr>
        <p:txBody>
          <a:bodyPr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Aft>
                <a:spcPct val="0"/>
              </a:spcAft>
              <a:buNone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55600" indent="-18415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623888" indent="-268288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2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989013" indent="-18256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1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979488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1657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32000" y="1354138"/>
            <a:ext cx="3455755" cy="898359"/>
          </a:xfrm>
        </p:spPr>
        <p:txBody>
          <a:bodyPr/>
          <a:lstStyle>
            <a:lvl1pPr marL="0" indent="0" algn="l">
              <a:buNone/>
              <a:defRPr sz="16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23" name="Titre 12">
            <a:extLst>
              <a:ext uri="{FF2B5EF4-FFF2-40B4-BE49-F238E27FC236}">
                <a16:creationId xmlns:a16="http://schemas.microsoft.com/office/drawing/2014/main" id="{BBDA516D-B238-2546-953F-FBB6EE560B8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25" name="Connecteur droit 13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56734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2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Click to </a:t>
            </a:r>
            <a:r>
              <a:rPr lang="fr-FR" altLang="en-US" err="1">
                <a:latin typeface="Arial" charset="0"/>
                <a:cs typeface="Arial" charset="0"/>
              </a:rPr>
              <a:t>modify</a:t>
            </a:r>
            <a:endParaRPr lang="fr-FR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9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285719"/>
          </a:xfrm>
          <a:prstGeom prst="rect">
            <a:avLst/>
          </a:prstGeom>
        </p:spPr>
        <p:txBody>
          <a:bodyPr anchor="ctr"/>
          <a:lstStyle>
            <a:lvl1pPr>
              <a:defRPr sz="20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TITLE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8" y="532145"/>
            <a:ext cx="9496160" cy="252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439208" y="1268761"/>
            <a:ext cx="11040533" cy="4776787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rgbClr val="005A96"/>
                </a:solidFill>
              </a:defRPr>
            </a:lvl2pPr>
            <a:lvl3pPr>
              <a:defRPr>
                <a:solidFill>
                  <a:srgbClr val="005A96"/>
                </a:solidFill>
              </a:defRPr>
            </a:lvl3pPr>
            <a:lvl4pPr>
              <a:defRPr>
                <a:solidFill>
                  <a:srgbClr val="005A96"/>
                </a:solidFill>
              </a:defRPr>
            </a:lvl4pPr>
            <a:lvl5pPr>
              <a:defRPr>
                <a:solidFill>
                  <a:srgbClr val="005A96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13" name="Connecteur droit 12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17" name="Titre 12">
            <a:extLst>
              <a:ext uri="{FF2B5EF4-FFF2-40B4-BE49-F238E27FC236}">
                <a16:creationId xmlns:a16="http://schemas.microsoft.com/office/drawing/2014/main" id="{1801F2CD-C0C2-E141-B0D4-BD468BCCFEB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5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1354545"/>
            <a:ext cx="5183037" cy="4824413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20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8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13" name="Espace réservé du contenu 15"/>
          <p:cNvSpPr>
            <a:spLocks noGrp="1"/>
          </p:cNvSpPr>
          <p:nvPr>
            <p:ph sz="quarter" idx="17"/>
          </p:nvPr>
        </p:nvSpPr>
        <p:spPr>
          <a:xfrm>
            <a:off x="5807968" y="1354545"/>
            <a:ext cx="5183037" cy="4824413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20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8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20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285719"/>
          </a:xfrm>
          <a:prstGeom prst="rect">
            <a:avLst/>
          </a:prstGeom>
        </p:spPr>
        <p:txBody>
          <a:bodyPr anchor="ctr"/>
          <a:lstStyle>
            <a:lvl1pPr>
              <a:defRPr sz="20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TITLE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8" y="532145"/>
            <a:ext cx="9496160" cy="252000"/>
          </a:xfrm>
        </p:spPr>
        <p:txBody>
          <a:bodyPr/>
          <a:lstStyle>
            <a:lvl1pPr marL="0" indent="0">
              <a:buNone/>
              <a:defRPr sz="1400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22" name="Connecteur droit 21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18" name="Titre 12">
            <a:extLst>
              <a:ext uri="{FF2B5EF4-FFF2-40B4-BE49-F238E27FC236}">
                <a16:creationId xmlns:a16="http://schemas.microsoft.com/office/drawing/2014/main" id="{88DFCAD0-17EA-6F48-829A-D4ADCBCDBA1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943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Double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2060849"/>
            <a:ext cx="5183037" cy="4118109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2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1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1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14" name="Espace réservé du contenu 15"/>
          <p:cNvSpPr>
            <a:spLocks noGrp="1"/>
          </p:cNvSpPr>
          <p:nvPr>
            <p:ph sz="quarter" idx="17"/>
          </p:nvPr>
        </p:nvSpPr>
        <p:spPr>
          <a:xfrm>
            <a:off x="5807968" y="2060849"/>
            <a:ext cx="5183037" cy="4118109"/>
          </a:xfrm>
        </p:spPr>
        <p:txBody>
          <a:bodyPr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2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1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100" kern="1200" dirty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marL="2055813" lvl="4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FR"/>
              <a:t>Cinquième niveau</a:t>
            </a:r>
            <a:endParaRPr lang="en-GB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sz="quarter" idx="18"/>
          </p:nvPr>
        </p:nvSpPr>
        <p:spPr>
          <a:xfrm>
            <a:off x="432000" y="1268760"/>
            <a:ext cx="5183037" cy="76771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5807968" y="1268759"/>
            <a:ext cx="5183037" cy="76771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285719"/>
          </a:xfrm>
          <a:prstGeom prst="rect">
            <a:avLst/>
          </a:prstGeom>
        </p:spPr>
        <p:txBody>
          <a:bodyPr anchor="ctr"/>
          <a:lstStyle>
            <a:lvl1pPr>
              <a:defRPr sz="20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TITLE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8" y="532145"/>
            <a:ext cx="9496160" cy="252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25" name="Connecteur droit 24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24" name="Titre 12">
            <a:extLst>
              <a:ext uri="{FF2B5EF4-FFF2-40B4-BE49-F238E27FC236}">
                <a16:creationId xmlns:a16="http://schemas.microsoft.com/office/drawing/2014/main" id="{C0BE4898-D06A-FF41-BC1D-2C6BE8E2C49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8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Multip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4038600" y="1354138"/>
            <a:ext cx="6953251" cy="4824412"/>
          </a:xfrm>
        </p:spPr>
        <p:txBody>
          <a:bodyPr/>
          <a:lstStyle>
            <a:lvl1pPr>
              <a:defRPr>
                <a:solidFill>
                  <a:srgbClr val="005A96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6"/>
          </p:nvPr>
        </p:nvSpPr>
        <p:spPr>
          <a:xfrm>
            <a:off x="432000" y="2276873"/>
            <a:ext cx="3455755" cy="3902085"/>
          </a:xfrm>
        </p:spPr>
        <p:txBody>
          <a:bodyPr>
            <a:normAutofit/>
          </a:bodyPr>
          <a:lstStyle>
            <a:lvl1pPr marL="0" indent="0" algn="l" rtl="0" eaLnBrk="0" fontAlgn="base" hangingPunct="0">
              <a:lnSpc>
                <a:spcPct val="90000"/>
              </a:lnSpc>
              <a:spcAft>
                <a:spcPct val="0"/>
              </a:spcAft>
              <a:buNone/>
              <a:defRPr lang="fr-FR" sz="16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55600" indent="-184150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4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623888" indent="-268288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2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989013" indent="-182563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fr-FR" sz="1100" kern="1200" dirty="0" smtClean="0">
                <a:solidFill>
                  <a:srgbClr val="005A96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5813" indent="-979488" algn="l" rtl="0" eaLnBrk="0" fontAlgn="base" hangingPunct="0">
              <a:lnSpc>
                <a:spcPct val="90000"/>
              </a:lnSpc>
              <a:spcAft>
                <a:spcPct val="0"/>
              </a:spcAft>
              <a:buChar char="•"/>
              <a:defRPr lang="en-GB" sz="1400" kern="1200" dirty="0">
                <a:solidFill>
                  <a:srgbClr val="1657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432000" y="1354138"/>
            <a:ext cx="3455755" cy="898359"/>
          </a:xfrm>
        </p:spPr>
        <p:txBody>
          <a:bodyPr/>
          <a:lstStyle>
            <a:lvl1pPr marL="0" indent="0" algn="l">
              <a:buNone/>
              <a:defRPr sz="1600" b="1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439208" y="227419"/>
            <a:ext cx="9496160" cy="285719"/>
          </a:xfrm>
          <a:prstGeom prst="rect">
            <a:avLst/>
          </a:prstGeom>
        </p:spPr>
        <p:txBody>
          <a:bodyPr anchor="ctr"/>
          <a:lstStyle>
            <a:lvl1pPr>
              <a:defRPr sz="2000" b="1" cap="all" baseline="0">
                <a:solidFill>
                  <a:srgbClr val="005A96"/>
                </a:solidFill>
                <a:latin typeface="Calibri" panose="020F0502020204030204" pitchFamily="34" charset="0"/>
              </a:defRPr>
            </a:lvl1pPr>
          </a:lstStyle>
          <a:p>
            <a:r>
              <a:rPr lang="fr-FR" altLang="en-US">
                <a:latin typeface="Arial" charset="0"/>
                <a:cs typeface="Arial" charset="0"/>
              </a:rPr>
              <a:t>TITLE</a:t>
            </a:r>
          </a:p>
        </p:txBody>
      </p:sp>
      <p:sp>
        <p:nvSpPr>
          <p:cNvPr id="15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8" y="532145"/>
            <a:ext cx="9496160" cy="252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5A96"/>
                </a:solidFill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cxnSp>
        <p:nvCxnSpPr>
          <p:cNvPr id="24" name="Connecteur droit 23"/>
          <p:cNvCxnSpPr/>
          <p:nvPr userDrawn="1"/>
        </p:nvCxnSpPr>
        <p:spPr>
          <a:xfrm>
            <a:off x="439208" y="794763"/>
            <a:ext cx="105533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23" name="Titre 12">
            <a:extLst>
              <a:ext uri="{FF2B5EF4-FFF2-40B4-BE49-F238E27FC236}">
                <a16:creationId xmlns:a16="http://schemas.microsoft.com/office/drawing/2014/main" id="{BBDA516D-B238-2546-953F-FBB6EE560B8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8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pic>
        <p:nvPicPr>
          <p:cNvPr id="9" name="Image 8" descr="Forme, cercle&#10;&#10;Description générée automatiquement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342996"/>
            <a:ext cx="792088" cy="431010"/>
          </a:xfrm>
          <a:prstGeom prst="rect">
            <a:avLst/>
          </a:prstGeom>
        </p:spPr>
      </p:pic>
      <p:sp>
        <p:nvSpPr>
          <p:cNvPr id="6" name="Titre 12"/>
          <p:cNvSpPr txBox="1">
            <a:spLocks/>
          </p:cNvSpPr>
          <p:nvPr userDrawn="1"/>
        </p:nvSpPr>
        <p:spPr bwMode="gray">
          <a:xfrm>
            <a:off x="12072664" y="6165304"/>
            <a:ext cx="119336" cy="708028"/>
          </a:xfrm>
          <a:prstGeom prst="rect">
            <a:avLst/>
          </a:prstGeom>
          <a:solidFill>
            <a:srgbClr val="68BBB6"/>
          </a:solidFill>
          <a:ln>
            <a:solidFill>
              <a:srgbClr val="5EB5AC"/>
            </a:solidFill>
          </a:ln>
        </p:spPr>
        <p:txBody>
          <a:bodyPr lIns="18000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sz="200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63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514"/>
            <a:ext cx="12192000" cy="6858000"/>
          </a:xfrm>
          <a:prstGeom prst="rect">
            <a:avLst/>
          </a:prstGeom>
          <a:solidFill>
            <a:srgbClr val="5E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48" y="2351908"/>
            <a:ext cx="3650104" cy="21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1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fr-FR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fr-FR" sz="2400">
                <a:solidFill>
                  <a:schemeClr val="accent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Forme libre : Forme 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Forme libre : Forme 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Forme libre : Forme 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ltern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lternatif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Forme libre : Forme 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26" name="Graphisme 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fr-FR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fr-FR" sz="4800"/>
            </a:lvl1pPr>
          </a:lstStyle>
          <a:p>
            <a:pPr rtl="0"/>
            <a:r>
              <a:rPr lang="fr-FR"/>
              <a:t>cliquez pour modifier le style du titre principal	</a:t>
            </a:r>
          </a:p>
        </p:txBody>
      </p:sp>
      <p:sp>
        <p:nvSpPr>
          <p:cNvPr id="28" name="Forme libre : Forme 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fr-F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8" name="Espace réservé du texte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9" name="Espace réservé du texte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0" name="Espace réservé du texte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2" name="Espace réservé du texte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3" name="Espace réservé du texte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4" name="Espace réservé du texte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55" name="Espace réservé du texte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800" cap="none" baseline="0"/>
            </a:lvl1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8FB4751-880F-D840-AAA9-3A15815CC99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modifier le style du titre principal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400">
                <a:solidFill>
                  <a:schemeClr val="tx1"/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SIPCMContentMarking" descr="{&quot;HashCode&quot;:-534168291,&quot;Placement&quot;:&quot;Header&quot;,&quot;Top&quot;:0.0,&quot;Left&quot;:450.4322,&quot;SlideWidth&quot;:960,&quot;SlideHeight&quot;:540}">
            <a:extLst>
              <a:ext uri="{FF2B5EF4-FFF2-40B4-BE49-F238E27FC236}">
                <a16:creationId xmlns:a16="http://schemas.microsoft.com/office/drawing/2014/main" id="{D564222E-669D-4F09-BA1F-BAF9F377E6F1}"/>
              </a:ext>
            </a:extLst>
          </p:cNvPr>
          <p:cNvSpPr txBox="1"/>
          <p:nvPr userDrawn="1"/>
        </p:nvSpPr>
        <p:spPr>
          <a:xfrm>
            <a:off x="5720489" y="0"/>
            <a:ext cx="75102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200">
                <a:solidFill>
                  <a:srgbClr val="004F9F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  <p:sldLayoutId id="2147483668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9301" y="6426201"/>
            <a:ext cx="5760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charset="0"/>
              </a:defRPr>
            </a:lvl1pPr>
          </a:lstStyle>
          <a:p>
            <a:fld id="{5BB30D57-1E4F-4452-A432-CD0D08E729CA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80749" y="6426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A96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005B87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Roquette Restricted - Internal use only</a:t>
            </a:r>
            <a:endParaRPr lang="fr-FR"/>
          </a:p>
        </p:txBody>
      </p:sp>
      <p:sp>
        <p:nvSpPr>
          <p:cNvPr id="4" name="MSIPCMContentMarking" descr="{&quot;HashCode&quot;:694051460,&quot;Placement&quot;:&quot;Header&quot;,&quot;Top&quot;:0.0,&quot;Left&quot;:409.1148,&quot;SlideWidth&quot;:960,&quot;SlideHeight&quot;:540}">
            <a:extLst>
              <a:ext uri="{FF2B5EF4-FFF2-40B4-BE49-F238E27FC236}">
                <a16:creationId xmlns:a16="http://schemas.microsoft.com/office/drawing/2014/main" id="{024EA2DB-E977-4B45-8976-E9937F910EB7}"/>
              </a:ext>
            </a:extLst>
          </p:cNvPr>
          <p:cNvSpPr txBox="1"/>
          <p:nvPr userDrawn="1"/>
        </p:nvSpPr>
        <p:spPr>
          <a:xfrm>
            <a:off x="5195758" y="0"/>
            <a:ext cx="1800483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200">
                <a:solidFill>
                  <a:srgbClr val="000000"/>
                </a:solidFill>
                <a:latin typeface="Calibri" panose="020F0502020204030204" pitchFamily="34" charset="0"/>
              </a:rPr>
              <a:t>ROQUETTE RESTRICTED</a:t>
            </a:r>
          </a:p>
        </p:txBody>
      </p:sp>
    </p:spTree>
    <p:extLst>
      <p:ext uri="{BB962C8B-B14F-4D97-AF65-F5344CB8AC3E}">
        <p14:creationId xmlns:p14="http://schemas.microsoft.com/office/powerpoint/2010/main" val="13660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People Analytics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Day 2 – 31/01/2022</a:t>
            </a:r>
          </a:p>
        </p:txBody>
      </p:sp>
    </p:spTree>
    <p:extLst>
      <p:ext uri="{BB962C8B-B14F-4D97-AF65-F5344CB8AC3E}">
        <p14:creationId xmlns:p14="http://schemas.microsoft.com/office/powerpoint/2010/main" val="12754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61600E-2DAC-4335-9A80-0DEA1058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C8F0043-3A98-4FDF-8816-EE0FB5DD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your </a:t>
            </a:r>
            <a:r>
              <a:rPr lang="fr-FR" dirty="0" err="1"/>
              <a:t>workforce</a:t>
            </a:r>
            <a:r>
              <a:rPr lang="fr-FR" dirty="0"/>
              <a:t> </a:t>
            </a:r>
            <a:r>
              <a:rPr lang="fr-FR" dirty="0" err="1"/>
              <a:t>needs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54B905-B0DB-443F-9FB9-E2DE16F07870}"/>
              </a:ext>
            </a:extLst>
          </p:cNvPr>
          <p:cNvSpPr txBox="1"/>
          <p:nvPr/>
        </p:nvSpPr>
        <p:spPr>
          <a:xfrm>
            <a:off x="491405" y="2119797"/>
            <a:ext cx="11700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WORKSHOP PER GROUP :</a:t>
            </a:r>
          </a:p>
          <a:p>
            <a:endParaRPr lang="fr-FR" b="1" dirty="0"/>
          </a:p>
          <a:p>
            <a:r>
              <a:rPr lang="fr-FR" b="1" dirty="0"/>
              <a:t>The </a:t>
            </a:r>
            <a:r>
              <a:rPr lang="fr-FR" b="1" dirty="0" err="1"/>
              <a:t>HRBPs</a:t>
            </a:r>
            <a:r>
              <a:rPr lang="fr-FR" b="1" dirty="0"/>
              <a:t> of the </a:t>
            </a:r>
            <a:r>
              <a:rPr lang="fr-FR" b="1" dirty="0" err="1"/>
              <a:t>company</a:t>
            </a:r>
            <a:r>
              <a:rPr lang="fr-FR" b="1" dirty="0"/>
              <a:t> Z </a:t>
            </a:r>
            <a:r>
              <a:rPr lang="fr-FR" b="1" dirty="0" err="1"/>
              <a:t>defined</a:t>
            </a:r>
            <a:r>
              <a:rPr lang="fr-FR" b="1" dirty="0"/>
              <a:t> a </a:t>
            </a:r>
            <a:r>
              <a:rPr lang="fr-FR" b="1" dirty="0" err="1"/>
              <a:t>Workforce</a:t>
            </a:r>
            <a:r>
              <a:rPr lang="fr-FR" b="1" dirty="0"/>
              <a:t> plan for 2024-2026 (with Excel &amp; basic TCD)</a:t>
            </a:r>
          </a:p>
          <a:p>
            <a:r>
              <a:rPr lang="fr-FR" b="1" dirty="0" err="1"/>
              <a:t>They</a:t>
            </a:r>
            <a:r>
              <a:rPr lang="fr-FR" b="1" dirty="0"/>
              <a:t> </a:t>
            </a:r>
            <a:r>
              <a:rPr lang="fr-FR" b="1" dirty="0" err="1"/>
              <a:t>ask</a:t>
            </a:r>
            <a:r>
              <a:rPr lang="fr-FR" b="1" dirty="0"/>
              <a:t> your help for a </a:t>
            </a:r>
            <a:r>
              <a:rPr lang="fr-FR" b="1" dirty="0" err="1"/>
              <a:t>better</a:t>
            </a:r>
            <a:r>
              <a:rPr lang="fr-FR" b="1" dirty="0"/>
              <a:t> </a:t>
            </a:r>
            <a:r>
              <a:rPr lang="fr-FR" b="1" dirty="0" err="1"/>
              <a:t>visualization</a:t>
            </a:r>
            <a:r>
              <a:rPr lang="fr-FR" b="1" dirty="0"/>
              <a:t>, </a:t>
            </a:r>
            <a:r>
              <a:rPr lang="fr-FR" b="1" dirty="0" err="1"/>
              <a:t>analyze</a:t>
            </a:r>
            <a:r>
              <a:rPr lang="fr-FR" b="1" dirty="0"/>
              <a:t> the Data of the Strategic </a:t>
            </a:r>
            <a:r>
              <a:rPr lang="fr-FR" b="1" dirty="0" err="1"/>
              <a:t>Workforce</a:t>
            </a:r>
            <a:r>
              <a:rPr lang="fr-FR" b="1" dirty="0"/>
              <a:t> planning (gaps, figures), and </a:t>
            </a:r>
            <a:r>
              <a:rPr lang="fr-FR" b="1" dirty="0" err="1"/>
              <a:t>define</a:t>
            </a:r>
            <a:r>
              <a:rPr lang="fr-FR" b="1" dirty="0"/>
              <a:t> action plan with them</a:t>
            </a:r>
          </a:p>
          <a:p>
            <a:endParaRPr lang="fr-FR" b="1" dirty="0"/>
          </a:p>
          <a:p>
            <a:r>
              <a:rPr lang="fr-FR" b="1" dirty="0"/>
              <a:t>4/5 Groups : </a:t>
            </a:r>
            <a:r>
              <a:rPr lang="fr-FR" b="1" dirty="0" err="1"/>
              <a:t>prepare</a:t>
            </a:r>
            <a:r>
              <a:rPr lang="fr-FR" b="1" dirty="0"/>
              <a:t> an </a:t>
            </a:r>
            <a:r>
              <a:rPr lang="fr-FR" b="1" dirty="0" err="1"/>
              <a:t>analysis</a:t>
            </a:r>
            <a:r>
              <a:rPr lang="fr-FR" b="1" dirty="0"/>
              <a:t> and a plan in </a:t>
            </a:r>
            <a:r>
              <a:rPr lang="fr-FR" b="1" dirty="0" err="1"/>
              <a:t>answering</a:t>
            </a:r>
            <a:r>
              <a:rPr lang="fr-FR" b="1" dirty="0"/>
              <a:t> to all the questions and bring your </a:t>
            </a:r>
            <a:r>
              <a:rPr lang="fr-FR" b="1" dirty="0" err="1"/>
              <a:t>imputs</a:t>
            </a:r>
            <a:r>
              <a:rPr lang="fr-FR" b="1" dirty="0"/>
              <a:t>:</a:t>
            </a:r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/>
              <a:t>What are the types of jobs </a:t>
            </a:r>
            <a:r>
              <a:rPr lang="fr-FR" dirty="0" err="1"/>
              <a:t>increasing</a:t>
            </a:r>
            <a:r>
              <a:rPr lang="fr-FR" dirty="0"/>
              <a:t> and </a:t>
            </a:r>
            <a:r>
              <a:rPr lang="fr-FR" dirty="0" err="1"/>
              <a:t>declining</a:t>
            </a:r>
            <a:r>
              <a:rPr lang="fr-FR" dirty="0"/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/>
              <a:t>What are the types of jobs in transformation?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/>
              <a:t>What are the </a:t>
            </a:r>
            <a:r>
              <a:rPr lang="fr-FR" dirty="0" err="1"/>
              <a:t>emerging</a:t>
            </a:r>
            <a:r>
              <a:rPr lang="fr-FR" dirty="0"/>
              <a:t> (new) jobs?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err="1"/>
              <a:t>Costs</a:t>
            </a:r>
            <a:r>
              <a:rPr lang="fr-FR" dirty="0"/>
              <a:t> impacts?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/>
              <a:t>What </a:t>
            </a:r>
            <a:r>
              <a:rPr lang="fr-FR" dirty="0" err="1"/>
              <a:t>is</a:t>
            </a:r>
            <a:r>
              <a:rPr lang="fr-FR" dirty="0"/>
              <a:t> your </a:t>
            </a:r>
            <a:r>
              <a:rPr lang="fr-FR" dirty="0" err="1"/>
              <a:t>overal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, your </a:t>
            </a:r>
            <a:r>
              <a:rPr lang="fr-FR" dirty="0" err="1"/>
              <a:t>remarks</a:t>
            </a:r>
            <a:r>
              <a:rPr lang="fr-FR" dirty="0"/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/>
              <a:t>As an HR data </a:t>
            </a:r>
            <a:r>
              <a:rPr lang="fr-FR" dirty="0" err="1"/>
              <a:t>analyst</a:t>
            </a:r>
            <a:r>
              <a:rPr lang="fr-FR" dirty="0"/>
              <a:t>, what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preconisation</a:t>
            </a:r>
            <a:r>
              <a:rPr lang="fr-FR" dirty="0"/>
              <a:t> for the </a:t>
            </a:r>
            <a:r>
              <a:rPr lang="fr-FR" dirty="0" err="1"/>
              <a:t>company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77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7CA61FC-CDEF-48CF-BCC1-1AA061F6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6EBD597-D49F-4D15-B72A-DB1FD62C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Key Take </a:t>
            </a:r>
            <a:r>
              <a:rPr lang="fr-FR" sz="3600" dirty="0" err="1"/>
              <a:t>aways</a:t>
            </a:r>
            <a:r>
              <a:rPr lang="fr-FR" sz="3600" dirty="0"/>
              <a:t> of the </a:t>
            </a:r>
            <a:r>
              <a:rPr lang="fr-FR" sz="3600" dirty="0" err="1"/>
              <a:t>previous</a:t>
            </a:r>
            <a:r>
              <a:rPr lang="fr-FR" sz="3600" dirty="0"/>
              <a:t> </a:t>
            </a:r>
            <a:r>
              <a:rPr lang="fr-FR" sz="3600" dirty="0" err="1"/>
              <a:t>lesson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EE8047-978C-4D37-A383-E1F5BAE18227}"/>
              </a:ext>
            </a:extLst>
          </p:cNvPr>
          <p:cNvSpPr txBox="1"/>
          <p:nvPr/>
        </p:nvSpPr>
        <p:spPr>
          <a:xfrm>
            <a:off x="1512711" y="2828835"/>
            <a:ext cx="8850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/>
              <a:t>Per group : few </a:t>
            </a:r>
            <a:r>
              <a:rPr lang="fr-FR" sz="3600" b="1" i="1" dirty="0" err="1"/>
              <a:t>words</a:t>
            </a:r>
            <a:r>
              <a:rPr lang="fr-FR" sz="3600" b="1" i="1" dirty="0"/>
              <a:t> / sentences to </a:t>
            </a:r>
            <a:r>
              <a:rPr lang="fr-FR" sz="3600" b="1" i="1" dirty="0" err="1"/>
              <a:t>summarize</a:t>
            </a:r>
            <a:r>
              <a:rPr lang="fr-FR" sz="3600" b="1" i="1" dirty="0"/>
              <a:t> the </a:t>
            </a:r>
            <a:r>
              <a:rPr lang="fr-FR" sz="3600" b="1" i="1" dirty="0" err="1"/>
              <a:t>previous</a:t>
            </a:r>
            <a:r>
              <a:rPr lang="fr-FR" sz="3600" b="1" i="1" dirty="0"/>
              <a:t> </a:t>
            </a:r>
            <a:r>
              <a:rPr lang="fr-FR" sz="3600" b="1" i="1" dirty="0" err="1"/>
              <a:t>lesson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27830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7186B6-5481-4642-A4F6-0D05E08A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8F5A60F-3914-4856-BC6F-F35D2B0E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8" y="259644"/>
            <a:ext cx="9414933" cy="1121100"/>
          </a:xfrm>
        </p:spPr>
        <p:txBody>
          <a:bodyPr/>
          <a:lstStyle/>
          <a:p>
            <a:r>
              <a:rPr lang="fr-FR" dirty="0"/>
              <a:t>The 7 </a:t>
            </a:r>
            <a:r>
              <a:rPr lang="fr-FR" dirty="0" err="1"/>
              <a:t>pillars</a:t>
            </a:r>
            <a:r>
              <a:rPr lang="fr-FR" dirty="0"/>
              <a:t> of people </a:t>
            </a:r>
            <a:r>
              <a:rPr lang="fr-FR" dirty="0" err="1"/>
              <a:t>analytics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8FA4BE-0358-45D3-B006-04800E4B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353312" y="1478844"/>
            <a:ext cx="8246182" cy="4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4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5D4D31-1628-4A90-940B-8882F6F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B288A1-6511-449D-AD60-2ED3F41E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Recruitment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005ADF-A391-4BB2-84FC-31753DBAF12E}"/>
              </a:ext>
            </a:extLst>
          </p:cNvPr>
          <p:cNvSpPr txBox="1"/>
          <p:nvPr/>
        </p:nvSpPr>
        <p:spPr>
          <a:xfrm>
            <a:off x="576071" y="1826104"/>
            <a:ext cx="61016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main steps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the hiring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Prepare job descriptions.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Devise recruitment strategy.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Screen and shortlist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Conduct interviews.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 and make the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Onboard the new employee.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51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5D4D31-1628-4A90-940B-8882F6F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B288A1-6511-449D-AD60-2ED3F41E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Recruitment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005ADF-A391-4BB2-84FC-31753DBAF12E}"/>
              </a:ext>
            </a:extLst>
          </p:cNvPr>
          <p:cNvSpPr txBox="1"/>
          <p:nvPr/>
        </p:nvSpPr>
        <p:spPr>
          <a:xfrm>
            <a:off x="576071" y="1826104"/>
            <a:ext cx="61016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main steps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Identify the hiring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Prepare job descriptions.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Devise recruitment strategy.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Screen and shortlist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Conduct interviews.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 and make the offer.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Onboard the new employee.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272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 descr="Une image contenant texte, herbe, ciel, extérieur&#10;&#10;Description générée automatiquement">
            <a:extLst>
              <a:ext uri="{FF2B5EF4-FFF2-40B4-BE49-F238E27FC236}">
                <a16:creationId xmlns:a16="http://schemas.microsoft.com/office/drawing/2014/main" id="{75DA8D10-1F5B-46EA-A4DC-2FE08DDC91B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1" r="268" b="26122"/>
          <a:stretch/>
        </p:blipFill>
        <p:spPr>
          <a:xfrm>
            <a:off x="1758963" y="992251"/>
            <a:ext cx="7973205" cy="3529017"/>
          </a:xfrm>
          <a:prstGeom prst="rect">
            <a:avLst/>
          </a:prstGeom>
          <a:noFill/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AC8F0043-3A98-4FDF-8816-EE0FB5DD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08" y="227419"/>
            <a:ext cx="9496160" cy="567344"/>
          </a:xfrm>
        </p:spPr>
        <p:txBody>
          <a:bodyPr anchor="ctr">
            <a:noAutofit/>
          </a:bodyPr>
          <a:lstStyle/>
          <a:p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Plan your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workforce</a:t>
            </a: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needs</a:t>
            </a:r>
            <a:endParaRPr lang="fr-F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61600E-2DAC-4335-9A80-0DEA1058D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5560" y="6426201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People Analytics - Université Catholique de Lille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B4C855-7BFD-40E2-8663-6D297F3109CC}"/>
              </a:ext>
            </a:extLst>
          </p:cNvPr>
          <p:cNvSpPr txBox="1"/>
          <p:nvPr/>
        </p:nvSpPr>
        <p:spPr>
          <a:xfrm>
            <a:off x="1758963" y="4797778"/>
            <a:ext cx="7973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Translate the business </a:t>
            </a:r>
            <a:r>
              <a:rPr lang="fr-FR" sz="2000" dirty="0" err="1"/>
              <a:t>strategy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people </a:t>
            </a:r>
            <a:r>
              <a:rPr lang="fr-FR" sz="2000" dirty="0" err="1"/>
              <a:t>strategies</a:t>
            </a:r>
            <a:r>
              <a:rPr lang="fr-FR" sz="2000" dirty="0"/>
              <a:t>, </a:t>
            </a:r>
            <a:r>
              <a:rPr lang="fr-FR" sz="2000" dirty="0" err="1"/>
              <a:t>assessing</a:t>
            </a:r>
            <a:r>
              <a:rPr lang="fr-FR" sz="2000" dirty="0"/>
              <a:t> </a:t>
            </a:r>
            <a:r>
              <a:rPr lang="fr-FR" sz="2000" dirty="0" err="1"/>
              <a:t>workforce</a:t>
            </a:r>
            <a:r>
              <a:rPr lang="fr-FR" sz="2000" dirty="0"/>
              <a:t> gaps and </a:t>
            </a:r>
            <a:r>
              <a:rPr lang="fr-FR" sz="2000" dirty="0" err="1"/>
              <a:t>defining</a:t>
            </a:r>
            <a:r>
              <a:rPr lang="fr-FR" sz="2000" dirty="0"/>
              <a:t> proactive gap-</a:t>
            </a:r>
            <a:r>
              <a:rPr lang="fr-FR" sz="2000" dirty="0" err="1"/>
              <a:t>closure</a:t>
            </a:r>
            <a:r>
              <a:rPr lang="fr-FR" sz="2000" dirty="0"/>
              <a:t> solution to </a:t>
            </a:r>
            <a:r>
              <a:rPr lang="fr-FR" sz="2000" dirty="0" err="1"/>
              <a:t>shrenghten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workforce</a:t>
            </a:r>
            <a:r>
              <a:rPr lang="fr-FR" sz="2000" dirty="0"/>
              <a:t> for </a:t>
            </a:r>
            <a:r>
              <a:rPr lang="fr-FR" sz="2000" dirty="0" err="1"/>
              <a:t>today</a:t>
            </a:r>
            <a:r>
              <a:rPr lang="fr-FR" sz="2000" dirty="0"/>
              <a:t> and </a:t>
            </a:r>
            <a:r>
              <a:rPr lang="fr-FR" sz="2000" dirty="0" err="1"/>
              <a:t>prepare</a:t>
            </a:r>
            <a:r>
              <a:rPr lang="fr-FR" sz="2000" dirty="0"/>
              <a:t> for </a:t>
            </a:r>
            <a:r>
              <a:rPr lang="fr-FR" sz="2000" dirty="0" err="1"/>
              <a:t>tomorrow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4567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F1FB0D9-F988-4A7F-99F5-E8B13783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1E2A4E-301B-467F-B6AE-A247DB6F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Plan your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workforce</a:t>
            </a: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needs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A8D237-AF23-4A0A-AC87-5C8B656FBB9F}"/>
              </a:ext>
            </a:extLst>
          </p:cNvPr>
          <p:cNvSpPr txBox="1"/>
          <p:nvPr/>
        </p:nvSpPr>
        <p:spPr>
          <a:xfrm>
            <a:off x="451894" y="3907143"/>
            <a:ext cx="87573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Five steps every effective workforce planning strategy should follow: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Align workforce planning with business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Conduct a workforce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Develop an action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Implement an action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Monitor, assess and adjust.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C4EB4B-2CFE-4E2D-9A14-5DA9DA13D2A5}"/>
              </a:ext>
            </a:extLst>
          </p:cNvPr>
          <p:cNvSpPr txBox="1"/>
          <p:nvPr/>
        </p:nvSpPr>
        <p:spPr>
          <a:xfrm>
            <a:off x="451894" y="2029189"/>
            <a:ext cx="957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Strategic </a:t>
            </a:r>
            <a:r>
              <a:rPr lang="fr-FR" sz="2400" dirty="0" err="1"/>
              <a:t>workforce</a:t>
            </a:r>
            <a:r>
              <a:rPr lang="fr-FR" sz="2400" dirty="0"/>
              <a:t> planning (3 to 5 </a:t>
            </a:r>
            <a:r>
              <a:rPr lang="fr-FR" sz="2400" dirty="0" err="1"/>
              <a:t>years</a:t>
            </a:r>
            <a:r>
              <a:rPr lang="fr-FR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To </a:t>
            </a:r>
            <a:r>
              <a:rPr lang="fr-FR" sz="2400" dirty="0" err="1"/>
              <a:t>workforce</a:t>
            </a:r>
            <a:r>
              <a:rPr lang="fr-FR" sz="2400" dirty="0"/>
              <a:t> Budget (</a:t>
            </a:r>
            <a:r>
              <a:rPr lang="fr-FR" sz="2400" dirty="0" err="1"/>
              <a:t>year</a:t>
            </a:r>
            <a:r>
              <a:rPr lang="fr-FR" sz="2400" dirty="0"/>
              <a:t> +1)</a:t>
            </a:r>
          </a:p>
        </p:txBody>
      </p:sp>
      <p:pic>
        <p:nvPicPr>
          <p:cNvPr id="7" name="Espace réservé du contenu 1">
            <a:extLst>
              <a:ext uri="{FF2B5EF4-FFF2-40B4-BE49-F238E27FC236}">
                <a16:creationId xmlns:a16="http://schemas.microsoft.com/office/drawing/2014/main" id="{DF49F6D7-B055-4E75-AD78-859196BF0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26454" t="75289" r="23778" b="4131"/>
          <a:stretch/>
        </p:blipFill>
        <p:spPr>
          <a:xfrm>
            <a:off x="6437036" y="1672277"/>
            <a:ext cx="5115447" cy="14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8861997-9162-4742-BB9D-1A6E2DD6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People Analytics - Université Catholique de Lille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A2A0E82-4C56-4C72-B6F0-0995B44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your </a:t>
            </a:r>
            <a:r>
              <a:rPr lang="fr-FR" dirty="0" err="1"/>
              <a:t>workforce</a:t>
            </a:r>
            <a:r>
              <a:rPr lang="fr-FR" dirty="0"/>
              <a:t> </a:t>
            </a:r>
            <a:r>
              <a:rPr lang="fr-FR" dirty="0" err="1"/>
              <a:t>needs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93F7E148-EFFD-445C-9980-61933873C5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452" y="1638876"/>
                <a:ext cx="11040533" cy="5136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5A96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5A9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005A9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005A9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rgbClr val="005A9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HC calculation rule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 worker is part of the HC the month M if 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active the last day of the month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worker’s hire date is 15/M 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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HC = 1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If worker’s leave date is 15/M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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HC =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9748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Full Time Equivalent (FTE) </a:t>
                </a:r>
                <a:r>
                  <a:rPr kumimoji="0" lang="fr-F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calculation</a:t>
                </a:r>
                <a:r>
                  <a:rPr kumimoji="0" lang="fr-F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rule</a:t>
                </a:r>
                <a:endParaRPr kumimoji="0" lang="fr-F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Takes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into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account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workers</a:t>
                </a: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activity</a:t>
                </a: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rate &amp; </a:t>
                </a:r>
                <a:r>
                  <a:rPr kumimoji="0" lang="fr-FR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theoretical</a:t>
                </a: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presence</a:t>
                </a:r>
                <a:r>
                  <a:rPr kumimoji="0" lang="fr-F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in the </a:t>
                </a:r>
                <a:r>
                  <a:rPr kumimoji="0" lang="fr-FR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month</a:t>
                </a:r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9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𝑊𝑜𝑟𝑘𝑒</m:t>
                          </m:r>
                          <m:sSup>
                            <m:sSupPr>
                              <m:ctrlP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𝑎𝑐𝑡𝑖𝑣𝑖𝑡𝑦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𝑟𝑎𝑡𝑒</m:t>
                          </m:r>
                          <m:d>
                            <m:dPr>
                              <m:ctrlP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𝑤𝑜𝑟𝑘𝑒</m:t>
                          </m:r>
                          <m:sSup>
                            <m:sSupPr>
                              <m:ctrlP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fr-FR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5A9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𝑐𝑎𝑙𝑒𝑛𝑑𝑎𝑟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𝑤𝑜𝑟𝑘𝑒𝑑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𝑑𝑎𝑦𝑠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𝑡h𝑒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𝑚𝑜𝑛𝑡h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(2)</m:t>
                          </m:r>
                        </m:num>
                        <m:den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𝐶𝑎𝑙𝑒𝑛𝑑𝑎𝑟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𝑊𝑜𝑟𝑘𝑑𝑎𝑦𝑠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𝑡h𝑒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5A9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𝑚𝑜𝑛𝑡h</m:t>
                          </m:r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A9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worker’s activity rate is 80% &amp; hire date is 15/M 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80% </m:t>
                        </m:r>
                        <m:r>
                          <a:rPr kumimoji="0" lang="fr-F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15 </m:t>
                        </m:r>
                      </m:num>
                      <m:den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30 </m:t>
                        </m:r>
                      </m:den>
                    </m:f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 FTE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0,4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A9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worker’s activity rate is 100% &amp; leave date is 15/M 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100% </m:t>
                        </m:r>
                        <m:r>
                          <a:rPr kumimoji="0" lang="fr-F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15 </m:t>
                        </m:r>
                      </m:num>
                      <m:den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5A9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30 </m:t>
                        </m:r>
                      </m:den>
                    </m:f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 FTE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9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0,5</a:t>
                </a:r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93F7E148-EFFD-445C-9980-61933873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" y="1638876"/>
                <a:ext cx="11040533" cy="5136828"/>
              </a:xfrm>
              <a:prstGeom prst="rect">
                <a:avLst/>
              </a:prstGeom>
              <a:blipFill>
                <a:blip r:embed="rId3"/>
                <a:stretch>
                  <a:fillRect l="-607" t="-1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9208" y="227419"/>
            <a:ext cx="9496160" cy="330720"/>
          </a:xfrm>
        </p:spPr>
        <p:txBody>
          <a:bodyPr/>
          <a:lstStyle/>
          <a:p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Plan your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workforce</a:t>
            </a: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fr-FR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needs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Roquette Restricted - Internal use only</a:t>
            </a:r>
            <a:endParaRPr lang="fr-FR"/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2589"/>
              </p:ext>
            </p:extLst>
          </p:nvPr>
        </p:nvGraphicFramePr>
        <p:xfrm>
          <a:off x="2205586" y="2728914"/>
          <a:ext cx="2232248" cy="1728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530">
                  <a:extLst>
                    <a:ext uri="{9D8B030D-6E8A-4147-A177-3AD203B41FA5}">
                      <a16:colId xmlns:a16="http://schemas.microsoft.com/office/drawing/2014/main" val="1004521265"/>
                    </a:ext>
                  </a:extLst>
                </a:gridCol>
                <a:gridCol w="1829718">
                  <a:extLst>
                    <a:ext uri="{9D8B030D-6E8A-4147-A177-3AD203B41FA5}">
                      <a16:colId xmlns:a16="http://schemas.microsoft.com/office/drawing/2014/main" val="4113193410"/>
                    </a:ext>
                  </a:extLst>
                </a:gridCol>
              </a:tblGrid>
              <a:tr h="28698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/>
                        <a:t>Labor Cost Element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36333"/>
                  </a:ext>
                </a:extLst>
              </a:tr>
              <a:tr h="286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Wages &amp; Salaries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61105"/>
                  </a:ext>
                </a:extLst>
              </a:tr>
              <a:tr h="301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92894"/>
                  </a:ext>
                </a:extLst>
              </a:tr>
              <a:tr h="286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Social Security Charges / employment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42042"/>
                  </a:ext>
                </a:extLst>
              </a:tr>
              <a:tr h="1692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Employee Benefits and other compensation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8974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94214"/>
              </p:ext>
            </p:extLst>
          </p:nvPr>
        </p:nvGraphicFramePr>
        <p:xfrm>
          <a:off x="2214636" y="1256264"/>
          <a:ext cx="2232247" cy="1318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819">
                  <a:extLst>
                    <a:ext uri="{9D8B030D-6E8A-4147-A177-3AD203B41FA5}">
                      <a16:colId xmlns:a16="http://schemas.microsoft.com/office/drawing/2014/main" val="1004521265"/>
                    </a:ext>
                  </a:extLst>
                </a:gridCol>
                <a:gridCol w="1823428">
                  <a:extLst>
                    <a:ext uri="{9D8B030D-6E8A-4147-A177-3AD203B41FA5}">
                      <a16:colId xmlns:a16="http://schemas.microsoft.com/office/drawing/2014/main" val="4113193410"/>
                    </a:ext>
                  </a:extLst>
                </a:gridCol>
              </a:tblGrid>
              <a:tr h="36789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/>
                        <a:t>Headcount</a:t>
                      </a:r>
                      <a:r>
                        <a:rPr lang="en-US" sz="1000" baseline="0"/>
                        <a:t> </a:t>
                      </a:r>
                      <a:r>
                        <a:rPr lang="en-US" sz="1000"/>
                        <a:t>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36333"/>
                  </a:ext>
                </a:extLst>
              </a:tr>
              <a:tr h="226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Actual 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61105"/>
                  </a:ext>
                </a:extLst>
              </a:tr>
              <a:tr h="226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Leavers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92894"/>
                  </a:ext>
                </a:extLst>
              </a:tr>
              <a:tr h="4322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New Comers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42042"/>
                  </a:ext>
                </a:extLst>
              </a:tr>
            </a:tbl>
          </a:graphicData>
        </a:graphic>
      </p:graphicFrame>
      <p:sp>
        <p:nvSpPr>
          <p:cNvPr id="19" name="Flowchart: Terminator 4"/>
          <p:cNvSpPr/>
          <p:nvPr/>
        </p:nvSpPr>
        <p:spPr>
          <a:xfrm>
            <a:off x="612324" y="1325702"/>
            <a:ext cx="1034321" cy="535882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Volume</a:t>
            </a:r>
          </a:p>
        </p:txBody>
      </p:sp>
      <p:sp>
        <p:nvSpPr>
          <p:cNvPr id="20" name="Flowchart: Terminator 19"/>
          <p:cNvSpPr/>
          <p:nvPr/>
        </p:nvSpPr>
        <p:spPr>
          <a:xfrm>
            <a:off x="598685" y="3715997"/>
            <a:ext cx="1034321" cy="522034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1" name="Flowchart: Alternate Process 8"/>
          <p:cNvSpPr/>
          <p:nvPr/>
        </p:nvSpPr>
        <p:spPr>
          <a:xfrm>
            <a:off x="7241257" y="2114115"/>
            <a:ext cx="1590376" cy="632216"/>
          </a:xfrm>
          <a:prstGeom prst="flowChartAlternateProcess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 Cost</a:t>
            </a:r>
          </a:p>
        </p:txBody>
      </p:sp>
      <p:sp>
        <p:nvSpPr>
          <p:cNvPr id="22" name="Right Arrow 9"/>
          <p:cNvSpPr/>
          <p:nvPr/>
        </p:nvSpPr>
        <p:spPr>
          <a:xfrm>
            <a:off x="6677175" y="2215212"/>
            <a:ext cx="360040" cy="374388"/>
          </a:xfrm>
          <a:prstGeom prst="rightArrow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53783" y="1962192"/>
            <a:ext cx="1251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Employees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Permanent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Fixed-Term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Intern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5597055" y="3579108"/>
            <a:ext cx="323457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Additional Notes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cs typeface="Calibri"/>
              </a:rPr>
              <a:t>Recruiting Costs </a:t>
            </a:r>
            <a:r>
              <a:rPr lang="en-US" sz="1400" kern="0" dirty="0">
                <a:latin typeface="Calibri"/>
                <a:cs typeface="Calibri"/>
              </a:rPr>
              <a:t>are included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in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External Fees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cost element group which is not included in Labor Costs.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</p:txBody>
      </p:sp>
      <p:sp>
        <p:nvSpPr>
          <p:cNvPr id="31" name="Espace réservé du texte 2"/>
          <p:cNvSpPr txBox="1">
            <a:spLocks/>
          </p:cNvSpPr>
          <p:nvPr/>
        </p:nvSpPr>
        <p:spPr>
          <a:xfrm>
            <a:off x="439208" y="814416"/>
            <a:ext cx="9496160" cy="2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fr-FR" sz="1600" dirty="0"/>
              <a:t>HC&amp;FTE and Labor Cost </a:t>
            </a:r>
            <a:r>
              <a:rPr lang="fr-FR" sz="1600" dirty="0" err="1"/>
              <a:t>calculation</a:t>
            </a:r>
            <a:endParaRPr lang="fr-FR" sz="1600" dirty="0"/>
          </a:p>
        </p:txBody>
      </p:sp>
      <p:graphicFrame>
        <p:nvGraphicFramePr>
          <p:cNvPr id="2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84359"/>
              </p:ext>
            </p:extLst>
          </p:nvPr>
        </p:nvGraphicFramePr>
        <p:xfrm>
          <a:off x="2205586" y="4528300"/>
          <a:ext cx="2232248" cy="22630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530">
                  <a:extLst>
                    <a:ext uri="{9D8B030D-6E8A-4147-A177-3AD203B41FA5}">
                      <a16:colId xmlns:a16="http://schemas.microsoft.com/office/drawing/2014/main" val="1004521265"/>
                    </a:ext>
                  </a:extLst>
                </a:gridCol>
                <a:gridCol w="1829718">
                  <a:extLst>
                    <a:ext uri="{9D8B030D-6E8A-4147-A177-3AD203B41FA5}">
                      <a16:colId xmlns:a16="http://schemas.microsoft.com/office/drawing/2014/main" val="4113193410"/>
                    </a:ext>
                  </a:extLst>
                </a:gridCol>
              </a:tblGrid>
              <a:tr h="28698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/>
                        <a:t>Labor Cost Element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36333"/>
                  </a:ext>
                </a:extLst>
              </a:tr>
              <a:tr h="1631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3727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Temporary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83026"/>
                  </a:ext>
                </a:extLst>
              </a:tr>
              <a:tr h="1613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Termination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35748"/>
                  </a:ext>
                </a:extLst>
              </a:tr>
              <a:tr h="286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000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Expatriate Costs</a:t>
                      </a:r>
                      <a:endParaRPr lang="en-US" sz="11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74838"/>
                  </a:ext>
                </a:extLst>
              </a:tr>
              <a:tr h="1631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Profit Sharing to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5627"/>
                  </a:ext>
                </a:extLst>
              </a:tr>
              <a:tr h="2250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IAS</a:t>
                      </a:r>
                      <a:r>
                        <a:rPr lang="en-US" sz="1100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Employee Benefit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32682"/>
                  </a:ext>
                </a:extLst>
              </a:tr>
              <a:tr h="286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Other Labor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347"/>
                  </a:ext>
                </a:extLst>
              </a:tr>
            </a:tbl>
          </a:graphicData>
        </a:graphic>
      </p:graphicFrame>
      <p:sp>
        <p:nvSpPr>
          <p:cNvPr id="3" name="Plus 2"/>
          <p:cNvSpPr/>
          <p:nvPr/>
        </p:nvSpPr>
        <p:spPr>
          <a:xfrm>
            <a:off x="1290700" y="4127288"/>
            <a:ext cx="929208" cy="93434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Multiplication 3"/>
          <p:cNvSpPr/>
          <p:nvPr/>
        </p:nvSpPr>
        <p:spPr>
          <a:xfrm rot="16200000">
            <a:off x="1290165" y="2167626"/>
            <a:ext cx="936869" cy="945183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gal 7"/>
          <p:cNvSpPr/>
          <p:nvPr/>
        </p:nvSpPr>
        <p:spPr>
          <a:xfrm>
            <a:off x="5527416" y="2134036"/>
            <a:ext cx="1010269" cy="660727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19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6_TF11964407_Win32" id="{98529A0D-CA21-4EE8-8D43-4A3D3E6B7ADF}" vid="{31C5BC09-4A0F-4E47-BA3D-07178D74B5A9}"/>
    </a:ext>
  </a:extLst>
</a:theme>
</file>

<file path=ppt/theme/theme2.xml><?xml version="1.0" encoding="utf-8"?>
<a:theme xmlns:a="http://schemas.openxmlformats.org/drawingml/2006/main" name="Food &amp; Nutrition">
  <a:themeElements>
    <a:clrScheme name="Official Roquette colors">
      <a:dk1>
        <a:srgbClr val="005A96"/>
      </a:dk1>
      <a:lt1>
        <a:srgbClr val="FFFFFF"/>
      </a:lt1>
      <a:dk2>
        <a:srgbClr val="000000"/>
      </a:dk2>
      <a:lt2>
        <a:srgbClr val="FFD400"/>
      </a:lt2>
      <a:accent1>
        <a:srgbClr val="597485"/>
      </a:accent1>
      <a:accent2>
        <a:srgbClr val="5DBCB9"/>
      </a:accent2>
      <a:accent3>
        <a:srgbClr val="E5C3AC"/>
      </a:accent3>
      <a:accent4>
        <a:srgbClr val="98B1B1"/>
      </a:accent4>
      <a:accent5>
        <a:srgbClr val="3A5B2B"/>
      </a:accent5>
      <a:accent6>
        <a:srgbClr val="6B3F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{D707AB3D-B200-4A3D-987A-43B51A7E09BD}tf11964407_win32</Template>
  <TotalTime>0</TotalTime>
  <Words>614</Words>
  <Application>Microsoft Office PowerPoint</Application>
  <PresentationFormat>Grand écran</PresentationFormat>
  <Paragraphs>122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Gill Sans Nova</vt:lpstr>
      <vt:lpstr>Gill Sans Nova Light</vt:lpstr>
      <vt:lpstr>Sagona Book</vt:lpstr>
      <vt:lpstr>Wingdings</vt:lpstr>
      <vt:lpstr>Thème Office</vt:lpstr>
      <vt:lpstr>Food &amp; Nutrition</vt:lpstr>
      <vt:lpstr>People Analytics</vt:lpstr>
      <vt:lpstr>Key Take aways of the previous lesson</vt:lpstr>
      <vt:lpstr>The 7 pillars of people analytics</vt:lpstr>
      <vt:lpstr>Recruitment steps</vt:lpstr>
      <vt:lpstr>Recruitment steps</vt:lpstr>
      <vt:lpstr>Plan your workforce needs</vt:lpstr>
      <vt:lpstr>Plan your workforce needs</vt:lpstr>
      <vt:lpstr>Plan your workforce needs</vt:lpstr>
      <vt:lpstr>Plan your workforce needs</vt:lpstr>
      <vt:lpstr>Plan your workforce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SCIESZYK Pauline</dc:creator>
  <cp:lastModifiedBy>SCIESZYK Pauline</cp:lastModifiedBy>
  <cp:revision>3</cp:revision>
  <dcterms:created xsi:type="dcterms:W3CDTF">2023-01-11T19:47:23Z</dcterms:created>
  <dcterms:modified xsi:type="dcterms:W3CDTF">2023-03-20T07:26:25Z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e74c15-3b86-499d-ae68-711cf7510e43_Enabled">
    <vt:lpwstr>true</vt:lpwstr>
  </property>
  <property fmtid="{D5CDD505-2E9C-101B-9397-08002B2CF9AE}" pid="3" name="MSIP_Label_cde74c15-3b86-499d-ae68-711cf7510e43_SetDate">
    <vt:lpwstr>2023-01-26T13:58:58Z</vt:lpwstr>
  </property>
  <property fmtid="{D5CDD505-2E9C-101B-9397-08002B2CF9AE}" pid="4" name="MSIP_Label_cde74c15-3b86-499d-ae68-711cf7510e43_Method">
    <vt:lpwstr>Privileged</vt:lpwstr>
  </property>
  <property fmtid="{D5CDD505-2E9C-101B-9397-08002B2CF9AE}" pid="5" name="MSIP_Label_cde74c15-3b86-499d-ae68-711cf7510e43_Name">
    <vt:lpwstr>cde74c15-3b86-499d-ae68-711cf7510e43</vt:lpwstr>
  </property>
  <property fmtid="{D5CDD505-2E9C-101B-9397-08002B2CF9AE}" pid="6" name="MSIP_Label_cde74c15-3b86-499d-ae68-711cf7510e43_SiteId">
    <vt:lpwstr>1c81ebf9-6e52-4cf8-b2c4-a3b65e90edf9</vt:lpwstr>
  </property>
  <property fmtid="{D5CDD505-2E9C-101B-9397-08002B2CF9AE}" pid="7" name="MSIP_Label_cde74c15-3b86-499d-ae68-711cf7510e43_ActionId">
    <vt:lpwstr>74d99f02-95a9-43b1-9f97-94887edcee5c</vt:lpwstr>
  </property>
  <property fmtid="{D5CDD505-2E9C-101B-9397-08002B2CF9AE}" pid="8" name="MSIP_Label_cde74c15-3b86-499d-ae68-711cf7510e43_ContentBits">
    <vt:lpwstr>1</vt:lpwstr>
  </property>
</Properties>
</file>