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9" r:id="rId2"/>
  </p:sldMasterIdLst>
  <p:notesMasterIdLst>
    <p:notesMasterId r:id="rId27"/>
  </p:notesMasterIdLst>
  <p:handoutMasterIdLst>
    <p:handoutMasterId r:id="rId28"/>
  </p:handoutMasterIdLst>
  <p:sldIdLst>
    <p:sldId id="2142533497" r:id="rId3"/>
    <p:sldId id="2142533492" r:id="rId4"/>
    <p:sldId id="650" r:id="rId5"/>
    <p:sldId id="2142533459" r:id="rId6"/>
    <p:sldId id="2142533480" r:id="rId7"/>
    <p:sldId id="2142533479" r:id="rId8"/>
    <p:sldId id="2142533481" r:id="rId9"/>
    <p:sldId id="2142533482" r:id="rId10"/>
    <p:sldId id="2142533483" r:id="rId11"/>
    <p:sldId id="2142533484" r:id="rId12"/>
    <p:sldId id="2142533485" r:id="rId13"/>
    <p:sldId id="2142533487" r:id="rId14"/>
    <p:sldId id="2142533486" r:id="rId15"/>
    <p:sldId id="2142533488" r:id="rId16"/>
    <p:sldId id="2142533501" r:id="rId17"/>
    <p:sldId id="2142533507" r:id="rId18"/>
    <p:sldId id="306" r:id="rId19"/>
    <p:sldId id="2142533422" r:id="rId20"/>
    <p:sldId id="2142533509" r:id="rId21"/>
    <p:sldId id="2142533510" r:id="rId22"/>
    <p:sldId id="2142533512" r:id="rId23"/>
    <p:sldId id="2142533511" r:id="rId24"/>
    <p:sldId id="2142533513" r:id="rId25"/>
    <p:sldId id="2142533514" r:id="rId26"/>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CIESZYK Pauline" initials="SP" lastIdx="1" clrIdx="0">
    <p:extLst>
      <p:ext uri="{19B8F6BF-5375-455C-9EA6-DF929625EA0E}">
        <p15:presenceInfo xmlns:p15="http://schemas.microsoft.com/office/powerpoint/2012/main" userId="S::PAULINE.SCIESZYK@roquette.com::bd0136ec-1f2d-4145-9e6c-a7d2eb0c78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000000"/>
    <a:srgbClr val="D1D8B7"/>
    <a:srgbClr val="A09D79"/>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1EBF9-14BB-44FF-9272-041FEE0D48A1}" v="2" dt="2023-03-19T20:35:23.415"/>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3693" autoAdjust="0"/>
  </p:normalViewPr>
  <p:slideViewPr>
    <p:cSldViewPr snapToGrid="0">
      <p:cViewPr varScale="1">
        <p:scale>
          <a:sx n="86" d="100"/>
          <a:sy n="86" d="100"/>
        </p:scale>
        <p:origin x="562" y="2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1981A8F-F8CB-4A60-B371-E3ABCE093EB5}" type="datetime1">
              <a:rPr lang="fr-FR" smtClean="0"/>
              <a:t>19/03/2023</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4635417C-10DF-49C2-ABEB-E29599246657}" type="datetime1">
              <a:rPr lang="fr-FR" smtClean="0"/>
              <a:pPr/>
              <a:t>19/03/2023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156396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11</a:t>
            </a:fld>
            <a:endParaRPr lang="fr-FR" noProof="0" dirty="0"/>
          </a:p>
        </p:txBody>
      </p:sp>
    </p:spTree>
    <p:extLst>
      <p:ext uri="{BB962C8B-B14F-4D97-AF65-F5344CB8AC3E}">
        <p14:creationId xmlns:p14="http://schemas.microsoft.com/office/powerpoint/2010/main" val="1475565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12</a:t>
            </a:fld>
            <a:endParaRPr lang="fr-FR" noProof="0" dirty="0"/>
          </a:p>
        </p:txBody>
      </p:sp>
    </p:spTree>
    <p:extLst>
      <p:ext uri="{BB962C8B-B14F-4D97-AF65-F5344CB8AC3E}">
        <p14:creationId xmlns:p14="http://schemas.microsoft.com/office/powerpoint/2010/main" val="4123631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13</a:t>
            </a:fld>
            <a:endParaRPr lang="fr-FR" noProof="0" dirty="0"/>
          </a:p>
        </p:txBody>
      </p:sp>
    </p:spTree>
    <p:extLst>
      <p:ext uri="{BB962C8B-B14F-4D97-AF65-F5344CB8AC3E}">
        <p14:creationId xmlns:p14="http://schemas.microsoft.com/office/powerpoint/2010/main" val="970392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14</a:t>
            </a:fld>
            <a:endParaRPr lang="fr-FR" noProof="0" dirty="0"/>
          </a:p>
        </p:txBody>
      </p:sp>
    </p:spTree>
    <p:extLst>
      <p:ext uri="{BB962C8B-B14F-4D97-AF65-F5344CB8AC3E}">
        <p14:creationId xmlns:p14="http://schemas.microsoft.com/office/powerpoint/2010/main" val="169704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18</a:t>
            </a:fld>
            <a:endParaRPr lang="fr-FR" noProof="0" dirty="0"/>
          </a:p>
        </p:txBody>
      </p:sp>
    </p:spTree>
    <p:extLst>
      <p:ext uri="{BB962C8B-B14F-4D97-AF65-F5344CB8AC3E}">
        <p14:creationId xmlns:p14="http://schemas.microsoft.com/office/powerpoint/2010/main" val="1576287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19</a:t>
            </a:fld>
            <a:endParaRPr lang="fr-FR" noProof="0" dirty="0"/>
          </a:p>
        </p:txBody>
      </p:sp>
    </p:spTree>
    <p:extLst>
      <p:ext uri="{BB962C8B-B14F-4D97-AF65-F5344CB8AC3E}">
        <p14:creationId xmlns:p14="http://schemas.microsoft.com/office/powerpoint/2010/main" val="875167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20</a:t>
            </a:fld>
            <a:endParaRPr lang="fr-FR" noProof="0" dirty="0"/>
          </a:p>
        </p:txBody>
      </p:sp>
    </p:spTree>
    <p:extLst>
      <p:ext uri="{BB962C8B-B14F-4D97-AF65-F5344CB8AC3E}">
        <p14:creationId xmlns:p14="http://schemas.microsoft.com/office/powerpoint/2010/main" val="1724784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21</a:t>
            </a:fld>
            <a:endParaRPr lang="fr-FR" noProof="0" dirty="0"/>
          </a:p>
        </p:txBody>
      </p:sp>
    </p:spTree>
    <p:extLst>
      <p:ext uri="{BB962C8B-B14F-4D97-AF65-F5344CB8AC3E}">
        <p14:creationId xmlns:p14="http://schemas.microsoft.com/office/powerpoint/2010/main" val="892700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22</a:t>
            </a:fld>
            <a:endParaRPr lang="fr-FR" noProof="0" dirty="0"/>
          </a:p>
        </p:txBody>
      </p:sp>
    </p:spTree>
    <p:extLst>
      <p:ext uri="{BB962C8B-B14F-4D97-AF65-F5344CB8AC3E}">
        <p14:creationId xmlns:p14="http://schemas.microsoft.com/office/powerpoint/2010/main" val="3140511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23</a:t>
            </a:fld>
            <a:endParaRPr lang="fr-FR" noProof="0" dirty="0"/>
          </a:p>
        </p:txBody>
      </p:sp>
    </p:spTree>
    <p:extLst>
      <p:ext uri="{BB962C8B-B14F-4D97-AF65-F5344CB8AC3E}">
        <p14:creationId xmlns:p14="http://schemas.microsoft.com/office/powerpoint/2010/main" val="93743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3</a:t>
            </a:fld>
            <a:endParaRPr lang="fr-FR" noProof="0" dirty="0"/>
          </a:p>
        </p:txBody>
      </p:sp>
    </p:spTree>
    <p:extLst>
      <p:ext uri="{BB962C8B-B14F-4D97-AF65-F5344CB8AC3E}">
        <p14:creationId xmlns:p14="http://schemas.microsoft.com/office/powerpoint/2010/main" val="357626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24</a:t>
            </a:fld>
            <a:endParaRPr lang="fr-FR" noProof="0" dirty="0"/>
          </a:p>
        </p:txBody>
      </p:sp>
    </p:spTree>
    <p:extLst>
      <p:ext uri="{BB962C8B-B14F-4D97-AF65-F5344CB8AC3E}">
        <p14:creationId xmlns:p14="http://schemas.microsoft.com/office/powerpoint/2010/main" val="1193912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4</a:t>
            </a:fld>
            <a:endParaRPr lang="fr-FR" noProof="0" dirty="0"/>
          </a:p>
        </p:txBody>
      </p:sp>
    </p:spTree>
    <p:extLst>
      <p:ext uri="{BB962C8B-B14F-4D97-AF65-F5344CB8AC3E}">
        <p14:creationId xmlns:p14="http://schemas.microsoft.com/office/powerpoint/2010/main" val="312197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5</a:t>
            </a:fld>
            <a:endParaRPr lang="fr-FR" noProof="0" dirty="0"/>
          </a:p>
        </p:txBody>
      </p:sp>
    </p:spTree>
    <p:extLst>
      <p:ext uri="{BB962C8B-B14F-4D97-AF65-F5344CB8AC3E}">
        <p14:creationId xmlns:p14="http://schemas.microsoft.com/office/powerpoint/2010/main" val="366389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6</a:t>
            </a:fld>
            <a:endParaRPr lang="fr-FR" noProof="0" dirty="0"/>
          </a:p>
        </p:txBody>
      </p:sp>
    </p:spTree>
    <p:extLst>
      <p:ext uri="{BB962C8B-B14F-4D97-AF65-F5344CB8AC3E}">
        <p14:creationId xmlns:p14="http://schemas.microsoft.com/office/powerpoint/2010/main" val="142347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7</a:t>
            </a:fld>
            <a:endParaRPr lang="fr-FR" noProof="0" dirty="0"/>
          </a:p>
        </p:txBody>
      </p:sp>
    </p:spTree>
    <p:extLst>
      <p:ext uri="{BB962C8B-B14F-4D97-AF65-F5344CB8AC3E}">
        <p14:creationId xmlns:p14="http://schemas.microsoft.com/office/powerpoint/2010/main" val="198469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8</a:t>
            </a:fld>
            <a:endParaRPr lang="fr-FR" noProof="0" dirty="0"/>
          </a:p>
        </p:txBody>
      </p:sp>
    </p:spTree>
    <p:extLst>
      <p:ext uri="{BB962C8B-B14F-4D97-AF65-F5344CB8AC3E}">
        <p14:creationId xmlns:p14="http://schemas.microsoft.com/office/powerpoint/2010/main" val="136958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9</a:t>
            </a:fld>
            <a:endParaRPr lang="fr-FR" noProof="0" dirty="0"/>
          </a:p>
        </p:txBody>
      </p:sp>
    </p:spTree>
    <p:extLst>
      <p:ext uri="{BB962C8B-B14F-4D97-AF65-F5344CB8AC3E}">
        <p14:creationId xmlns:p14="http://schemas.microsoft.com/office/powerpoint/2010/main" val="330396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10</a:t>
            </a:fld>
            <a:endParaRPr lang="fr-FR" noProof="0" dirty="0"/>
          </a:p>
        </p:txBody>
      </p:sp>
    </p:spTree>
    <p:extLst>
      <p:ext uri="{BB962C8B-B14F-4D97-AF65-F5344CB8AC3E}">
        <p14:creationId xmlns:p14="http://schemas.microsoft.com/office/powerpoint/2010/main" val="162050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23" name="Forme libre : Form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Équipe x8">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2" name="Espace réservé d’image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3" name="Espace réservé d’image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7" name="Espace réservé d’image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8" name="Espace réservé d’image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9" name="Espace réservé du texte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0" name="Espace réservé du texte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1" name="Espace réservé du texte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2" name="Espace réservé du texte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3" name="Espace réservé du texte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4" name="Espace réservé du texte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5" name="Espace réservé du texte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6" name="Espace réservé du texte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p:nvSpPr>
          <p:cNvPr id="49" name="Forme libre : Form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Forme libre : Form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5" name="Forme libre : Form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1" name="Forme libre : Form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1" name="Espace réservé du texte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29" name="Espace réservé du texte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0" name="Espace réservé du texte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2" name="Espace réservé du texte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3" name="Espace réservé du texte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52" name="Titr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6"/>
        </a:solidFill>
        <a:effectLst/>
      </p:bgPr>
    </p:bg>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30" name="Forme libre : Form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Titr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cxnSp>
        <p:nvCxnSpPr>
          <p:cNvPr id="10" name="Connecteur droit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ois colonnes">
    <p:bg>
      <p:bgPr>
        <a:solidFill>
          <a:schemeClr val="bg2"/>
        </a:solid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29" name="Titr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sp>
        <p:nvSpPr>
          <p:cNvPr id="30" name="Espace réservé du texte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31" name="Espace réservé du contenu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3" name="Connecteur droit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 alternative">
    <p:bg>
      <p:bgPr>
        <a:solidFill>
          <a:schemeClr val="bg2"/>
        </a:solidFill>
        <a:effectLst/>
      </p:bgPr>
    </p:bg>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
        <p:nvSpPr>
          <p:cNvPr id="48" name="Forme libre : Form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2" name="Espace réservé d’image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ôture">
    <p:bg>
      <p:bgPr>
        <a:solidFill>
          <a:schemeClr val="accent6"/>
        </a:solidFill>
        <a:effectLst/>
      </p:bgPr>
    </p:bg>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16" name="Forme libre : Form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Forme libre : Form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Espace réservé de la date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fr-FR"/>
            </a:defPPr>
          </a:lstStyle>
          <a:p>
            <a:pPr rtl="0"/>
            <a:endParaRPr lang="fr-FR"/>
          </a:p>
        </p:txBody>
      </p:sp>
      <p:sp>
        <p:nvSpPr>
          <p:cNvPr id="3" name="Espace réservé du pied de page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4" name="Espace réservé du numéro de diapositive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5" name="Titr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fr-FR" sz="3200"/>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5" name="Espace réservé de la date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
    <p:spTree>
      <p:nvGrpSpPr>
        <p:cNvPr id="1" name=""/>
        <p:cNvGrpSpPr/>
        <p:nvPr/>
      </p:nvGrpSpPr>
      <p:grpSpPr>
        <a:xfrm>
          <a:off x="0" y="0"/>
          <a:ext cx="0" cy="0"/>
          <a:chOff x="0" y="0"/>
          <a:chExt cx="0" cy="0"/>
        </a:xfrm>
      </p:grpSpPr>
      <p:sp>
        <p:nvSpPr>
          <p:cNvPr id="11" name="Espace réservé du contenu 7"/>
          <p:cNvSpPr>
            <a:spLocks noGrp="1"/>
          </p:cNvSpPr>
          <p:nvPr>
            <p:ph sz="quarter" idx="15"/>
          </p:nvPr>
        </p:nvSpPr>
        <p:spPr>
          <a:xfrm>
            <a:off x="439208" y="1268761"/>
            <a:ext cx="11040533" cy="4776787"/>
          </a:xfrm>
          <a:prstGeom prst="rect">
            <a:avLst/>
          </a:prstGeo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8"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cxnSp>
        <p:nvCxnSpPr>
          <p:cNvPr id="20" name="Connecteur droit 19"/>
          <p:cNvCxnSpPr/>
          <p:nvPr/>
        </p:nvCxnSpPr>
        <p:spPr>
          <a:xfrm>
            <a:off x="439208" y="794763"/>
            <a:ext cx="10553336" cy="0"/>
          </a:xfrm>
          <a:prstGeom prst="line">
            <a:avLst/>
          </a:prstGeom>
          <a:ln>
            <a:solidFill>
              <a:srgbClr val="3A5B2B"/>
            </a:solidFill>
          </a:ln>
        </p:spPr>
        <p:style>
          <a:lnRef idx="1">
            <a:schemeClr val="accent1"/>
          </a:lnRef>
          <a:fillRef idx="0">
            <a:schemeClr val="accent1"/>
          </a:fillRef>
          <a:effectRef idx="0">
            <a:schemeClr val="accent1"/>
          </a:effectRef>
          <a:fontRef idx="minor">
            <a:schemeClr val="tx1"/>
          </a:fontRef>
        </p:style>
      </p:cxnSp>
      <p:sp>
        <p:nvSpPr>
          <p:cNvPr id="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B87"/>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dirty="0"/>
          </a:p>
        </p:txBody>
      </p:sp>
      <p:sp>
        <p:nvSpPr>
          <p:cNvPr id="1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endParaRPr lang="fr-FR" dirty="0"/>
          </a:p>
        </p:txBody>
      </p:sp>
      <p:sp>
        <p:nvSpPr>
          <p:cNvPr id="1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r>
              <a:rPr lang="fr-FR"/>
              <a:t>People Analytics - Université Catholique de Lille</a:t>
            </a:r>
            <a:endParaRPr lang="fr-FR" dirty="0"/>
          </a:p>
        </p:txBody>
      </p:sp>
    </p:spTree>
    <p:extLst>
      <p:ext uri="{BB962C8B-B14F-4D97-AF65-F5344CB8AC3E}">
        <p14:creationId xmlns:p14="http://schemas.microsoft.com/office/powerpoint/2010/main" val="225362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Programme">
    <p:bg>
      <p:bgPr>
        <a:solidFill>
          <a:schemeClr val="bg2"/>
        </a:solidFill>
        <a:effectLst/>
      </p:bgPr>
    </p:bg>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fr-FR">
                <a:solidFill>
                  <a:schemeClr val="accent1"/>
                </a:solidFill>
              </a:defRPr>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Forme libre : Form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omepag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sp>
        <p:nvSpPr>
          <p:cNvPr id="16" name="Espace réservé du texte 15"/>
          <p:cNvSpPr>
            <a:spLocks noGrp="1"/>
          </p:cNvSpPr>
          <p:nvPr>
            <p:ph type="body" sz="quarter" idx="13"/>
          </p:nvPr>
        </p:nvSpPr>
        <p:spPr>
          <a:xfrm>
            <a:off x="2207568" y="2201271"/>
            <a:ext cx="9655968" cy="1368152"/>
          </a:xfrm>
        </p:spPr>
        <p:txBody>
          <a:bodyPr anchor="ctr">
            <a:noAutofit/>
          </a:bodyPr>
          <a:lstStyle>
            <a:lvl1pPr marL="0" indent="0" algn="l">
              <a:buNone/>
              <a:defRPr sz="4000" b="1" cap="all" baseline="0">
                <a:solidFill>
                  <a:schemeClr val="tx1"/>
                </a:solidFill>
              </a:defRPr>
            </a:lvl1pPr>
          </a:lstStyle>
          <a:p>
            <a:pPr lvl="0"/>
            <a:endParaRPr lang="fr-F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
        <p:nvSpPr>
          <p:cNvPr id="12" name="Espace réservé du texte 15"/>
          <p:cNvSpPr>
            <a:spLocks noGrp="1"/>
          </p:cNvSpPr>
          <p:nvPr>
            <p:ph type="body" sz="quarter" idx="14"/>
          </p:nvPr>
        </p:nvSpPr>
        <p:spPr>
          <a:xfrm>
            <a:off x="2207568" y="3569457"/>
            <a:ext cx="9655968" cy="1021466"/>
          </a:xfrm>
        </p:spPr>
        <p:txBody>
          <a:bodyPr anchor="ctr">
            <a:noAutofit/>
          </a:bodyPr>
          <a:lstStyle>
            <a:lvl1pPr marL="0" indent="0" algn="l">
              <a:buNone/>
              <a:defRPr sz="2800" b="1" cap="all" baseline="0">
                <a:solidFill>
                  <a:schemeClr val="tx1"/>
                </a:solidFill>
              </a:defRPr>
            </a:lvl1pPr>
          </a:lstStyle>
          <a:p>
            <a:pPr lvl="0"/>
            <a:endParaRPr lang="fr-FR"/>
          </a:p>
        </p:txBody>
      </p:sp>
    </p:spTree>
    <p:extLst>
      <p:ext uri="{BB962C8B-B14F-4D97-AF65-F5344CB8AC3E}">
        <p14:creationId xmlns:p14="http://schemas.microsoft.com/office/powerpoint/2010/main" val="1188091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Espace réservé du texte 15"/>
          <p:cNvSpPr>
            <a:spLocks noGrp="1"/>
          </p:cNvSpPr>
          <p:nvPr>
            <p:ph type="body" sz="quarter" idx="13" hasCustomPrompt="1"/>
          </p:nvPr>
        </p:nvSpPr>
        <p:spPr>
          <a:xfrm>
            <a:off x="2207568" y="548680"/>
            <a:ext cx="9655968" cy="1368152"/>
          </a:xfrm>
        </p:spPr>
        <p:txBody>
          <a:bodyPr anchor="ctr">
            <a:noAutofit/>
          </a:bodyPr>
          <a:lstStyle>
            <a:lvl1pPr marL="0" indent="0" algn="l">
              <a:buNone/>
              <a:defRPr sz="4000" b="1" cap="all" baseline="0">
                <a:solidFill>
                  <a:schemeClr val="tx1"/>
                </a:solidFill>
              </a:defRPr>
            </a:lvl1pPr>
          </a:lstStyle>
          <a:p>
            <a:pPr lvl="0"/>
            <a:r>
              <a:rPr lang="fr-FR"/>
              <a:t>AGENDA</a:t>
            </a:r>
          </a:p>
        </p:txBody>
      </p:sp>
      <p:sp>
        <p:nvSpPr>
          <p:cNvPr id="5" name="Text Placeholder 4"/>
          <p:cNvSpPr>
            <a:spLocks noGrp="1"/>
          </p:cNvSpPr>
          <p:nvPr>
            <p:ph type="body" sz="quarter" idx="14"/>
          </p:nvPr>
        </p:nvSpPr>
        <p:spPr>
          <a:xfrm>
            <a:off x="2208213" y="2885347"/>
            <a:ext cx="9655175" cy="3567841"/>
          </a:xfrm>
        </p:spPr>
        <p:txBody>
          <a:bodyPr>
            <a:normAutofit/>
          </a:bodyPr>
          <a:lstStyle>
            <a:lvl1pPr marL="893763" indent="-514350">
              <a:spcAft>
                <a:spcPts val="1200"/>
              </a:spcAft>
              <a:buSzPct val="125000"/>
              <a:buFont typeface="+mj-lt"/>
              <a:buAutoNum type="arabicPeriod"/>
              <a:defRPr sz="2400" baseline="0"/>
            </a:lvl1pPr>
            <a:lvl2pPr marL="1160463" indent="-457200">
              <a:buSzPct val="125000"/>
              <a:buFont typeface="+mj-lt"/>
              <a:buAutoNum type="arabicPeriod"/>
              <a:defRPr sz="2000"/>
            </a:lvl2pPr>
            <a:lvl3pPr marL="1612900" indent="-457200">
              <a:buSzPct val="125000"/>
              <a:buFont typeface="+mj-lt"/>
              <a:buAutoNum type="arabicPeriod"/>
              <a:defRPr sz="1800"/>
            </a:lvl3pPr>
            <a:lvl4pPr marL="1973263" indent="-457200">
              <a:buSzPct val="125000"/>
              <a:buFont typeface="+mj-lt"/>
              <a:buAutoNum type="arabicPeriod"/>
              <a:defRPr sz="1600"/>
            </a:lvl4pPr>
            <a:lvl5pPr marL="2239963" indent="-457200">
              <a:spcAft>
                <a:spcPts val="1200"/>
              </a:spcAft>
              <a:buSzPct val="125000"/>
              <a:buFont typeface="+mj-lt"/>
              <a:buAutoNum type="arabicPeriod"/>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pic>
        <p:nvPicPr>
          <p:cNvPr id="10"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Tree>
    <p:extLst>
      <p:ext uri="{BB962C8B-B14F-4D97-AF65-F5344CB8AC3E}">
        <p14:creationId xmlns:p14="http://schemas.microsoft.com/office/powerpoint/2010/main" val="9069979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1"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6DD6B72F-AD0A-1544-A3BB-B7C669BD245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0"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570820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2" name="Connecteur droit 1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3" name="Titre 12">
            <a:extLst>
              <a:ext uri="{FF2B5EF4-FFF2-40B4-BE49-F238E27FC236}">
                <a16:creationId xmlns:a16="http://schemas.microsoft.com/office/drawing/2014/main" id="{CDB185E9-B597-C249-A587-93FB61FAECB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1"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2485410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ouble content with titles">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3"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2"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4"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5" name="Titre 12">
            <a:extLst>
              <a:ext uri="{FF2B5EF4-FFF2-40B4-BE49-F238E27FC236}">
                <a16:creationId xmlns:a16="http://schemas.microsoft.com/office/drawing/2014/main" id="{E3E64AD3-B4B0-C245-A6AE-EC747C65409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628778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cxnSp>
        <p:nvCxnSpPr>
          <p:cNvPr id="25"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867099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 Content">
    <p:spTree>
      <p:nvGrpSpPr>
        <p:cNvPr id="1" name=""/>
        <p:cNvGrpSpPr/>
        <p:nvPr/>
      </p:nvGrpSpPr>
      <p:grpSpPr>
        <a:xfrm>
          <a:off x="0" y="0"/>
          <a:ext cx="0" cy="0"/>
          <a:chOff x="0" y="0"/>
          <a:chExt cx="0" cy="0"/>
        </a:xfrm>
      </p:grpSpPr>
      <p:sp>
        <p:nvSpPr>
          <p:cNvPr id="1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9"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sp>
        <p:nvSpPr>
          <p:cNvPr id="8"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1801F2CD-C0C2-E141-B0D4-BD468BCCFEBC}"/>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2901059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title - Double content">
    <p:spTree>
      <p:nvGrpSpPr>
        <p:cNvPr id="1" name=""/>
        <p:cNvGrpSpPr/>
        <p:nvPr/>
      </p:nvGrpSpPr>
      <p:grpSpPr>
        <a:xfrm>
          <a:off x="0" y="0"/>
          <a:ext cx="0" cy="0"/>
          <a:chOff x="0" y="0"/>
          <a:chExt cx="0" cy="0"/>
        </a:xfrm>
      </p:grpSpPr>
      <p:sp>
        <p:nvSpPr>
          <p:cNvPr id="12"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3"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2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1" name="Espace réservé du texte 18"/>
          <p:cNvSpPr>
            <a:spLocks noGrp="1"/>
          </p:cNvSpPr>
          <p:nvPr>
            <p:ph type="body" sz="quarter" idx="14" hasCustomPrompt="1"/>
          </p:nvPr>
        </p:nvSpPr>
        <p:spPr>
          <a:xfrm>
            <a:off x="439208" y="532145"/>
            <a:ext cx="9496160" cy="252000"/>
          </a:xfrm>
        </p:spPr>
        <p:txBody>
          <a:bodyPr/>
          <a:lstStyle>
            <a:lvl1pPr marL="0" indent="0">
              <a:buNone/>
              <a:defRPr sz="1400">
                <a:solidFill>
                  <a:srgbClr val="005A96"/>
                </a:solidFill>
              </a:defRPr>
            </a:lvl1pPr>
          </a:lstStyle>
          <a:p>
            <a:pPr lvl="0"/>
            <a:r>
              <a:rPr lang="fr-FR"/>
              <a:t>SUBTITLE</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2" name="Connecteur droit 2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6"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8" name="Titre 12">
            <a:extLst>
              <a:ext uri="{FF2B5EF4-FFF2-40B4-BE49-F238E27FC236}">
                <a16:creationId xmlns:a16="http://schemas.microsoft.com/office/drawing/2014/main" id="{88DFCAD0-17EA-6F48-829A-D4ADCBCDBA1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1292943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title - Double content with titles">
    <p:spTree>
      <p:nvGrpSpPr>
        <p:cNvPr id="1" name=""/>
        <p:cNvGrpSpPr/>
        <p:nvPr/>
      </p:nvGrpSpPr>
      <p:grpSpPr>
        <a:xfrm>
          <a:off x="0" y="0"/>
          <a:ext cx="0" cy="0"/>
          <a:chOff x="0" y="0"/>
          <a:chExt cx="0" cy="0"/>
        </a:xfrm>
      </p:grpSpPr>
      <p:sp>
        <p:nvSpPr>
          <p:cNvPr id="11"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4"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5"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6"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8"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0"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5" name="Connecteur droit 24"/>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9"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4" name="Titre 12">
            <a:extLst>
              <a:ext uri="{FF2B5EF4-FFF2-40B4-BE49-F238E27FC236}">
                <a16:creationId xmlns:a16="http://schemas.microsoft.com/office/drawing/2014/main" id="{C0BE4898-D06A-FF41-BC1D-2C6BE8E2C497}"/>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3041889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btitle - 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sp>
        <p:nvSpPr>
          <p:cNvPr id="14"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5"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4" name="Connecteur droit 2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92716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fr-FR" sz="4800"/>
            </a:lvl1pPr>
          </a:lstStyle>
          <a:p>
            <a:pPr rtl="0"/>
            <a:r>
              <a:rPr lang="fr-FR"/>
              <a:t>cliquez pour modifier le style du titre principal</a:t>
            </a: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pic>
        <p:nvPicPr>
          <p:cNvPr id="9" name="Image 8" descr="Forme, cercle&#10;&#10;Description générée automatiquement">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39204893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page">
    <p:bg>
      <p:bgPr>
        <a:solidFill>
          <a:schemeClr val="bg1"/>
        </a:solidFill>
        <a:effectLst/>
      </p:bgPr>
    </p:bg>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6" name="Titre 12"/>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Tree>
    <p:extLst>
      <p:ext uri="{BB962C8B-B14F-4D97-AF65-F5344CB8AC3E}">
        <p14:creationId xmlns:p14="http://schemas.microsoft.com/office/powerpoint/2010/main" val="444563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1" name="Rectangle 10"/>
          <p:cNvSpPr/>
          <p:nvPr userDrawn="1"/>
        </p:nvSpPr>
        <p:spPr>
          <a:xfrm>
            <a:off x="0" y="1514"/>
            <a:ext cx="12192000" cy="6858000"/>
          </a:xfrm>
          <a:prstGeom prst="rect">
            <a:avLst/>
          </a:prstGeom>
          <a:solidFill>
            <a:srgbClr val="5EB5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70948" y="2351908"/>
            <a:ext cx="3650104" cy="2157212"/>
          </a:xfrm>
          <a:prstGeom prst="rect">
            <a:avLst/>
          </a:prstGeom>
        </p:spPr>
      </p:pic>
    </p:spTree>
    <p:extLst>
      <p:ext uri="{BB962C8B-B14F-4D97-AF65-F5344CB8AC3E}">
        <p14:creationId xmlns:p14="http://schemas.microsoft.com/office/powerpoint/2010/main" val="1229616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accent6"/>
        </a:solidFill>
        <a:effectLst/>
      </p:bgPr>
    </p:bg>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fr-FR" sz="6000">
                <a:solidFill>
                  <a:schemeClr val="accent1"/>
                </a:solidFill>
              </a:defRPr>
            </a:lvl1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fr-FR" sz="2400">
                <a:solidFill>
                  <a:schemeClr val="accent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19" name="Forme libre : Form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7" name="Forme libre : Form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alternatif">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3" name="Forme libre : Form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alternatif2">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is">
    <p:bg>
      <p:bgPr>
        <a:solidFill>
          <a:schemeClr val="accent6"/>
        </a:solidFill>
        <a:effectLst/>
      </p:bgPr>
    </p:bg>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37" name="Forme libre : Form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pic>
        <p:nvPicPr>
          <p:cNvPr id="26" name="Graphisme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fr-FR" sz="2400"/>
            </a:lvl1pPr>
          </a:lstStyle>
          <a:p>
            <a:pPr lvl="0" rtl="0"/>
            <a:r>
              <a:rPr lang="fr-FR"/>
              <a:t>Cliquez pour modifier les styles du texte du masque</a:t>
            </a:r>
          </a:p>
        </p:txBody>
      </p:sp>
      <p:sp>
        <p:nvSpPr>
          <p:cNvPr id="2" name="Titr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fr-FR" sz="2400" cap="all" baseline="0">
                <a:latin typeface="Gill Sans Nova" panose="020B0602020104020203" pitchFamily="34" charset="0"/>
              </a:defRPr>
            </a:lvl1pPr>
          </a:lstStyle>
          <a:p>
            <a:pPr rtl="0"/>
            <a:r>
              <a:rPr lang="fr-FR"/>
              <a:t>Modifiez le style du titre</a:t>
            </a:r>
          </a:p>
        </p:txBody>
      </p:sp>
      <p:sp>
        <p:nvSpPr>
          <p:cNvPr id="22" name="Forme libre : Form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8" name="Forme libre : Form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8" name="Forme libre : Form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endParaRPr lang="fr-FR"/>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fr-FR" sz="1400">
                <a:solidFill>
                  <a:schemeClr val="tx1"/>
                </a:solidFill>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7"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D564222E-669D-4F09-BA1F-BAF9F377E6F1}"/>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ts val="0"/>
              </a:spcBef>
              <a:spcAft>
                <a:spcPts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 id="2147483668" r:id="rId19"/>
  </p:sldLayoutIdLst>
  <p:hf sldNum="0" hdr="0" dt="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4"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024EA2DB-E977-4B45-8976-E9937F910EB7}"/>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ct val="0"/>
              </a:spcBef>
              <a:spcAft>
                <a:spcPct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3660131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fr-FR"/>
            </a:defPPr>
          </a:lstStyle>
          <a:p>
            <a:pPr rtl="0"/>
            <a:r>
              <a:rPr lang="fr-FR" dirty="0"/>
              <a:t>People Analytics</a:t>
            </a:r>
          </a:p>
        </p:txBody>
      </p:sp>
      <p:sp>
        <p:nvSpPr>
          <p:cNvPr id="3" name="Sous-titr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fr-FR"/>
            </a:defPPr>
          </a:lstStyle>
          <a:p>
            <a:pPr rtl="0"/>
            <a:r>
              <a:rPr lang="fr-FR" dirty="0"/>
              <a:t>Day 4 – 14/02/2022</a:t>
            </a:r>
          </a:p>
        </p:txBody>
      </p:sp>
    </p:spTree>
    <p:extLst>
      <p:ext uri="{BB962C8B-B14F-4D97-AF65-F5344CB8AC3E}">
        <p14:creationId xmlns:p14="http://schemas.microsoft.com/office/powerpoint/2010/main" val="236753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2862322"/>
          </a:xfrm>
          <a:prstGeom prst="rect">
            <a:avLst/>
          </a:prstGeom>
          <a:noFill/>
        </p:spPr>
        <p:txBody>
          <a:bodyPr wrap="square">
            <a:spAutoFit/>
          </a:bodyPr>
          <a:lstStyle/>
          <a:p>
            <a:r>
              <a:rPr lang="en-US" b="1" u="sng" dirty="0"/>
              <a:t>7. Cost Per Hire</a:t>
            </a:r>
          </a:p>
          <a:p>
            <a:r>
              <a:rPr lang="en-US" dirty="0"/>
              <a:t>How much does it cost to fill a vacant position? This KPI should take into account all the associated costs, including things like how much you pay to post the job on different job boards, any referral fees, the cost of attending job fairs, etc. Additionally, you should account for the time of the HR recruitment team, and if possible, the cost for others to help recruit and train new employees, including onboarding and interview time. By looking at the bigger picture here, you can start to find areas where you can improve efficiency, as well as justify retention efforts to decrease employee turnover. It’s also a key measure to inform your recruiting budget.</a:t>
            </a:r>
          </a:p>
          <a:p>
            <a:endParaRPr lang="en-US" dirty="0"/>
          </a:p>
          <a:p>
            <a:r>
              <a:rPr lang="en-US" dirty="0"/>
              <a:t>Cost-per-hire = Total recruiting cost / # of hires</a:t>
            </a:r>
          </a:p>
          <a:p>
            <a:endParaRPr lang="en-US" dirty="0"/>
          </a:p>
          <a:p>
            <a:r>
              <a:rPr lang="en-US" dirty="0"/>
              <a:t>The average cost per hire varies by industry and position and is heavily influenced by the labor market.</a:t>
            </a:r>
            <a:endParaRPr lang="fr-FR" dirty="0"/>
          </a:p>
        </p:txBody>
      </p:sp>
    </p:spTree>
    <p:extLst>
      <p:ext uri="{BB962C8B-B14F-4D97-AF65-F5344CB8AC3E}">
        <p14:creationId xmlns:p14="http://schemas.microsoft.com/office/powerpoint/2010/main" val="181495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3693319"/>
          </a:xfrm>
          <a:prstGeom prst="rect">
            <a:avLst/>
          </a:prstGeom>
          <a:noFill/>
        </p:spPr>
        <p:txBody>
          <a:bodyPr wrap="square">
            <a:spAutoFit/>
          </a:bodyPr>
          <a:lstStyle/>
          <a:p>
            <a:r>
              <a:rPr lang="en-US" b="1" u="sng" dirty="0"/>
              <a:t>8. Quality of Hire</a:t>
            </a:r>
          </a:p>
          <a:p>
            <a:r>
              <a:rPr lang="en-US" dirty="0"/>
              <a:t>There isn’t a one-size-fits-all approach to determining the quality of your hire. Usually, this is a conglomerate of measures that can include everything from employee productivity at the three-, six- and 12-month marks, to new-hire attrition. Generally, this is broken into two categories: pre-hire quality and post-hire quality.</a:t>
            </a:r>
          </a:p>
          <a:p>
            <a:endParaRPr lang="en-US" dirty="0"/>
          </a:p>
          <a:p>
            <a:r>
              <a:rPr lang="en-US" u="sng" dirty="0"/>
              <a:t>Pre-hire quality</a:t>
            </a:r>
          </a:p>
          <a:p>
            <a:endParaRPr lang="en-US" dirty="0"/>
          </a:p>
          <a:p>
            <a:r>
              <a:rPr lang="en-US" dirty="0"/>
              <a:t>Based on references, resumes and work experience, are you attracting the type of candidate who you believe has the ability to perform the job to your satisfaction? A few measures to look at include time-to-hire and first-offer acceptance rate. And ask your hiring managers how satisfied they are with the pool of candidates they receive for each job posting and track their level of satisfaction.</a:t>
            </a:r>
          </a:p>
          <a:p>
            <a:endParaRPr lang="en-US" dirty="0"/>
          </a:p>
          <a:p>
            <a:r>
              <a:rPr lang="en-US" dirty="0"/>
              <a:t>Pre-hire quality satisfaction rate = (# of managers who are extremely or very satisfied with candidate pool / total number of surveys filled out) x 100</a:t>
            </a:r>
          </a:p>
        </p:txBody>
      </p:sp>
    </p:spTree>
    <p:extLst>
      <p:ext uri="{BB962C8B-B14F-4D97-AF65-F5344CB8AC3E}">
        <p14:creationId xmlns:p14="http://schemas.microsoft.com/office/powerpoint/2010/main" val="299924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3416320"/>
          </a:xfrm>
          <a:prstGeom prst="rect">
            <a:avLst/>
          </a:prstGeom>
          <a:noFill/>
        </p:spPr>
        <p:txBody>
          <a:bodyPr wrap="square">
            <a:spAutoFit/>
          </a:bodyPr>
          <a:lstStyle/>
          <a:p>
            <a:r>
              <a:rPr lang="en-US" u="sng" dirty="0"/>
              <a:t>Post-hire quality</a:t>
            </a:r>
          </a:p>
          <a:p>
            <a:endParaRPr lang="en-US" dirty="0"/>
          </a:p>
          <a:p>
            <a:r>
              <a:rPr lang="en-US" dirty="0"/>
              <a:t>How long does it take for new employees to become productive, and how does that productivity compare to peers who have been doing similar jobs? Also, look at things like cultural fit with specific teams and overall company culture. And consider measures of employee engagement, which can lead to better employee retention and higher employee satisfaction. Employee surveys and performance reviews can be important tools for determining post-hire quality.</a:t>
            </a:r>
          </a:p>
          <a:p>
            <a:endParaRPr lang="en-US" dirty="0"/>
          </a:p>
          <a:p>
            <a:r>
              <a:rPr lang="en-US" dirty="0"/>
              <a:t>One of the KPIs for post-hire quality is one-year attrition. A high turnover rate can indicate a recruiting problem with finding the right employees for the job.</a:t>
            </a:r>
          </a:p>
          <a:p>
            <a:endParaRPr lang="en-US" dirty="0"/>
          </a:p>
          <a:p>
            <a:r>
              <a:rPr lang="en-US" dirty="0"/>
              <a:t>One-year turnover rate = # of employees who leave within one year of hire date / total number of employees who leave during the same period</a:t>
            </a:r>
            <a:endParaRPr lang="fr-FR" dirty="0"/>
          </a:p>
        </p:txBody>
      </p:sp>
    </p:spTree>
    <p:extLst>
      <p:ext uri="{BB962C8B-B14F-4D97-AF65-F5344CB8AC3E}">
        <p14:creationId xmlns:p14="http://schemas.microsoft.com/office/powerpoint/2010/main" val="163319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2308324"/>
          </a:xfrm>
          <a:prstGeom prst="rect">
            <a:avLst/>
          </a:prstGeom>
          <a:noFill/>
        </p:spPr>
        <p:txBody>
          <a:bodyPr wrap="square">
            <a:spAutoFit/>
          </a:bodyPr>
          <a:lstStyle/>
          <a:p>
            <a:r>
              <a:rPr lang="en-US" b="1" u="sng" dirty="0"/>
              <a:t>9. Hires to Goal</a:t>
            </a:r>
          </a:p>
          <a:p>
            <a:r>
              <a:rPr lang="en-US" dirty="0"/>
              <a:t>This is a KPI to use if you have a goal for the number of new hires to make for a specific time period. For example, you may need to hire 15 new employees to help roll out a new product line in this quarter. It could comprise salespeople, IT professionals and administrative support.</a:t>
            </a:r>
          </a:p>
          <a:p>
            <a:endParaRPr lang="en-US" dirty="0"/>
          </a:p>
          <a:p>
            <a:r>
              <a:rPr lang="en-US" dirty="0"/>
              <a:t>Hires to goal = (# of new hires in a given period / hiring goal for that period) x 100</a:t>
            </a:r>
          </a:p>
          <a:p>
            <a:endParaRPr lang="en-US" dirty="0"/>
          </a:p>
          <a:p>
            <a:r>
              <a:rPr lang="en-US" dirty="0"/>
              <a:t>Reaching hiring goals is a good measure of the strength of your candidate pipeline, workforce planning and recruiting processes.</a:t>
            </a:r>
            <a:endParaRPr lang="fr-FR" dirty="0"/>
          </a:p>
        </p:txBody>
      </p:sp>
    </p:spTree>
    <p:extLst>
      <p:ext uri="{BB962C8B-B14F-4D97-AF65-F5344CB8AC3E}">
        <p14:creationId xmlns:p14="http://schemas.microsoft.com/office/powerpoint/2010/main" val="79709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3416320"/>
          </a:xfrm>
          <a:prstGeom prst="rect">
            <a:avLst/>
          </a:prstGeom>
          <a:noFill/>
        </p:spPr>
        <p:txBody>
          <a:bodyPr wrap="square">
            <a:spAutoFit/>
          </a:bodyPr>
          <a:lstStyle/>
          <a:p>
            <a:r>
              <a:rPr lang="en-US" b="1" u="sng" dirty="0"/>
              <a:t>10. Candidate Net Promoter Score (NPS)</a:t>
            </a:r>
          </a:p>
          <a:p>
            <a:r>
              <a:rPr lang="en-US" dirty="0"/>
              <a:t>This KPI measures the applicant/candidate experience during the recruiting process. Candidate NPS provides insight into how likely candidates are to recommend your company based on their recruiting experiences.</a:t>
            </a:r>
          </a:p>
          <a:p>
            <a:endParaRPr lang="en-US" dirty="0"/>
          </a:p>
          <a:p>
            <a:r>
              <a:rPr lang="en-US" dirty="0"/>
              <a:t>Candidate NPS = % of promoters – % of detractors</a:t>
            </a:r>
          </a:p>
          <a:p>
            <a:endParaRPr lang="en-US" dirty="0"/>
          </a:p>
          <a:p>
            <a:r>
              <a:rPr lang="en-US" dirty="0"/>
              <a:t>Ask applicants, whether they’re hired or not, this survey question: “On a scale of 1-10, how likely are you to recommend our company to a friend or colleague?”</a:t>
            </a:r>
          </a:p>
          <a:p>
            <a:endParaRPr lang="en-US" dirty="0"/>
          </a:p>
          <a:p>
            <a:r>
              <a:rPr lang="en-US" dirty="0"/>
              <a:t>Subtract the percentage of 1-6 responses (detractors) from the percentage of 9 or 10 responses (promoters). Don’t include answers of 7 or 8 in the calculation. Collect NPS data at various stages of the recruiting process and segment the data by recruiter and recruiting stage. An NPS above 50% is usually considered excellent.</a:t>
            </a:r>
            <a:endParaRPr lang="fr-FR" dirty="0"/>
          </a:p>
        </p:txBody>
      </p:sp>
    </p:spTree>
    <p:extLst>
      <p:ext uri="{BB962C8B-B14F-4D97-AF65-F5344CB8AC3E}">
        <p14:creationId xmlns:p14="http://schemas.microsoft.com/office/powerpoint/2010/main" val="31181404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559F0AC-F8E4-4AE6-A0FD-36CCBCB426A3}"/>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337C221-C5AB-4A1E-A247-0C639F95944B}"/>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3D3497E0-1604-457B-AC9C-071441FDE79C}"/>
              </a:ext>
            </a:extLst>
          </p:cNvPr>
          <p:cNvSpPr txBox="1"/>
          <p:nvPr/>
        </p:nvSpPr>
        <p:spPr>
          <a:xfrm>
            <a:off x="376518" y="1761566"/>
            <a:ext cx="8780928" cy="2585323"/>
          </a:xfrm>
          <a:prstGeom prst="rect">
            <a:avLst/>
          </a:prstGeom>
          <a:noFill/>
        </p:spPr>
        <p:txBody>
          <a:bodyPr wrap="square">
            <a:spAutoFit/>
          </a:bodyPr>
          <a:lstStyle/>
          <a:p>
            <a:r>
              <a:rPr lang="en-US" b="1" u="sng" dirty="0"/>
              <a:t>Focus on DE&amp;I:</a:t>
            </a:r>
          </a:p>
          <a:p>
            <a:r>
              <a:rPr lang="en-US" dirty="0"/>
              <a:t>A meaningful DE&amp;I strategy begins with an effective policy for diversity hiring. Decide on the right diversity strategy for organization, then you need the tools to implement it</a:t>
            </a:r>
          </a:p>
          <a:p>
            <a:endParaRPr lang="en-US" dirty="0"/>
          </a:p>
          <a:p>
            <a:pPr marL="285750" indent="-285750">
              <a:buFont typeface="Wingdings" panose="05000000000000000000" pitchFamily="2" charset="2"/>
              <a:buChar char="Ø"/>
            </a:pPr>
            <a:r>
              <a:rPr lang="en-US" dirty="0"/>
              <a:t>Nb recruitments per age / per gender</a:t>
            </a:r>
          </a:p>
          <a:p>
            <a:pPr marL="285750" indent="-285750">
              <a:buFont typeface="Wingdings" panose="05000000000000000000" pitchFamily="2" charset="2"/>
              <a:buChar char="Ø"/>
            </a:pPr>
            <a:r>
              <a:rPr lang="en-US" dirty="0"/>
              <a:t>Nb promotions per age / per gender</a:t>
            </a:r>
          </a:p>
          <a:p>
            <a:pPr marL="285750" indent="-285750">
              <a:buFont typeface="Wingdings" panose="05000000000000000000" pitchFamily="2" charset="2"/>
              <a:buChar char="Ø"/>
            </a:pPr>
            <a:r>
              <a:rPr lang="en-US" dirty="0"/>
              <a:t>Nb of nationalities</a:t>
            </a:r>
          </a:p>
          <a:p>
            <a:pPr marL="285750" indent="-285750">
              <a:buFont typeface="Wingdings" panose="05000000000000000000" pitchFamily="2" charset="2"/>
              <a:buChar char="Ø"/>
            </a:pPr>
            <a:r>
              <a:rPr lang="en-US" dirty="0"/>
              <a:t>Gap in terms of compensations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44017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68B0B-70F8-42E2-92AE-5754C0EBC092}"/>
              </a:ext>
            </a:extLst>
          </p:cNvPr>
          <p:cNvSpPr>
            <a:spLocks noGrp="1"/>
          </p:cNvSpPr>
          <p:nvPr>
            <p:ph type="title"/>
          </p:nvPr>
        </p:nvSpPr>
        <p:spPr>
          <a:xfrm>
            <a:off x="1056622" y="1377906"/>
            <a:ext cx="7848036" cy="3090968"/>
          </a:xfrm>
        </p:spPr>
        <p:txBody>
          <a:bodyPr/>
          <a:lstStyle/>
          <a:p>
            <a:r>
              <a:rPr lang="fr-FR" dirty="0" err="1"/>
              <a:t>Employee</a:t>
            </a:r>
            <a:r>
              <a:rPr lang="fr-FR" dirty="0"/>
              <a:t> </a:t>
            </a:r>
            <a:r>
              <a:rPr lang="fr-FR" dirty="0" err="1"/>
              <a:t>Development</a:t>
            </a:r>
            <a:endParaRPr lang="fr-FR" dirty="0"/>
          </a:p>
        </p:txBody>
      </p:sp>
      <p:sp>
        <p:nvSpPr>
          <p:cNvPr id="3" name="Espace réservé du texte 2">
            <a:extLst>
              <a:ext uri="{FF2B5EF4-FFF2-40B4-BE49-F238E27FC236}">
                <a16:creationId xmlns:a16="http://schemas.microsoft.com/office/drawing/2014/main" id="{91580A0E-1630-43D2-BD84-BFF5264E74B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2206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E154BEE-FF91-4A09-BB87-A6DE6A58E01D}"/>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B0136466-92FB-45C7-ADCC-3653987417BE}"/>
              </a:ext>
            </a:extLst>
          </p:cNvPr>
          <p:cNvSpPr>
            <a:spLocks noGrp="1"/>
          </p:cNvSpPr>
          <p:nvPr>
            <p:ph type="title"/>
          </p:nvPr>
        </p:nvSpPr>
        <p:spPr/>
        <p:txBody>
          <a:bodyPr/>
          <a:lstStyle/>
          <a:p>
            <a:r>
              <a:rPr lang="fr-FR" dirty="0" err="1"/>
              <a:t>Develop</a:t>
            </a:r>
            <a:endParaRPr lang="fr-FR" dirty="0"/>
          </a:p>
        </p:txBody>
      </p:sp>
      <p:pic>
        <p:nvPicPr>
          <p:cNvPr id="1026" name="Picture 2" descr="Aucune description alternative pour cette image">
            <a:extLst>
              <a:ext uri="{FF2B5EF4-FFF2-40B4-BE49-F238E27FC236}">
                <a16:creationId xmlns:a16="http://schemas.microsoft.com/office/drawing/2014/main" id="{755DE12F-3699-4BFC-95C3-F61251BC06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70" t="6779" r="6145" b="9707"/>
          <a:stretch/>
        </p:blipFill>
        <p:spPr bwMode="auto">
          <a:xfrm>
            <a:off x="938399" y="1689326"/>
            <a:ext cx="4394166" cy="415194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2DA1FA0-0017-4DB1-A4CB-01E02AAA27D1}"/>
              </a:ext>
            </a:extLst>
          </p:cNvPr>
          <p:cNvSpPr txBox="1"/>
          <p:nvPr/>
        </p:nvSpPr>
        <p:spPr>
          <a:xfrm>
            <a:off x="6096000" y="2130014"/>
            <a:ext cx="5464885" cy="4124206"/>
          </a:xfrm>
          <a:prstGeom prst="rect">
            <a:avLst/>
          </a:prstGeom>
          <a:noFill/>
        </p:spPr>
        <p:txBody>
          <a:bodyPr wrap="square" rtlCol="0">
            <a:spAutoFit/>
          </a:bodyPr>
          <a:lstStyle/>
          <a:p>
            <a:r>
              <a:rPr lang="fr-FR" sz="2800" b="1" dirty="0"/>
              <a:t>Why?</a:t>
            </a:r>
          </a:p>
          <a:p>
            <a:endParaRPr lang="fr-FR" dirty="0"/>
          </a:p>
          <a:p>
            <a:r>
              <a:rPr lang="en-US" dirty="0"/>
              <a:t>#Onboarding</a:t>
            </a:r>
          </a:p>
          <a:p>
            <a:r>
              <a:rPr lang="en-US" dirty="0"/>
              <a:t>#Upskilling</a:t>
            </a:r>
          </a:p>
          <a:p>
            <a:r>
              <a:rPr lang="en-US" dirty="0"/>
              <a:t>#Knowledge transfer</a:t>
            </a:r>
          </a:p>
          <a:p>
            <a:r>
              <a:rPr lang="en-US" dirty="0"/>
              <a:t>#Taking Care</a:t>
            </a:r>
          </a:p>
          <a:p>
            <a:r>
              <a:rPr lang="en-US" dirty="0"/>
              <a:t>#Valorization </a:t>
            </a:r>
          </a:p>
          <a:p>
            <a:r>
              <a:rPr lang="en-US" dirty="0"/>
              <a:t>#Recognition</a:t>
            </a:r>
          </a:p>
          <a:p>
            <a:r>
              <a:rPr lang="en-US" dirty="0"/>
              <a:t>#Career</a:t>
            </a:r>
          </a:p>
          <a:p>
            <a:r>
              <a:rPr lang="en-US" dirty="0"/>
              <a:t>#Reconnexion</a:t>
            </a:r>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48026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00379DC-00CB-407D-B360-E36CA728E711}"/>
              </a:ext>
            </a:extLst>
          </p:cNvPr>
          <p:cNvSpPr>
            <a:spLocks noGrp="1"/>
          </p:cNvSpPr>
          <p:nvPr>
            <p:ph type="title"/>
          </p:nvPr>
        </p:nvSpPr>
        <p:spPr/>
        <p:txBody>
          <a:bodyPr/>
          <a:lstStyle/>
          <a:p>
            <a:r>
              <a:rPr lang="fr-FR" sz="2000" dirty="0">
                <a:solidFill>
                  <a:schemeClr val="tx1"/>
                </a:solidFill>
                <a:latin typeface="+mn-lt"/>
                <a:ea typeface="+mn-ea"/>
                <a:cs typeface="+mn-cs"/>
              </a:rPr>
              <a:t>DIFFERENT TYPE OF LEARNING</a:t>
            </a:r>
          </a:p>
        </p:txBody>
      </p:sp>
      <p:sp>
        <p:nvSpPr>
          <p:cNvPr id="4" name="Espace réservé du numéro de diapositive 3">
            <a:extLst>
              <a:ext uri="{FF2B5EF4-FFF2-40B4-BE49-F238E27FC236}">
                <a16:creationId xmlns:a16="http://schemas.microsoft.com/office/drawing/2014/main" id="{AE086E27-AAB4-4FDB-9C33-EE006E798734}"/>
              </a:ext>
            </a:extLst>
          </p:cNvPr>
          <p:cNvSpPr>
            <a:spLocks noGrp="1"/>
          </p:cNvSpPr>
          <p:nvPr>
            <p:ph type="sldNum" sz="quarter" idx="4"/>
          </p:nvPr>
        </p:nvSpPr>
        <p:spPr/>
        <p:txBody>
          <a:bodyPr/>
          <a:lstStyle/>
          <a:p>
            <a:fld id="{5BB30D57-1E4F-4452-A432-CD0D08E729CA}" type="slidenum">
              <a:rPr lang="fr-FR" altLang="fr-FR" smtClean="0"/>
              <a:pPr/>
              <a:t>18</a:t>
            </a:fld>
            <a:endParaRPr lang="fr-FR" altLang="fr-FR"/>
          </a:p>
        </p:txBody>
      </p:sp>
      <p:sp>
        <p:nvSpPr>
          <p:cNvPr id="5" name="Espace réservé du pied de page 4">
            <a:extLst>
              <a:ext uri="{FF2B5EF4-FFF2-40B4-BE49-F238E27FC236}">
                <a16:creationId xmlns:a16="http://schemas.microsoft.com/office/drawing/2014/main" id="{D3A4844C-F98F-4F9C-9F95-AE22D7064A91}"/>
              </a:ext>
            </a:extLst>
          </p:cNvPr>
          <p:cNvSpPr>
            <a:spLocks noGrp="1"/>
          </p:cNvSpPr>
          <p:nvPr>
            <p:ph type="ftr" sz="quarter" idx="3"/>
          </p:nvPr>
        </p:nvSpPr>
        <p:spPr/>
        <p:txBody>
          <a:bodyPr/>
          <a:lstStyle/>
          <a:p>
            <a:pPr>
              <a:defRPr/>
            </a:pPr>
            <a:r>
              <a:rPr lang="en-US"/>
              <a:t>HR for HR – For internal use only</a:t>
            </a:r>
            <a:endParaRPr lang="fr-FR"/>
          </a:p>
        </p:txBody>
      </p:sp>
      <p:pic>
        <p:nvPicPr>
          <p:cNvPr id="6" name="Image 5">
            <a:extLst>
              <a:ext uri="{FF2B5EF4-FFF2-40B4-BE49-F238E27FC236}">
                <a16:creationId xmlns:a16="http://schemas.microsoft.com/office/drawing/2014/main" id="{E33A6E61-67D0-4F29-9C94-AFEA18694B05}"/>
              </a:ext>
            </a:extLst>
          </p:cNvPr>
          <p:cNvPicPr>
            <a:picLocks noChangeAspect="1"/>
          </p:cNvPicPr>
          <p:nvPr/>
        </p:nvPicPr>
        <p:blipFill>
          <a:blip r:embed="rId3"/>
          <a:stretch>
            <a:fillRect/>
          </a:stretch>
        </p:blipFill>
        <p:spPr>
          <a:xfrm>
            <a:off x="8356736" y="4487778"/>
            <a:ext cx="2819153" cy="1351284"/>
          </a:xfrm>
          <a:prstGeom prst="rect">
            <a:avLst/>
          </a:prstGeom>
        </p:spPr>
      </p:pic>
      <p:pic>
        <p:nvPicPr>
          <p:cNvPr id="8" name="Image 7">
            <a:extLst>
              <a:ext uri="{FF2B5EF4-FFF2-40B4-BE49-F238E27FC236}">
                <a16:creationId xmlns:a16="http://schemas.microsoft.com/office/drawing/2014/main" id="{8E7060D2-8E4D-4C75-9CBB-ADD05016F96C}"/>
              </a:ext>
            </a:extLst>
          </p:cNvPr>
          <p:cNvPicPr>
            <a:picLocks noChangeAspect="1"/>
          </p:cNvPicPr>
          <p:nvPr/>
        </p:nvPicPr>
        <p:blipFill>
          <a:blip r:embed="rId4"/>
          <a:stretch>
            <a:fillRect/>
          </a:stretch>
        </p:blipFill>
        <p:spPr>
          <a:xfrm>
            <a:off x="1185729" y="4395238"/>
            <a:ext cx="2096455" cy="1656134"/>
          </a:xfrm>
          <a:prstGeom prst="rect">
            <a:avLst/>
          </a:prstGeom>
        </p:spPr>
      </p:pic>
      <p:sp>
        <p:nvSpPr>
          <p:cNvPr id="11" name="ZoneTexte 10">
            <a:extLst>
              <a:ext uri="{FF2B5EF4-FFF2-40B4-BE49-F238E27FC236}">
                <a16:creationId xmlns:a16="http://schemas.microsoft.com/office/drawing/2014/main" id="{1D96A17B-1681-4512-98BD-346A81A47529}"/>
              </a:ext>
            </a:extLst>
          </p:cNvPr>
          <p:cNvSpPr txBox="1"/>
          <p:nvPr/>
        </p:nvSpPr>
        <p:spPr>
          <a:xfrm>
            <a:off x="1185729" y="3874949"/>
            <a:ext cx="1998483" cy="369332"/>
          </a:xfrm>
          <a:prstGeom prst="rect">
            <a:avLst/>
          </a:prstGeom>
          <a:noFill/>
        </p:spPr>
        <p:txBody>
          <a:bodyPr wrap="square" rtlCol="0">
            <a:spAutoFit/>
          </a:bodyPr>
          <a:lstStyle/>
          <a:p>
            <a:r>
              <a:rPr lang="fr-FR"/>
              <a:t>#Virtual Classroom</a:t>
            </a:r>
          </a:p>
        </p:txBody>
      </p:sp>
      <p:sp>
        <p:nvSpPr>
          <p:cNvPr id="12" name="ZoneTexte 11">
            <a:extLst>
              <a:ext uri="{FF2B5EF4-FFF2-40B4-BE49-F238E27FC236}">
                <a16:creationId xmlns:a16="http://schemas.microsoft.com/office/drawing/2014/main" id="{F0048B2B-1131-4CF6-8BF5-2F9A922DEA88}"/>
              </a:ext>
            </a:extLst>
          </p:cNvPr>
          <p:cNvSpPr txBox="1"/>
          <p:nvPr/>
        </p:nvSpPr>
        <p:spPr>
          <a:xfrm>
            <a:off x="8912824" y="3924430"/>
            <a:ext cx="1998483" cy="369332"/>
          </a:xfrm>
          <a:prstGeom prst="rect">
            <a:avLst/>
          </a:prstGeom>
          <a:noFill/>
        </p:spPr>
        <p:txBody>
          <a:bodyPr wrap="square" rtlCol="0">
            <a:spAutoFit/>
          </a:bodyPr>
          <a:lstStyle/>
          <a:p>
            <a:r>
              <a:rPr lang="fr-FR"/>
              <a:t>#Serious Game</a:t>
            </a:r>
          </a:p>
        </p:txBody>
      </p:sp>
      <p:sp>
        <p:nvSpPr>
          <p:cNvPr id="13" name="ZoneTexte 12">
            <a:extLst>
              <a:ext uri="{FF2B5EF4-FFF2-40B4-BE49-F238E27FC236}">
                <a16:creationId xmlns:a16="http://schemas.microsoft.com/office/drawing/2014/main" id="{778C12E1-4427-4B19-962B-F1465E5B9CFE}"/>
              </a:ext>
            </a:extLst>
          </p:cNvPr>
          <p:cNvSpPr txBox="1"/>
          <p:nvPr/>
        </p:nvSpPr>
        <p:spPr>
          <a:xfrm>
            <a:off x="1572199" y="991128"/>
            <a:ext cx="1998483" cy="369332"/>
          </a:xfrm>
          <a:prstGeom prst="rect">
            <a:avLst/>
          </a:prstGeom>
          <a:noFill/>
        </p:spPr>
        <p:txBody>
          <a:bodyPr wrap="square" rtlCol="0">
            <a:spAutoFit/>
          </a:bodyPr>
          <a:lstStyle/>
          <a:p>
            <a:r>
              <a:rPr lang="fr-FR"/>
              <a:t>#E-Learning</a:t>
            </a:r>
          </a:p>
        </p:txBody>
      </p:sp>
      <p:sp>
        <p:nvSpPr>
          <p:cNvPr id="14" name="ZoneTexte 13">
            <a:extLst>
              <a:ext uri="{FF2B5EF4-FFF2-40B4-BE49-F238E27FC236}">
                <a16:creationId xmlns:a16="http://schemas.microsoft.com/office/drawing/2014/main" id="{81ABAFDC-A031-4654-A78E-A1DFC8AEBB2A}"/>
              </a:ext>
            </a:extLst>
          </p:cNvPr>
          <p:cNvSpPr txBox="1"/>
          <p:nvPr/>
        </p:nvSpPr>
        <p:spPr>
          <a:xfrm>
            <a:off x="8743027" y="991115"/>
            <a:ext cx="2298079" cy="369332"/>
          </a:xfrm>
          <a:prstGeom prst="rect">
            <a:avLst/>
          </a:prstGeom>
          <a:noFill/>
        </p:spPr>
        <p:txBody>
          <a:bodyPr wrap="square" rtlCol="0">
            <a:spAutoFit/>
          </a:bodyPr>
          <a:lstStyle/>
          <a:p>
            <a:r>
              <a:rPr lang="fr-FR"/>
              <a:t>#Physical Classroom</a:t>
            </a:r>
          </a:p>
        </p:txBody>
      </p:sp>
      <p:sp>
        <p:nvSpPr>
          <p:cNvPr id="16" name="ZoneTexte 15">
            <a:extLst>
              <a:ext uri="{FF2B5EF4-FFF2-40B4-BE49-F238E27FC236}">
                <a16:creationId xmlns:a16="http://schemas.microsoft.com/office/drawing/2014/main" id="{424F7D9B-A71F-4846-9044-2DAF2B9D3517}"/>
              </a:ext>
            </a:extLst>
          </p:cNvPr>
          <p:cNvSpPr txBox="1"/>
          <p:nvPr/>
        </p:nvSpPr>
        <p:spPr>
          <a:xfrm>
            <a:off x="5061653" y="2828406"/>
            <a:ext cx="2298079" cy="369332"/>
          </a:xfrm>
          <a:prstGeom prst="rect">
            <a:avLst/>
          </a:prstGeom>
          <a:noFill/>
        </p:spPr>
        <p:txBody>
          <a:bodyPr wrap="square" rtlCol="0">
            <a:spAutoFit/>
          </a:bodyPr>
          <a:lstStyle/>
          <a:p>
            <a:r>
              <a:rPr lang="fr-FR"/>
              <a:t>#Practical </a:t>
            </a:r>
            <a:r>
              <a:rPr lang="fr-FR" err="1"/>
              <a:t>exercises</a:t>
            </a:r>
            <a:endParaRPr lang="fr-FR"/>
          </a:p>
        </p:txBody>
      </p:sp>
      <p:pic>
        <p:nvPicPr>
          <p:cNvPr id="17" name="Image 16">
            <a:extLst>
              <a:ext uri="{FF2B5EF4-FFF2-40B4-BE49-F238E27FC236}">
                <a16:creationId xmlns:a16="http://schemas.microsoft.com/office/drawing/2014/main" id="{5568763B-38A7-4E6C-8E5A-0298031FC97B}"/>
              </a:ext>
            </a:extLst>
          </p:cNvPr>
          <p:cNvPicPr>
            <a:picLocks noChangeAspect="1"/>
          </p:cNvPicPr>
          <p:nvPr/>
        </p:nvPicPr>
        <p:blipFill>
          <a:blip r:embed="rId5"/>
          <a:stretch>
            <a:fillRect/>
          </a:stretch>
        </p:blipFill>
        <p:spPr>
          <a:xfrm>
            <a:off x="1216086" y="1435938"/>
            <a:ext cx="2171980" cy="1656135"/>
          </a:xfrm>
          <a:prstGeom prst="rect">
            <a:avLst/>
          </a:prstGeom>
        </p:spPr>
      </p:pic>
      <p:pic>
        <p:nvPicPr>
          <p:cNvPr id="18" name="Image 17">
            <a:extLst>
              <a:ext uri="{FF2B5EF4-FFF2-40B4-BE49-F238E27FC236}">
                <a16:creationId xmlns:a16="http://schemas.microsoft.com/office/drawing/2014/main" id="{1FC221F1-1C9F-4458-84A0-A2D47559CE0F}"/>
              </a:ext>
            </a:extLst>
          </p:cNvPr>
          <p:cNvPicPr>
            <a:picLocks noChangeAspect="1"/>
          </p:cNvPicPr>
          <p:nvPr/>
        </p:nvPicPr>
        <p:blipFill>
          <a:blip r:embed="rId6"/>
          <a:stretch>
            <a:fillRect/>
          </a:stretch>
        </p:blipFill>
        <p:spPr>
          <a:xfrm>
            <a:off x="4983097" y="3251723"/>
            <a:ext cx="2225806" cy="1246451"/>
          </a:xfrm>
          <a:prstGeom prst="rect">
            <a:avLst/>
          </a:prstGeom>
        </p:spPr>
      </p:pic>
      <p:pic>
        <p:nvPicPr>
          <p:cNvPr id="4100" name="Picture 4" descr="Classroom Design for an Optimized Learning Space - myViewBoard Blog">
            <a:extLst>
              <a:ext uri="{FF2B5EF4-FFF2-40B4-BE49-F238E27FC236}">
                <a16:creationId xmlns:a16="http://schemas.microsoft.com/office/drawing/2014/main" id="{A310BBFB-D3A8-47FC-855C-21F3188C4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1320" y="1435938"/>
            <a:ext cx="2289987" cy="152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9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C45255D-F30A-4C30-B22A-4D50899E9ADA}"/>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A8D7230-2CCB-4522-9BC7-CB2A8DDC6AAC}"/>
              </a:ext>
            </a:extLst>
          </p:cNvPr>
          <p:cNvSpPr>
            <a:spLocks noGrp="1"/>
          </p:cNvSpPr>
          <p:nvPr>
            <p:ph type="title"/>
          </p:nvPr>
        </p:nvSpPr>
        <p:spPr>
          <a:xfrm>
            <a:off x="490010" y="273782"/>
            <a:ext cx="9144000" cy="676656"/>
          </a:xfrm>
        </p:spPr>
        <p:txBody>
          <a:bodyPr/>
          <a:lstStyle/>
          <a:p>
            <a:r>
              <a:rPr lang="fr-FR" dirty="0"/>
              <a:t>Learning KPIs</a:t>
            </a:r>
          </a:p>
        </p:txBody>
      </p:sp>
      <p:sp>
        <p:nvSpPr>
          <p:cNvPr id="5" name="ZoneTexte 4">
            <a:extLst>
              <a:ext uri="{FF2B5EF4-FFF2-40B4-BE49-F238E27FC236}">
                <a16:creationId xmlns:a16="http://schemas.microsoft.com/office/drawing/2014/main" id="{3BBD7D7F-65AE-4CE5-A749-034A01DEC608}"/>
              </a:ext>
            </a:extLst>
          </p:cNvPr>
          <p:cNvSpPr txBox="1"/>
          <p:nvPr/>
        </p:nvSpPr>
        <p:spPr>
          <a:xfrm>
            <a:off x="139850" y="1168466"/>
            <a:ext cx="12052150" cy="5078313"/>
          </a:xfrm>
          <a:prstGeom prst="rect">
            <a:avLst/>
          </a:prstGeom>
          <a:noFill/>
        </p:spPr>
        <p:txBody>
          <a:bodyPr wrap="square">
            <a:spAutoFit/>
          </a:bodyPr>
          <a:lstStyle/>
          <a:p>
            <a:r>
              <a:rPr lang="en-US" sz="2000" b="1" dirty="0"/>
              <a:t>Retention of New Skills and Knowledge</a:t>
            </a:r>
          </a:p>
          <a:p>
            <a:r>
              <a:rPr lang="en-US" dirty="0"/>
              <a:t>Here is an unfortunately common scenario: A business struggles to schedule training in a timely manner. Workers are allowed to participate in training as productivity and staffing needs allow for it. When they are sent to training, they receive huge amounts of new information. After they return to work, it might be days, weeks, or even months before they apply that knowledge. Inevitably, they’ve forgotten huge chunks of it.</a:t>
            </a:r>
          </a:p>
          <a:p>
            <a:endParaRPr lang="en-US" dirty="0"/>
          </a:p>
          <a:p>
            <a:r>
              <a:rPr lang="en-US" dirty="0"/>
              <a:t>Retention of skills and knowledge shows the importance of establishing learning and development KPIs that connect training to job performance.</a:t>
            </a:r>
          </a:p>
          <a:p>
            <a:endParaRPr lang="en-US" dirty="0"/>
          </a:p>
          <a:p>
            <a:r>
              <a:rPr lang="en-US" dirty="0"/>
              <a:t>What causes training to fall short in this area?</a:t>
            </a:r>
          </a:p>
          <a:p>
            <a:endParaRPr lang="en-US" dirty="0"/>
          </a:p>
          <a:p>
            <a:r>
              <a:rPr lang="en-US" dirty="0"/>
              <a:t>Failure to engage participants</a:t>
            </a:r>
          </a:p>
          <a:p>
            <a:r>
              <a:rPr lang="en-US" dirty="0"/>
              <a:t>Lack of ongoing assessments</a:t>
            </a:r>
          </a:p>
          <a:p>
            <a:r>
              <a:rPr lang="en-US" dirty="0"/>
              <a:t>Overwhelming participants with too much information at once</a:t>
            </a:r>
          </a:p>
          <a:p>
            <a:r>
              <a:rPr lang="en-US" dirty="0"/>
              <a:t>Not providing opportunities to apply new knowledge right away</a:t>
            </a:r>
          </a:p>
          <a:p>
            <a:r>
              <a:rPr lang="en-US" dirty="0"/>
              <a:t>Lack of follow-up</a:t>
            </a:r>
          </a:p>
          <a:p>
            <a:r>
              <a:rPr lang="en-US" dirty="0"/>
              <a:t>Training teams can improve in this area by making training more timely, employing methods that keep workers engaged, and offering smaller learning modules more often.</a:t>
            </a:r>
            <a:endParaRPr lang="fr-FR" dirty="0"/>
          </a:p>
        </p:txBody>
      </p:sp>
    </p:spTree>
    <p:extLst>
      <p:ext uri="{BB962C8B-B14F-4D97-AF65-F5344CB8AC3E}">
        <p14:creationId xmlns:p14="http://schemas.microsoft.com/office/powerpoint/2010/main" val="27650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68B0B-70F8-42E2-92AE-5754C0EBC092}"/>
              </a:ext>
            </a:extLst>
          </p:cNvPr>
          <p:cNvSpPr>
            <a:spLocks noGrp="1"/>
          </p:cNvSpPr>
          <p:nvPr>
            <p:ph type="title"/>
          </p:nvPr>
        </p:nvSpPr>
        <p:spPr>
          <a:xfrm>
            <a:off x="1056622" y="1883516"/>
            <a:ext cx="7848036" cy="3090968"/>
          </a:xfrm>
        </p:spPr>
        <p:txBody>
          <a:bodyPr/>
          <a:lstStyle/>
          <a:p>
            <a:r>
              <a:rPr lang="fr-FR" dirty="0" err="1"/>
              <a:t>Measure</a:t>
            </a:r>
            <a:r>
              <a:rPr lang="fr-FR" dirty="0"/>
              <a:t> the performance of the </a:t>
            </a:r>
            <a:r>
              <a:rPr lang="fr-FR" dirty="0" err="1"/>
              <a:t>recruitment</a:t>
            </a:r>
            <a:endParaRPr lang="fr-FR" dirty="0"/>
          </a:p>
        </p:txBody>
      </p:sp>
      <p:sp>
        <p:nvSpPr>
          <p:cNvPr id="3" name="Espace réservé du texte 2">
            <a:extLst>
              <a:ext uri="{FF2B5EF4-FFF2-40B4-BE49-F238E27FC236}">
                <a16:creationId xmlns:a16="http://schemas.microsoft.com/office/drawing/2014/main" id="{91580A0E-1630-43D2-BD84-BFF5264E74B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051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3941660-C7D3-4E7A-8819-A03B139AF7ED}"/>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DE4B84E-B56E-4A49-B67C-E50B3A371ACD}"/>
              </a:ext>
            </a:extLst>
          </p:cNvPr>
          <p:cNvSpPr>
            <a:spLocks noGrp="1"/>
          </p:cNvSpPr>
          <p:nvPr>
            <p:ph type="title"/>
          </p:nvPr>
        </p:nvSpPr>
        <p:spPr/>
        <p:txBody>
          <a:bodyPr/>
          <a:lstStyle/>
          <a:p>
            <a:r>
              <a:rPr lang="fr-FR" dirty="0"/>
              <a:t>Learning KPIs</a:t>
            </a:r>
          </a:p>
        </p:txBody>
      </p:sp>
      <p:sp>
        <p:nvSpPr>
          <p:cNvPr id="5" name="ZoneTexte 4">
            <a:extLst>
              <a:ext uri="{FF2B5EF4-FFF2-40B4-BE49-F238E27FC236}">
                <a16:creationId xmlns:a16="http://schemas.microsoft.com/office/drawing/2014/main" id="{114C5D24-5513-496C-9AF7-5431C3677E26}"/>
              </a:ext>
            </a:extLst>
          </p:cNvPr>
          <p:cNvSpPr txBox="1"/>
          <p:nvPr/>
        </p:nvSpPr>
        <p:spPr>
          <a:xfrm>
            <a:off x="333487" y="1919846"/>
            <a:ext cx="8823959" cy="2646878"/>
          </a:xfrm>
          <a:prstGeom prst="rect">
            <a:avLst/>
          </a:prstGeom>
          <a:noFill/>
        </p:spPr>
        <p:txBody>
          <a:bodyPr wrap="square">
            <a:spAutoFit/>
          </a:bodyPr>
          <a:lstStyle/>
          <a:p>
            <a:r>
              <a:rPr lang="en-US" sz="2000" b="1" dirty="0"/>
              <a:t>Business Performance/Productivity Metrics</a:t>
            </a:r>
          </a:p>
          <a:p>
            <a:endParaRPr lang="en-US" sz="2000" b="1" dirty="0"/>
          </a:p>
          <a:p>
            <a:r>
              <a:rPr lang="en-US" dirty="0"/>
              <a:t>An effective training strategy should translate into business success. Businesses that offer the right kind of training will see more sales, better customer service ratings, increased productivity, and decreased safety and compliance incidents.</a:t>
            </a:r>
          </a:p>
          <a:p>
            <a:endParaRPr lang="en-US" dirty="0"/>
          </a:p>
          <a:p>
            <a:r>
              <a:rPr lang="en-US" dirty="0"/>
              <a:t>The best way to attract this metric is to start with clear training objectives that tie directly to business outcomes. Then, measurements can be taken in target areas before training, directly after training, and further out into the future.</a:t>
            </a:r>
            <a:endParaRPr lang="fr-FR" dirty="0"/>
          </a:p>
        </p:txBody>
      </p:sp>
    </p:spTree>
    <p:extLst>
      <p:ext uri="{BB962C8B-B14F-4D97-AF65-F5344CB8AC3E}">
        <p14:creationId xmlns:p14="http://schemas.microsoft.com/office/powerpoint/2010/main" val="418255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3941660-C7D3-4E7A-8819-A03B139AF7ED}"/>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DE4B84E-B56E-4A49-B67C-E50B3A371ACD}"/>
              </a:ext>
            </a:extLst>
          </p:cNvPr>
          <p:cNvSpPr>
            <a:spLocks noGrp="1"/>
          </p:cNvSpPr>
          <p:nvPr>
            <p:ph type="title"/>
          </p:nvPr>
        </p:nvSpPr>
        <p:spPr/>
        <p:txBody>
          <a:bodyPr/>
          <a:lstStyle/>
          <a:p>
            <a:r>
              <a:rPr lang="fr-FR" dirty="0"/>
              <a:t>Learning KPIs</a:t>
            </a:r>
          </a:p>
        </p:txBody>
      </p:sp>
      <p:sp>
        <p:nvSpPr>
          <p:cNvPr id="5" name="ZoneTexte 4">
            <a:extLst>
              <a:ext uri="{FF2B5EF4-FFF2-40B4-BE49-F238E27FC236}">
                <a16:creationId xmlns:a16="http://schemas.microsoft.com/office/drawing/2014/main" id="{114C5D24-5513-496C-9AF7-5431C3677E26}"/>
              </a:ext>
            </a:extLst>
          </p:cNvPr>
          <p:cNvSpPr txBox="1"/>
          <p:nvPr/>
        </p:nvSpPr>
        <p:spPr>
          <a:xfrm>
            <a:off x="333487" y="1919846"/>
            <a:ext cx="11858513" cy="4001095"/>
          </a:xfrm>
          <a:prstGeom prst="rect">
            <a:avLst/>
          </a:prstGeom>
          <a:noFill/>
        </p:spPr>
        <p:txBody>
          <a:bodyPr wrap="square">
            <a:spAutoFit/>
          </a:bodyPr>
          <a:lstStyle/>
          <a:p>
            <a:r>
              <a:rPr lang="en-US" sz="2000" b="1" dirty="0"/>
              <a:t>Course Net Promoter Score</a:t>
            </a:r>
          </a:p>
          <a:p>
            <a:r>
              <a:rPr lang="en-US" dirty="0"/>
              <a:t>A net promoter score (NPS) is traditionally a measure of customer satisfaction. Businesses will poll customers to see how likely they would be to recommend their products or services to friends, family, and associates.</a:t>
            </a:r>
          </a:p>
          <a:p>
            <a:endParaRPr lang="en-US" dirty="0"/>
          </a:p>
          <a:p>
            <a:r>
              <a:rPr lang="en-US" dirty="0"/>
              <a:t>Course net promoter score is basically a twist on the same content. In this case, it’s asking them directly if they would recommend a course of training program to a coworker. The results of this can tell you if a particular training effort is adding value for your employees.</a:t>
            </a:r>
          </a:p>
          <a:p>
            <a:endParaRPr lang="en-US" dirty="0"/>
          </a:p>
          <a:p>
            <a:r>
              <a:rPr lang="en-US" dirty="0"/>
              <a:t>If your course net promoter scores aren’t where they should be, there could be a few different causes for this. Relevance is important. Workers may not see a connection between the training they receive and their role. </a:t>
            </a:r>
          </a:p>
          <a:p>
            <a:endParaRPr lang="en-US" dirty="0"/>
          </a:p>
          <a:p>
            <a:r>
              <a:rPr lang="en-US" dirty="0"/>
              <a:t>In some cases, the course content simply isn’t interesting enough. If this is a problem, look for ways to make the curriculum more engaging. There are ways to integrate elements into training, such as YouTube videos, presentations, and content from professional course providers.</a:t>
            </a:r>
            <a:endParaRPr lang="fr-FR" dirty="0"/>
          </a:p>
        </p:txBody>
      </p:sp>
    </p:spTree>
    <p:extLst>
      <p:ext uri="{BB962C8B-B14F-4D97-AF65-F5344CB8AC3E}">
        <p14:creationId xmlns:p14="http://schemas.microsoft.com/office/powerpoint/2010/main" val="261524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3941660-C7D3-4E7A-8819-A03B139AF7ED}"/>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DE4B84E-B56E-4A49-B67C-E50B3A371ACD}"/>
              </a:ext>
            </a:extLst>
          </p:cNvPr>
          <p:cNvSpPr>
            <a:spLocks noGrp="1"/>
          </p:cNvSpPr>
          <p:nvPr>
            <p:ph type="title"/>
          </p:nvPr>
        </p:nvSpPr>
        <p:spPr/>
        <p:txBody>
          <a:bodyPr/>
          <a:lstStyle/>
          <a:p>
            <a:r>
              <a:rPr lang="fr-FR" dirty="0"/>
              <a:t>Learning KPIs</a:t>
            </a:r>
          </a:p>
        </p:txBody>
      </p:sp>
      <p:sp>
        <p:nvSpPr>
          <p:cNvPr id="5" name="ZoneTexte 4">
            <a:extLst>
              <a:ext uri="{FF2B5EF4-FFF2-40B4-BE49-F238E27FC236}">
                <a16:creationId xmlns:a16="http://schemas.microsoft.com/office/drawing/2014/main" id="{114C5D24-5513-496C-9AF7-5431C3677E26}"/>
              </a:ext>
            </a:extLst>
          </p:cNvPr>
          <p:cNvSpPr txBox="1"/>
          <p:nvPr/>
        </p:nvSpPr>
        <p:spPr>
          <a:xfrm>
            <a:off x="333487" y="1919846"/>
            <a:ext cx="8823959" cy="2893100"/>
          </a:xfrm>
          <a:prstGeom prst="rect">
            <a:avLst/>
          </a:prstGeom>
          <a:noFill/>
        </p:spPr>
        <p:txBody>
          <a:bodyPr wrap="square">
            <a:spAutoFit/>
          </a:bodyPr>
          <a:lstStyle/>
          <a:p>
            <a:r>
              <a:rPr lang="en-US" sz="2000" b="1" dirty="0"/>
              <a:t>Stakeholder Perception</a:t>
            </a:r>
          </a:p>
          <a:p>
            <a:r>
              <a:rPr lang="en-US" dirty="0"/>
              <a:t>Some of the most important learning and development KPIs are qualitative, not quantitative. Stakeholder perception is one of those learning and development metrics.</a:t>
            </a:r>
          </a:p>
          <a:p>
            <a:endParaRPr lang="en-US" dirty="0"/>
          </a:p>
          <a:p>
            <a:r>
              <a:rPr lang="en-US" dirty="0"/>
              <a:t>Stakeholders are the managers, team leaders, and department heads who are directly impacted by the effectiveness of training. They also have the ability to see firsthand if workers are able to take what they learn in training and apply that on the job.</a:t>
            </a:r>
          </a:p>
          <a:p>
            <a:endParaRPr lang="en-US" dirty="0"/>
          </a:p>
          <a:p>
            <a:r>
              <a:rPr lang="en-US" dirty="0"/>
              <a:t>Stakeholders also track employee performance metrics. They see the sales numbers, safety stats, and productivity reports. If they are satisfied, this is a good indication of training program success.</a:t>
            </a:r>
            <a:endParaRPr lang="fr-FR" dirty="0"/>
          </a:p>
        </p:txBody>
      </p:sp>
    </p:spTree>
    <p:extLst>
      <p:ext uri="{BB962C8B-B14F-4D97-AF65-F5344CB8AC3E}">
        <p14:creationId xmlns:p14="http://schemas.microsoft.com/office/powerpoint/2010/main" val="2032360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3941660-C7D3-4E7A-8819-A03B139AF7ED}"/>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DE4B84E-B56E-4A49-B67C-E50B3A371ACD}"/>
              </a:ext>
            </a:extLst>
          </p:cNvPr>
          <p:cNvSpPr>
            <a:spLocks noGrp="1"/>
          </p:cNvSpPr>
          <p:nvPr>
            <p:ph type="title"/>
          </p:nvPr>
        </p:nvSpPr>
        <p:spPr/>
        <p:txBody>
          <a:bodyPr/>
          <a:lstStyle/>
          <a:p>
            <a:r>
              <a:rPr lang="fr-FR" dirty="0"/>
              <a:t>Learning KPIs</a:t>
            </a:r>
          </a:p>
        </p:txBody>
      </p:sp>
      <p:sp>
        <p:nvSpPr>
          <p:cNvPr id="5" name="ZoneTexte 4">
            <a:extLst>
              <a:ext uri="{FF2B5EF4-FFF2-40B4-BE49-F238E27FC236}">
                <a16:creationId xmlns:a16="http://schemas.microsoft.com/office/drawing/2014/main" id="{114C5D24-5513-496C-9AF7-5431C3677E26}"/>
              </a:ext>
            </a:extLst>
          </p:cNvPr>
          <p:cNvSpPr txBox="1"/>
          <p:nvPr/>
        </p:nvSpPr>
        <p:spPr>
          <a:xfrm>
            <a:off x="333487" y="1919846"/>
            <a:ext cx="8823959" cy="3170099"/>
          </a:xfrm>
          <a:prstGeom prst="rect">
            <a:avLst/>
          </a:prstGeom>
          <a:noFill/>
        </p:spPr>
        <p:txBody>
          <a:bodyPr wrap="square">
            <a:spAutoFit/>
          </a:bodyPr>
          <a:lstStyle/>
          <a:p>
            <a:r>
              <a:rPr lang="en-US" sz="2000" b="1" dirty="0"/>
              <a:t>Training Efficiency</a:t>
            </a:r>
          </a:p>
          <a:p>
            <a:r>
              <a:rPr lang="en-US" dirty="0"/>
              <a:t>Perhaps in an ideal world, every organization could approach training at a leisurely pace that created the ideal environment for people to learn without the added pressure of urgency. Unfortunately, this just isn’t realistic. In order to stay competitive, businesses must prioritize training efficiency. When workers learn quickly, they can incorporate that knowledge and create the competitive advantages businesses count on. </a:t>
            </a:r>
          </a:p>
          <a:p>
            <a:endParaRPr lang="en-US" dirty="0"/>
          </a:p>
          <a:p>
            <a:r>
              <a:rPr lang="en-US" dirty="0"/>
              <a:t>Training efficiency, or time to proficiency, measures how quickly workers gain the desired competencies and skills. One way to track this metric is to simply use LMS data to determine how quickly workers are completing training and passing assessments. Additionally, you can collect feedback from focus groups that are created to assess pre- and post-training proficiency.</a:t>
            </a:r>
            <a:endParaRPr lang="fr-FR" dirty="0"/>
          </a:p>
        </p:txBody>
      </p:sp>
    </p:spTree>
    <p:extLst>
      <p:ext uri="{BB962C8B-B14F-4D97-AF65-F5344CB8AC3E}">
        <p14:creationId xmlns:p14="http://schemas.microsoft.com/office/powerpoint/2010/main" val="3096850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3941660-C7D3-4E7A-8819-A03B139AF7ED}"/>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DE4B84E-B56E-4A49-B67C-E50B3A371ACD}"/>
              </a:ext>
            </a:extLst>
          </p:cNvPr>
          <p:cNvSpPr>
            <a:spLocks noGrp="1"/>
          </p:cNvSpPr>
          <p:nvPr>
            <p:ph type="title"/>
          </p:nvPr>
        </p:nvSpPr>
        <p:spPr/>
        <p:txBody>
          <a:bodyPr/>
          <a:lstStyle/>
          <a:p>
            <a:r>
              <a:rPr lang="fr-FR" dirty="0"/>
              <a:t>Learning KPIs</a:t>
            </a:r>
          </a:p>
        </p:txBody>
      </p:sp>
      <p:sp>
        <p:nvSpPr>
          <p:cNvPr id="5" name="ZoneTexte 4">
            <a:extLst>
              <a:ext uri="{FF2B5EF4-FFF2-40B4-BE49-F238E27FC236}">
                <a16:creationId xmlns:a16="http://schemas.microsoft.com/office/drawing/2014/main" id="{114C5D24-5513-496C-9AF7-5431C3677E26}"/>
              </a:ext>
            </a:extLst>
          </p:cNvPr>
          <p:cNvSpPr txBox="1"/>
          <p:nvPr/>
        </p:nvSpPr>
        <p:spPr>
          <a:xfrm>
            <a:off x="333487" y="1919846"/>
            <a:ext cx="8823959" cy="3447098"/>
          </a:xfrm>
          <a:prstGeom prst="rect">
            <a:avLst/>
          </a:prstGeom>
          <a:noFill/>
        </p:spPr>
        <p:txBody>
          <a:bodyPr wrap="square">
            <a:spAutoFit/>
          </a:bodyPr>
          <a:lstStyle/>
          <a:p>
            <a:r>
              <a:rPr lang="en-US" sz="2000" b="1" dirty="0"/>
              <a:t>Employee Engagement</a:t>
            </a:r>
          </a:p>
          <a:p>
            <a:r>
              <a:rPr lang="en-US" dirty="0"/>
              <a:t>Right now, employee retention is a big challenge for most businesses. Workers hold a significant amount of power over their own destinies. The current job market is working very much in their favor. One of the advantages they enjoy is the sheer availability of information about potential employers. It’s easy for job seekers to find employee reviews, salary data, and cultural information about most companies.</a:t>
            </a:r>
          </a:p>
          <a:p>
            <a:endParaRPr lang="en-US" dirty="0"/>
          </a:p>
          <a:p>
            <a:r>
              <a:rPr lang="en-US" dirty="0"/>
              <a:t>In response to this, employers are paying much closer attention to employee engagement metrics. Training is an important part of this. Professional development matters to workers. So does working for an employer who is willing to invest in that. When workers are happy, engagement rates are high, and attrition is low, there’s a good chance that your training strategy is working.</a:t>
            </a:r>
            <a:endParaRPr lang="fr-FR" dirty="0"/>
          </a:p>
        </p:txBody>
      </p:sp>
    </p:spTree>
    <p:extLst>
      <p:ext uri="{BB962C8B-B14F-4D97-AF65-F5344CB8AC3E}">
        <p14:creationId xmlns:p14="http://schemas.microsoft.com/office/powerpoint/2010/main" val="129512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46C5CA2-C9EA-425D-8B6C-CCE4B621C974}"/>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EA68D438-2F38-4F28-BF65-D72DB7E0AB88}"/>
              </a:ext>
            </a:extLst>
          </p:cNvPr>
          <p:cNvSpPr>
            <a:spLocks noGrp="1"/>
          </p:cNvSpPr>
          <p:nvPr>
            <p:ph type="title"/>
          </p:nvPr>
        </p:nvSpPr>
        <p:spPr/>
        <p:txBody>
          <a:bodyPr/>
          <a:lstStyle/>
          <a:p>
            <a:r>
              <a:rPr lang="fr-FR" dirty="0" err="1"/>
              <a:t>Recruit</a:t>
            </a:r>
            <a:endParaRPr lang="fr-FR" dirty="0"/>
          </a:p>
        </p:txBody>
      </p:sp>
      <p:sp>
        <p:nvSpPr>
          <p:cNvPr id="6" name="Espace réservé du contenu 5">
            <a:extLst>
              <a:ext uri="{FF2B5EF4-FFF2-40B4-BE49-F238E27FC236}">
                <a16:creationId xmlns:a16="http://schemas.microsoft.com/office/drawing/2014/main" id="{65A8F461-7B74-4DA0-9257-EDAA3FDA439A}"/>
              </a:ext>
            </a:extLst>
          </p:cNvPr>
          <p:cNvSpPr txBox="1">
            <a:spLocks/>
          </p:cNvSpPr>
          <p:nvPr/>
        </p:nvSpPr>
        <p:spPr>
          <a:xfrm>
            <a:off x="576071" y="1490472"/>
            <a:ext cx="10515600" cy="387705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2000" dirty="0"/>
              <a:t>The recruiting process should add value to the business, and you should be able to show the return on your investment for recruiting activities.</a:t>
            </a:r>
          </a:p>
          <a:p>
            <a:r>
              <a:rPr lang="en-US" sz="2000" dirty="0"/>
              <a:t>You can use the data and insights gleaned from recruitment KPIs to align your recruiting funnel with business outcomes.</a:t>
            </a:r>
          </a:p>
          <a:p>
            <a:r>
              <a:rPr lang="en-US" sz="2000" dirty="0"/>
              <a:t>Gathering and monitoring recruitment analytics like KPIs can be overwhelming if you don’t have the right technology, leadership and strategy in place.</a:t>
            </a:r>
          </a:p>
          <a:p>
            <a:r>
              <a:rPr lang="en-US" sz="2000" dirty="0"/>
              <a:t>Recruitment KPIs are only as useful as the data-visualization and communication tools you use to analyze and distribute them.</a:t>
            </a:r>
          </a:p>
          <a:p>
            <a:endParaRPr lang="en-US" sz="2000" dirty="0"/>
          </a:p>
          <a:p>
            <a:pPr marL="0" indent="0">
              <a:buNone/>
            </a:pPr>
            <a:endParaRPr lang="en-US" sz="2400" b="1" i="1" dirty="0"/>
          </a:p>
          <a:p>
            <a:pPr marL="0" indent="0" algn="ctr">
              <a:buNone/>
            </a:pPr>
            <a:r>
              <a:rPr lang="en-US" sz="2400" b="1" i="1" dirty="0"/>
              <a:t>A successful recruitment process aims to fill the open positions with high quality candidates, as quickly as possible, with the minimal costs</a:t>
            </a:r>
          </a:p>
          <a:p>
            <a:pPr marL="0" indent="0">
              <a:buNone/>
            </a:pPr>
            <a:endParaRPr lang="en-US" sz="2000" dirty="0"/>
          </a:p>
          <a:p>
            <a:pPr marL="0" indent="0">
              <a:buNone/>
            </a:pPr>
            <a:endParaRPr lang="en-US" sz="2000" dirty="0">
              <a:cs typeface="Calibri"/>
            </a:endParaRP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58971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4247317"/>
          </a:xfrm>
          <a:prstGeom prst="rect">
            <a:avLst/>
          </a:prstGeom>
          <a:noFill/>
        </p:spPr>
        <p:txBody>
          <a:bodyPr wrap="square">
            <a:spAutoFit/>
          </a:bodyPr>
          <a:lstStyle/>
          <a:p>
            <a:r>
              <a:rPr lang="en-US" b="1" u="sng" dirty="0"/>
              <a:t>1. Time to Hire</a:t>
            </a:r>
          </a:p>
          <a:p>
            <a:r>
              <a:rPr lang="en-US" dirty="0"/>
              <a:t>This KPI measures the time between when a candidate is contacted for a job opening or enters the recruiting funnel, and when they accept a job offer.</a:t>
            </a:r>
          </a:p>
          <a:p>
            <a:endParaRPr lang="en-US" dirty="0"/>
          </a:p>
          <a:p>
            <a:r>
              <a:rPr lang="en-US" dirty="0"/>
              <a:t>Time to hire = Days elapsed from date the job was posted or candidate was contacted for recruitment to the day an offer is accepted</a:t>
            </a:r>
          </a:p>
          <a:p>
            <a:endParaRPr lang="en-US" dirty="0"/>
          </a:p>
          <a:p>
            <a:r>
              <a:rPr lang="en-US" dirty="0"/>
              <a:t>Time to hire (or days to offer) is an essential measure of efficiency and helps identify bottlenecks in the recruitment process. Top talent can be off the market within a few weeks, as they’re desirable candidates. So, keeping the time-to-hire as short as possible can boost your quality of hire and lower costs. Additionally, monitoring this KPI can inform hiring decisions for specific timelines or outcomes. If you know how long it takes on average to hire new salespeople and customer service agents, for example, it can help inform when to start the hiring process for a new project or product line. It’s an essential metric for HCM strategy and workforce planning.</a:t>
            </a:r>
          </a:p>
          <a:p>
            <a:endParaRPr lang="en-US" dirty="0"/>
          </a:p>
          <a:p>
            <a:r>
              <a:rPr lang="en-US" dirty="0"/>
              <a:t>Segment and track time-to-hire by department, team and hiring managers. Monitor a separate time-to-hire KPI for recruitment consultants and a KPI for recruitment managers if you use third-party recruiting agencies. Use an applicant tracking system (ATS) or human resources management system (HRMS) to automatically monitor and organize this data.</a:t>
            </a:r>
            <a:endParaRPr lang="fr-FR" dirty="0"/>
          </a:p>
        </p:txBody>
      </p:sp>
    </p:spTree>
    <p:extLst>
      <p:ext uri="{BB962C8B-B14F-4D97-AF65-F5344CB8AC3E}">
        <p14:creationId xmlns:p14="http://schemas.microsoft.com/office/powerpoint/2010/main" val="190960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3139321"/>
          </a:xfrm>
          <a:prstGeom prst="rect">
            <a:avLst/>
          </a:prstGeom>
          <a:noFill/>
        </p:spPr>
        <p:txBody>
          <a:bodyPr wrap="square">
            <a:spAutoFit/>
          </a:bodyPr>
          <a:lstStyle/>
          <a:p>
            <a:r>
              <a:rPr lang="en-US" b="1" u="sng" dirty="0"/>
              <a:t>2. Sourcing Channel Efficiency</a:t>
            </a:r>
          </a:p>
          <a:p>
            <a:r>
              <a:rPr lang="en-US" dirty="0"/>
              <a:t>This KPI measures the usefulness of your sourcing channels, or where you advertise job openings. It helps you understand where you find the most qualified candidates and the ROI of different sourcing pipelines.</a:t>
            </a:r>
          </a:p>
          <a:p>
            <a:endParaRPr lang="en-US" dirty="0"/>
          </a:p>
          <a:p>
            <a:r>
              <a:rPr lang="en-US" dirty="0"/>
              <a:t>Sourcing channel efficiency = Number of qualified candidates from a specific source – the average number of applicants from all sources</a:t>
            </a:r>
          </a:p>
          <a:p>
            <a:endParaRPr lang="en-US" dirty="0"/>
          </a:p>
          <a:p>
            <a:r>
              <a:rPr lang="en-US" dirty="0"/>
              <a:t>Knowing the sourcing channel efficiency KPI helps you develop effective sourcing strategies and improve the overall recruiting process. To track and monitor this KPI, set up conversion tracking tools like Google Analytics or leverage analytics tools from third-party applications. Use your ATS or HRMS platform to track sourcing channel data for each candidate. Use the data to analyze trends and compare results with related metrics like sourcing channel cost, application drop off rate, cost per hire and recruitment funnel effectiveness.</a:t>
            </a:r>
            <a:endParaRPr lang="fr-FR" dirty="0"/>
          </a:p>
        </p:txBody>
      </p:sp>
    </p:spTree>
    <p:extLst>
      <p:ext uri="{BB962C8B-B14F-4D97-AF65-F5344CB8AC3E}">
        <p14:creationId xmlns:p14="http://schemas.microsoft.com/office/powerpoint/2010/main" val="376233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3693319"/>
          </a:xfrm>
          <a:prstGeom prst="rect">
            <a:avLst/>
          </a:prstGeom>
          <a:noFill/>
        </p:spPr>
        <p:txBody>
          <a:bodyPr wrap="square">
            <a:spAutoFit/>
          </a:bodyPr>
          <a:lstStyle/>
          <a:p>
            <a:r>
              <a:rPr lang="en-US" b="1" u="sng" dirty="0"/>
              <a:t>3. Number of Qualified Candidates</a:t>
            </a:r>
          </a:p>
          <a:p>
            <a:r>
              <a:rPr lang="en-US" dirty="0"/>
              <a:t>Use this KPI to assess how well your sourcing efforts are finding and progressing qualified candidates through the recruiting funnel. It’s expressed as a ratio of qualified candidates who make it past the initial stage of recruiting.</a:t>
            </a:r>
          </a:p>
          <a:p>
            <a:endParaRPr lang="en-US" dirty="0"/>
          </a:p>
          <a:p>
            <a:r>
              <a:rPr lang="en-US" dirty="0"/>
              <a:t>Number of qualified candidates ratio = # of candidates hiring managers deem qualified / # of candidates who make it past the initial screening</a:t>
            </a:r>
          </a:p>
          <a:p>
            <a:endParaRPr lang="en-US" dirty="0"/>
          </a:p>
          <a:p>
            <a:r>
              <a:rPr lang="en-US" dirty="0"/>
              <a:t>So how do you decide what makes a qualified candidate? There are a few approaches you can take. The simplest is asking or sending surveys to hiring managers if the candidates who emerge from the screening process are qualified. If you’re unable to do that, you can also look at other metrics. For example, of the candidates who make it through the initial round of screening, how many did hiring managers want to interview? Or you can use recruitment metrics like referral rate or interview-to-hire ratio to give insight into how qualified your candidates are for specific postings. A high interview-to-hire ratio helps surface issues with your advertising efforts, job descriptions, candidate screening process or sourcing channel effectiveness. You can also establish this KPI as a per hire ratio.</a:t>
            </a:r>
            <a:endParaRPr lang="fr-FR" dirty="0"/>
          </a:p>
        </p:txBody>
      </p:sp>
    </p:spTree>
    <p:extLst>
      <p:ext uri="{BB962C8B-B14F-4D97-AF65-F5344CB8AC3E}">
        <p14:creationId xmlns:p14="http://schemas.microsoft.com/office/powerpoint/2010/main" val="392221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2585323"/>
          </a:xfrm>
          <a:prstGeom prst="rect">
            <a:avLst/>
          </a:prstGeom>
          <a:noFill/>
        </p:spPr>
        <p:txBody>
          <a:bodyPr wrap="square">
            <a:spAutoFit/>
          </a:bodyPr>
          <a:lstStyle/>
          <a:p>
            <a:r>
              <a:rPr lang="en-US" b="1" u="sng" dirty="0"/>
              <a:t>4. Submit to Interview Ratio</a:t>
            </a:r>
          </a:p>
          <a:p>
            <a:r>
              <a:rPr lang="en-US" dirty="0"/>
              <a:t>This KPI looks at the number of candidates submitted to hiring managers for possible interviews. A higher ratio might indicate issues with sourcing and screening because the sourcing and screening process should result in only qualified candidates that meet the manager’s needs. The ideal ratio here is 1:1.</a:t>
            </a:r>
          </a:p>
          <a:p>
            <a:endParaRPr lang="en-US" dirty="0"/>
          </a:p>
          <a:p>
            <a:r>
              <a:rPr lang="en-US" dirty="0"/>
              <a:t>Submit to interview ratio = # of candidates submitted for consideration / # of candidates interviewed</a:t>
            </a:r>
          </a:p>
          <a:p>
            <a:endParaRPr lang="en-US" dirty="0"/>
          </a:p>
          <a:p>
            <a:r>
              <a:rPr lang="en-US" dirty="0"/>
              <a:t>Monitor recruiting metrics like hiring manager satisfaction and source of hire if you notice issues with achieving your recruiting KPI benchmark for submit to interview ratio.</a:t>
            </a:r>
            <a:endParaRPr lang="fr-FR" dirty="0"/>
          </a:p>
        </p:txBody>
      </p:sp>
      <p:pic>
        <p:nvPicPr>
          <p:cNvPr id="6" name="Image 5">
            <a:extLst>
              <a:ext uri="{FF2B5EF4-FFF2-40B4-BE49-F238E27FC236}">
                <a16:creationId xmlns:a16="http://schemas.microsoft.com/office/drawing/2014/main" id="{E8F6EE55-2ABB-4980-B6B3-FF6A5C26C5FC}"/>
              </a:ext>
            </a:extLst>
          </p:cNvPr>
          <p:cNvPicPr>
            <a:picLocks noChangeAspect="1"/>
          </p:cNvPicPr>
          <p:nvPr/>
        </p:nvPicPr>
        <p:blipFill>
          <a:blip r:embed="rId3"/>
          <a:stretch>
            <a:fillRect/>
          </a:stretch>
        </p:blipFill>
        <p:spPr>
          <a:xfrm>
            <a:off x="9663393" y="3989378"/>
            <a:ext cx="2528607" cy="2307208"/>
          </a:xfrm>
          <a:prstGeom prst="rect">
            <a:avLst/>
          </a:prstGeom>
        </p:spPr>
      </p:pic>
    </p:spTree>
    <p:extLst>
      <p:ext uri="{BB962C8B-B14F-4D97-AF65-F5344CB8AC3E}">
        <p14:creationId xmlns:p14="http://schemas.microsoft.com/office/powerpoint/2010/main" val="45644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p:txBody>
          <a:bodyPr/>
          <a:lstStyle/>
          <a:p>
            <a:r>
              <a:rPr lang="fr-FR" dirty="0"/>
              <a:t>Recruitment KPIs</a:t>
            </a:r>
          </a:p>
        </p:txBody>
      </p:sp>
      <p:sp>
        <p:nvSpPr>
          <p:cNvPr id="5" name="ZoneTexte 4">
            <a:extLst>
              <a:ext uri="{FF2B5EF4-FFF2-40B4-BE49-F238E27FC236}">
                <a16:creationId xmlns:a16="http://schemas.microsoft.com/office/drawing/2014/main" id="{63B98898-BC7F-4E85-A1A9-324C28BAC357}"/>
              </a:ext>
            </a:extLst>
          </p:cNvPr>
          <p:cNvSpPr txBox="1"/>
          <p:nvPr/>
        </p:nvSpPr>
        <p:spPr>
          <a:xfrm>
            <a:off x="0" y="1539127"/>
            <a:ext cx="12214577" cy="2862322"/>
          </a:xfrm>
          <a:prstGeom prst="rect">
            <a:avLst/>
          </a:prstGeom>
          <a:noFill/>
        </p:spPr>
        <p:txBody>
          <a:bodyPr wrap="square">
            <a:spAutoFit/>
          </a:bodyPr>
          <a:lstStyle/>
          <a:p>
            <a:r>
              <a:rPr lang="en-US" b="1" u="sng" dirty="0"/>
              <a:t>5. Interview to Offer Ratio</a:t>
            </a:r>
          </a:p>
          <a:p>
            <a:r>
              <a:rPr lang="en-US" dirty="0"/>
              <a:t>Interviews are crucial to recruiting, but they can be a time-consuming activity for candidates and hiring managers. An unsatisfactory interview to offer ratio creates a higher cost per hire. Interviews are also key factors in other recruitment KPIs, such as candidate experience and net promoter score (NPS).</a:t>
            </a:r>
          </a:p>
          <a:p>
            <a:endParaRPr lang="en-US" dirty="0"/>
          </a:p>
          <a:p>
            <a:r>
              <a:rPr lang="en-US" dirty="0"/>
              <a:t>The optimum interview to offer ratio is 3:1. If you average a higher rate, verify that the hiring manager is writing or reviewing every job description. Then focus on your sourcing and screening activities and KPIs like source quality, sourcing channel efficiency and the number of qualified candidates.</a:t>
            </a:r>
          </a:p>
          <a:p>
            <a:endParaRPr lang="en-US" dirty="0"/>
          </a:p>
          <a:p>
            <a:r>
              <a:rPr lang="en-US" dirty="0"/>
              <a:t>Interview to offer ratio = # of candidate interviews / # of job offers</a:t>
            </a:r>
            <a:endParaRPr lang="fr-FR" dirty="0"/>
          </a:p>
        </p:txBody>
      </p:sp>
    </p:spTree>
    <p:extLst>
      <p:ext uri="{BB962C8B-B14F-4D97-AF65-F5344CB8AC3E}">
        <p14:creationId xmlns:p14="http://schemas.microsoft.com/office/powerpoint/2010/main" val="370247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3B98898-BC7F-4E85-A1A9-324C28BAC357}"/>
              </a:ext>
            </a:extLst>
          </p:cNvPr>
          <p:cNvSpPr txBox="1"/>
          <p:nvPr/>
        </p:nvSpPr>
        <p:spPr>
          <a:xfrm>
            <a:off x="336176" y="1721224"/>
            <a:ext cx="7104530" cy="4455740"/>
          </a:xfrm>
          <a:prstGeom prst="rect">
            <a:avLst/>
          </a:prstGeom>
        </p:spPr>
        <p:txBody>
          <a:bodyPr vert="horz" lIns="91440" tIns="45720" rIns="91440" bIns="45720" rtlCol="0">
            <a:normAutofit/>
          </a:bodyPr>
          <a:lstStyle/>
          <a:p>
            <a:pPr>
              <a:lnSpc>
                <a:spcPct val="90000"/>
              </a:lnSpc>
              <a:spcAft>
                <a:spcPts val="600"/>
              </a:spcAft>
            </a:pPr>
            <a:r>
              <a:rPr lang="fr-FR" b="1" u="sng" dirty="0"/>
              <a:t>6. </a:t>
            </a:r>
            <a:r>
              <a:rPr lang="fr-FR" b="1" u="sng" dirty="0" err="1"/>
              <a:t>Offer</a:t>
            </a:r>
            <a:r>
              <a:rPr lang="fr-FR" b="1" u="sng" dirty="0"/>
              <a:t> Acceptance Rate</a:t>
            </a:r>
          </a:p>
          <a:p>
            <a:pPr indent="-228600">
              <a:lnSpc>
                <a:spcPct val="90000"/>
              </a:lnSpc>
              <a:spcAft>
                <a:spcPts val="600"/>
              </a:spcAft>
              <a:buFont typeface="Arial" panose="020B0604020202020204" pitchFamily="34" charset="0"/>
              <a:buChar char="•"/>
            </a:pPr>
            <a:r>
              <a:rPr lang="fr-FR" dirty="0" err="1"/>
              <a:t>After</a:t>
            </a:r>
            <a:r>
              <a:rPr lang="fr-FR" dirty="0"/>
              <a:t> </a:t>
            </a:r>
            <a:r>
              <a:rPr lang="fr-FR" dirty="0" err="1"/>
              <a:t>finding</a:t>
            </a:r>
            <a:r>
              <a:rPr lang="fr-FR" dirty="0"/>
              <a:t> </a:t>
            </a:r>
            <a:r>
              <a:rPr lang="fr-FR" dirty="0" err="1"/>
              <a:t>qualified</a:t>
            </a:r>
            <a:r>
              <a:rPr lang="fr-FR" dirty="0"/>
              <a:t> candidates and </a:t>
            </a:r>
            <a:r>
              <a:rPr lang="fr-FR" dirty="0" err="1"/>
              <a:t>taking</a:t>
            </a:r>
            <a:r>
              <a:rPr lang="fr-FR" dirty="0"/>
              <a:t> them </a:t>
            </a:r>
            <a:r>
              <a:rPr lang="fr-FR" dirty="0" err="1"/>
              <a:t>through</a:t>
            </a:r>
            <a:r>
              <a:rPr lang="fr-FR" dirty="0"/>
              <a:t> the screening and </a:t>
            </a:r>
            <a:r>
              <a:rPr lang="fr-FR" dirty="0" err="1"/>
              <a:t>interviewing</a:t>
            </a:r>
            <a:r>
              <a:rPr lang="fr-FR" dirty="0"/>
              <a:t> process, </a:t>
            </a:r>
            <a:r>
              <a:rPr lang="fr-FR" dirty="0" err="1"/>
              <a:t>you</a:t>
            </a:r>
            <a:r>
              <a:rPr lang="fr-FR" dirty="0"/>
              <a:t> </a:t>
            </a:r>
            <a:r>
              <a:rPr lang="fr-FR" dirty="0" err="1"/>
              <a:t>want</a:t>
            </a:r>
            <a:r>
              <a:rPr lang="fr-FR" dirty="0"/>
              <a:t> them to </a:t>
            </a:r>
            <a:r>
              <a:rPr lang="fr-FR" dirty="0" err="1"/>
              <a:t>accept</a:t>
            </a:r>
            <a:r>
              <a:rPr lang="fr-FR" dirty="0"/>
              <a:t> the job </a:t>
            </a:r>
            <a:r>
              <a:rPr lang="fr-FR" dirty="0" err="1"/>
              <a:t>offer</a:t>
            </a:r>
            <a:r>
              <a:rPr lang="fr-FR" dirty="0"/>
              <a:t>. If </a:t>
            </a:r>
            <a:r>
              <a:rPr lang="fr-FR" dirty="0" err="1"/>
              <a:t>they</a:t>
            </a:r>
            <a:r>
              <a:rPr lang="fr-FR" dirty="0"/>
              <a:t> </a:t>
            </a:r>
            <a:r>
              <a:rPr lang="fr-FR" dirty="0" err="1"/>
              <a:t>don’t</a:t>
            </a:r>
            <a:r>
              <a:rPr lang="fr-FR" dirty="0"/>
              <a:t>, </a:t>
            </a:r>
            <a:r>
              <a:rPr lang="fr-FR" dirty="0" err="1"/>
              <a:t>there</a:t>
            </a:r>
            <a:r>
              <a:rPr lang="fr-FR" dirty="0"/>
              <a:t> </a:t>
            </a:r>
            <a:r>
              <a:rPr lang="fr-FR" dirty="0" err="1"/>
              <a:t>may</a:t>
            </a:r>
            <a:r>
              <a:rPr lang="fr-FR" dirty="0"/>
              <a:t> </a:t>
            </a:r>
            <a:r>
              <a:rPr lang="fr-FR" dirty="0" err="1"/>
              <a:t>be</a:t>
            </a:r>
            <a:r>
              <a:rPr lang="fr-FR" dirty="0"/>
              <a:t> some issues with </a:t>
            </a:r>
            <a:r>
              <a:rPr lang="fr-FR" dirty="0" err="1"/>
              <a:t>company</a:t>
            </a:r>
            <a:r>
              <a:rPr lang="fr-FR" dirty="0"/>
              <a:t> </a:t>
            </a:r>
            <a:r>
              <a:rPr lang="fr-FR" dirty="0" err="1"/>
              <a:t>reputation</a:t>
            </a:r>
            <a:r>
              <a:rPr lang="fr-FR" dirty="0"/>
              <a:t> or your compensation and </a:t>
            </a:r>
            <a:r>
              <a:rPr lang="fr-FR" dirty="0" err="1"/>
              <a:t>benefits</a:t>
            </a:r>
            <a:r>
              <a:rPr lang="fr-FR" dirty="0"/>
              <a:t> </a:t>
            </a:r>
            <a:r>
              <a:rPr lang="fr-FR" dirty="0" err="1"/>
              <a:t>strategy</a:t>
            </a:r>
            <a:r>
              <a:rPr lang="fr-FR" dirty="0"/>
              <a:t>. </a:t>
            </a:r>
            <a:r>
              <a:rPr lang="fr-FR" dirty="0" err="1"/>
              <a:t>Working</a:t>
            </a:r>
            <a:r>
              <a:rPr lang="fr-FR" dirty="0"/>
              <a:t> with your finance team can help </a:t>
            </a:r>
            <a:r>
              <a:rPr lang="fr-FR" dirty="0" err="1"/>
              <a:t>inform</a:t>
            </a:r>
            <a:r>
              <a:rPr lang="fr-FR" dirty="0"/>
              <a:t> a proactive </a:t>
            </a:r>
            <a:r>
              <a:rPr lang="fr-FR" dirty="0" err="1"/>
              <a:t>retention</a:t>
            </a:r>
            <a:r>
              <a:rPr lang="fr-FR" dirty="0"/>
              <a:t> </a:t>
            </a:r>
            <a:r>
              <a:rPr lang="fr-FR" dirty="0" err="1"/>
              <a:t>strategy</a:t>
            </a:r>
            <a:r>
              <a:rPr lang="fr-FR" dirty="0"/>
              <a:t>, as </a:t>
            </a:r>
            <a:r>
              <a:rPr lang="fr-FR" dirty="0" err="1"/>
              <a:t>well</a:t>
            </a:r>
            <a:r>
              <a:rPr lang="fr-FR" dirty="0"/>
              <a:t> as boost the </a:t>
            </a:r>
            <a:r>
              <a:rPr lang="fr-FR" dirty="0" err="1"/>
              <a:t>offer</a:t>
            </a:r>
            <a:r>
              <a:rPr lang="fr-FR" dirty="0"/>
              <a:t> acceptance rate.</a:t>
            </a:r>
          </a:p>
          <a:p>
            <a:pPr indent="-228600">
              <a:lnSpc>
                <a:spcPct val="90000"/>
              </a:lnSpc>
              <a:spcAft>
                <a:spcPts val="600"/>
              </a:spcAft>
              <a:buFont typeface="Arial" panose="020B0604020202020204" pitchFamily="34" charset="0"/>
              <a:buChar char="•"/>
            </a:pPr>
            <a:endParaRPr lang="fr-FR" dirty="0"/>
          </a:p>
          <a:p>
            <a:pPr indent="-228600">
              <a:lnSpc>
                <a:spcPct val="90000"/>
              </a:lnSpc>
              <a:spcAft>
                <a:spcPts val="600"/>
              </a:spcAft>
              <a:buFont typeface="Arial" panose="020B0604020202020204" pitchFamily="34" charset="0"/>
              <a:buChar char="•"/>
            </a:pPr>
            <a:r>
              <a:rPr lang="fr-FR" dirty="0" err="1"/>
              <a:t>Offer</a:t>
            </a:r>
            <a:r>
              <a:rPr lang="fr-FR" dirty="0"/>
              <a:t> acceptance rate = (# of </a:t>
            </a:r>
            <a:r>
              <a:rPr lang="fr-FR" dirty="0" err="1"/>
              <a:t>accepted</a:t>
            </a:r>
            <a:r>
              <a:rPr lang="fr-FR" dirty="0"/>
              <a:t> job </a:t>
            </a:r>
            <a:r>
              <a:rPr lang="fr-FR" dirty="0" err="1"/>
              <a:t>offers</a:t>
            </a:r>
            <a:r>
              <a:rPr lang="fr-FR" dirty="0"/>
              <a:t> / total </a:t>
            </a:r>
            <a:r>
              <a:rPr lang="fr-FR" dirty="0" err="1"/>
              <a:t>offers</a:t>
            </a:r>
            <a:r>
              <a:rPr lang="fr-FR" dirty="0"/>
              <a:t> </a:t>
            </a:r>
            <a:r>
              <a:rPr lang="fr-FR" dirty="0" err="1"/>
              <a:t>extended</a:t>
            </a:r>
            <a:r>
              <a:rPr lang="fr-FR" dirty="0"/>
              <a:t>) X 100</a:t>
            </a:r>
          </a:p>
          <a:p>
            <a:pPr indent="-228600">
              <a:lnSpc>
                <a:spcPct val="90000"/>
              </a:lnSpc>
              <a:spcAft>
                <a:spcPts val="600"/>
              </a:spcAft>
              <a:buFont typeface="Arial" panose="020B0604020202020204" pitchFamily="34" charset="0"/>
              <a:buChar char="•"/>
            </a:pPr>
            <a:endParaRPr lang="fr-FR" dirty="0"/>
          </a:p>
          <a:p>
            <a:pPr indent="-228600">
              <a:lnSpc>
                <a:spcPct val="90000"/>
              </a:lnSpc>
              <a:spcAft>
                <a:spcPts val="600"/>
              </a:spcAft>
              <a:buFont typeface="Arial" panose="020B0604020202020204" pitchFamily="34" charset="0"/>
              <a:buChar char="•"/>
            </a:pPr>
            <a:r>
              <a:rPr lang="fr-FR" dirty="0" err="1"/>
              <a:t>Alongside</a:t>
            </a:r>
            <a:r>
              <a:rPr lang="fr-FR" dirty="0"/>
              <a:t> the </a:t>
            </a:r>
            <a:r>
              <a:rPr lang="fr-FR" dirty="0" err="1"/>
              <a:t>offer</a:t>
            </a:r>
            <a:r>
              <a:rPr lang="fr-FR" dirty="0"/>
              <a:t> acceptance rate, </a:t>
            </a:r>
            <a:r>
              <a:rPr lang="fr-FR" dirty="0" err="1"/>
              <a:t>keep</a:t>
            </a:r>
            <a:r>
              <a:rPr lang="fr-FR" dirty="0"/>
              <a:t> </a:t>
            </a:r>
            <a:r>
              <a:rPr lang="fr-FR" dirty="0" err="1"/>
              <a:t>track</a:t>
            </a:r>
            <a:r>
              <a:rPr lang="fr-FR" dirty="0"/>
              <a:t> of compensation </a:t>
            </a:r>
            <a:r>
              <a:rPr lang="fr-FR" dirty="0" err="1"/>
              <a:t>negotiations</a:t>
            </a:r>
            <a:r>
              <a:rPr lang="fr-FR" dirty="0"/>
              <a:t> with </a:t>
            </a:r>
            <a:r>
              <a:rPr lang="fr-FR" dirty="0" err="1"/>
              <a:t>qualified</a:t>
            </a:r>
            <a:r>
              <a:rPr lang="fr-FR" dirty="0"/>
              <a:t> candidates to </a:t>
            </a:r>
            <a:r>
              <a:rPr lang="fr-FR" dirty="0" err="1"/>
              <a:t>provide</a:t>
            </a:r>
            <a:r>
              <a:rPr lang="fr-FR" dirty="0"/>
              <a:t> </a:t>
            </a:r>
            <a:r>
              <a:rPr lang="fr-FR" dirty="0" err="1"/>
              <a:t>even</a:t>
            </a:r>
            <a:r>
              <a:rPr lang="fr-FR" dirty="0"/>
              <a:t> more insight </a:t>
            </a:r>
            <a:r>
              <a:rPr lang="fr-FR" dirty="0" err="1"/>
              <a:t>into</a:t>
            </a:r>
            <a:r>
              <a:rPr lang="fr-FR" dirty="0"/>
              <a:t> </a:t>
            </a:r>
            <a:r>
              <a:rPr lang="fr-FR" dirty="0" err="1"/>
              <a:t>whether</a:t>
            </a:r>
            <a:r>
              <a:rPr lang="fr-FR" dirty="0"/>
              <a:t> your </a:t>
            </a:r>
            <a:r>
              <a:rPr lang="fr-FR" dirty="0" err="1"/>
              <a:t>pay</a:t>
            </a:r>
            <a:r>
              <a:rPr lang="fr-FR" dirty="0"/>
              <a:t> </a:t>
            </a:r>
            <a:r>
              <a:rPr lang="fr-FR" dirty="0" err="1"/>
              <a:t>is</a:t>
            </a:r>
            <a:r>
              <a:rPr lang="fr-FR" dirty="0"/>
              <a:t> </a:t>
            </a:r>
            <a:r>
              <a:rPr lang="fr-FR" dirty="0" err="1"/>
              <a:t>competitive</a:t>
            </a:r>
            <a:r>
              <a:rPr lang="fr-FR" dirty="0"/>
              <a:t> and if adjustments </a:t>
            </a:r>
            <a:r>
              <a:rPr lang="fr-FR" dirty="0" err="1"/>
              <a:t>need</a:t>
            </a:r>
            <a:r>
              <a:rPr lang="fr-FR" dirty="0"/>
              <a:t> to </a:t>
            </a:r>
            <a:r>
              <a:rPr lang="fr-FR" dirty="0" err="1"/>
              <a:t>be</a:t>
            </a:r>
            <a:r>
              <a:rPr lang="fr-FR" dirty="0"/>
              <a:t> made. </a:t>
            </a:r>
            <a:r>
              <a:rPr lang="fr-FR" dirty="0" err="1"/>
              <a:t>Additional</a:t>
            </a:r>
            <a:r>
              <a:rPr lang="fr-FR" dirty="0"/>
              <a:t> insight can come </a:t>
            </a:r>
            <a:r>
              <a:rPr lang="fr-FR" dirty="0" err="1"/>
              <a:t>from</a:t>
            </a:r>
            <a:r>
              <a:rPr lang="fr-FR" dirty="0"/>
              <a:t> </a:t>
            </a:r>
            <a:r>
              <a:rPr lang="fr-FR" dirty="0" err="1"/>
              <a:t>looking</a:t>
            </a:r>
            <a:r>
              <a:rPr lang="fr-FR" dirty="0"/>
              <a:t> at if </a:t>
            </a:r>
            <a:r>
              <a:rPr lang="fr-FR" dirty="0" err="1"/>
              <a:t>improving</a:t>
            </a:r>
            <a:r>
              <a:rPr lang="fr-FR" dirty="0"/>
              <a:t> </a:t>
            </a:r>
            <a:r>
              <a:rPr lang="fr-FR" dirty="0" err="1"/>
              <a:t>other</a:t>
            </a:r>
            <a:r>
              <a:rPr lang="fr-FR" dirty="0"/>
              <a:t> KPIs, </a:t>
            </a:r>
            <a:r>
              <a:rPr lang="fr-FR" dirty="0" err="1"/>
              <a:t>such</a:t>
            </a:r>
            <a:r>
              <a:rPr lang="fr-FR" dirty="0"/>
              <a:t> as the time to </a:t>
            </a:r>
            <a:r>
              <a:rPr lang="fr-FR" dirty="0" err="1"/>
              <a:t>hire</a:t>
            </a:r>
            <a:r>
              <a:rPr lang="fr-FR" dirty="0"/>
              <a:t>, can help boost the acceptance rate.</a:t>
            </a:r>
          </a:p>
        </p:txBody>
      </p:sp>
      <p:pic>
        <p:nvPicPr>
          <p:cNvPr id="6" name="Image 5">
            <a:extLst>
              <a:ext uri="{FF2B5EF4-FFF2-40B4-BE49-F238E27FC236}">
                <a16:creationId xmlns:a16="http://schemas.microsoft.com/office/drawing/2014/main" id="{C3A2A873-A8E3-4934-94DF-A8682674C1CB}"/>
              </a:ext>
            </a:extLst>
          </p:cNvPr>
          <p:cNvPicPr>
            <a:picLocks noChangeAspect="1"/>
          </p:cNvPicPr>
          <p:nvPr/>
        </p:nvPicPr>
        <p:blipFill>
          <a:blip r:embed="rId3"/>
          <a:stretch>
            <a:fillRect/>
          </a:stretch>
        </p:blipFill>
        <p:spPr>
          <a:xfrm>
            <a:off x="7440706" y="2872952"/>
            <a:ext cx="4415118" cy="1721896"/>
          </a:xfrm>
          <a:prstGeom prst="rect">
            <a:avLst/>
          </a:prstGeom>
          <a:noFill/>
        </p:spPr>
      </p:pic>
      <p:sp>
        <p:nvSpPr>
          <p:cNvPr id="2" name="Espace réservé du pied de page 1">
            <a:extLst>
              <a:ext uri="{FF2B5EF4-FFF2-40B4-BE49-F238E27FC236}">
                <a16:creationId xmlns:a16="http://schemas.microsoft.com/office/drawing/2014/main" id="{FEE4FAB1-3284-4068-B541-DCF1E9EEB021}"/>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fr-FR" sz="1300" kern="1200">
                <a:latin typeface="+mn-lt"/>
                <a:ea typeface="+mn-ea"/>
                <a:cs typeface="+mn-cs"/>
              </a:rPr>
              <a:t>People Analytics - Université Catholique de Lille</a:t>
            </a:r>
          </a:p>
        </p:txBody>
      </p:sp>
      <p:sp>
        <p:nvSpPr>
          <p:cNvPr id="3" name="Titre 2">
            <a:extLst>
              <a:ext uri="{FF2B5EF4-FFF2-40B4-BE49-F238E27FC236}">
                <a16:creationId xmlns:a16="http://schemas.microsoft.com/office/drawing/2014/main" id="{AC580A9F-90D5-41D5-81BB-9F0C86930607}"/>
              </a:ext>
            </a:extLst>
          </p:cNvPr>
          <p:cNvSpPr>
            <a:spLocks noGrp="1"/>
          </p:cNvSpPr>
          <p:nvPr>
            <p:ph type="title"/>
          </p:nvPr>
        </p:nvSpPr>
        <p:spPr>
          <a:xfrm>
            <a:off x="576071" y="704088"/>
            <a:ext cx="9144000" cy="676656"/>
          </a:xfrm>
        </p:spPr>
        <p:txBody>
          <a:bodyPr vert="horz" lIns="91440" tIns="45720" rIns="91440" bIns="45720" rtlCol="0" anchor="b">
            <a:normAutofit/>
          </a:bodyPr>
          <a:lstStyle/>
          <a:p>
            <a:r>
              <a:rPr lang="fr-FR" sz="4100" kern="1200">
                <a:latin typeface="+mj-lt"/>
                <a:ea typeface="+mj-ea"/>
                <a:cs typeface="+mj-cs"/>
              </a:rPr>
              <a:t>Recruitment KPIs</a:t>
            </a:r>
          </a:p>
        </p:txBody>
      </p:sp>
    </p:spTree>
    <p:extLst>
      <p:ext uri="{BB962C8B-B14F-4D97-AF65-F5344CB8AC3E}">
        <p14:creationId xmlns:p14="http://schemas.microsoft.com/office/powerpoint/2010/main" val="2608431213"/>
      </p:ext>
    </p:extLst>
  </p:cSld>
  <p:clrMapOvr>
    <a:masterClrMapping/>
  </p:clrMapOvr>
</p:sld>
</file>

<file path=ppt/theme/theme1.xml><?xml version="1.0" encoding="utf-8"?>
<a:theme xmlns:a="http://schemas.openxmlformats.org/drawingml/2006/main" name="Thème Offic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736_TF11964407_Win32" id="{98529A0D-CA21-4EE8-8D43-4A3D3E6B7ADF}" vid="{31C5BC09-4A0F-4E47-BA3D-07178D74B5A9}"/>
    </a:ext>
  </a:extLst>
</a:theme>
</file>

<file path=ppt/theme/theme2.xml><?xml version="1.0" encoding="utf-8"?>
<a:theme xmlns:a="http://schemas.openxmlformats.org/drawingml/2006/main" name="Food &amp; Nutrition">
  <a:themeElements>
    <a:clrScheme name="Official Roquette colors">
      <a:dk1>
        <a:srgbClr val="005A96"/>
      </a:dk1>
      <a:lt1>
        <a:srgbClr val="FFFFFF"/>
      </a:lt1>
      <a:dk2>
        <a:srgbClr val="000000"/>
      </a:dk2>
      <a:lt2>
        <a:srgbClr val="FFD400"/>
      </a:lt2>
      <a:accent1>
        <a:srgbClr val="597485"/>
      </a:accent1>
      <a:accent2>
        <a:srgbClr val="5DBCB9"/>
      </a:accent2>
      <a:accent3>
        <a:srgbClr val="E5C3AC"/>
      </a:accent3>
      <a:accent4>
        <a:srgbClr val="98B1B1"/>
      </a:accent4>
      <a:accent5>
        <a:srgbClr val="3A5B2B"/>
      </a:accent5>
      <a:accent6>
        <a:srgbClr val="6B3F22"/>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themeOverrid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{D707AB3D-B200-4A3D-987A-43B51A7E09BD}tf11964407_win32</Template>
  <TotalTime>0</TotalTime>
  <Words>2948</Words>
  <Application>Microsoft Office PowerPoint</Application>
  <PresentationFormat>Grand écran</PresentationFormat>
  <Paragraphs>212</Paragraphs>
  <Slides>24</Slides>
  <Notes>20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24</vt:i4>
      </vt:variant>
    </vt:vector>
  </HeadingPairs>
  <TitlesOfParts>
    <vt:vector size="34" baseType="lpstr">
      <vt:lpstr>Arial</vt:lpstr>
      <vt:lpstr>Calibri</vt:lpstr>
      <vt:lpstr>Calibri Light</vt:lpstr>
      <vt:lpstr>Courier New</vt:lpstr>
      <vt:lpstr>Gill Sans Nova</vt:lpstr>
      <vt:lpstr>Gill Sans Nova Light</vt:lpstr>
      <vt:lpstr>Sagona Book</vt:lpstr>
      <vt:lpstr>Wingdings</vt:lpstr>
      <vt:lpstr>Thème Office</vt:lpstr>
      <vt:lpstr>Food &amp; Nutrition</vt:lpstr>
      <vt:lpstr>People Analytics</vt:lpstr>
      <vt:lpstr>Measure the performance of the recruitment</vt:lpstr>
      <vt:lpstr>Recruit</vt:lpstr>
      <vt:lpstr>Recruitment KPIs</vt:lpstr>
      <vt:lpstr>Recruitment KPIs</vt:lpstr>
      <vt:lpstr>Recruitment KPIs</vt:lpstr>
      <vt:lpstr>Recruitment KPIs</vt:lpstr>
      <vt:lpstr>Recruitment KPIs</vt:lpstr>
      <vt:lpstr>Recruitment KPIs</vt:lpstr>
      <vt:lpstr>Recruitment KPIs</vt:lpstr>
      <vt:lpstr>Recruitment KPIs</vt:lpstr>
      <vt:lpstr>Recruitment KPIs</vt:lpstr>
      <vt:lpstr>Recruitment KPIs</vt:lpstr>
      <vt:lpstr>Recruitment KPIs</vt:lpstr>
      <vt:lpstr>Recruitment KPIs</vt:lpstr>
      <vt:lpstr>Employee Development</vt:lpstr>
      <vt:lpstr>Develop</vt:lpstr>
      <vt:lpstr>DIFFERENT TYPE OF LEARNING</vt:lpstr>
      <vt:lpstr>Learning KPIs</vt:lpstr>
      <vt:lpstr>Learning KPIs</vt:lpstr>
      <vt:lpstr>Learning KPIs</vt:lpstr>
      <vt:lpstr>Learning KPIs</vt:lpstr>
      <vt:lpstr>Learning KPIs</vt:lpstr>
      <vt:lpstr>Learning KPIs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SCIESZYK Pauline</dc:creator>
  <cp:lastModifiedBy>SCIESZYK Pauline</cp:lastModifiedBy>
  <cp:revision>7</cp:revision>
  <dcterms:created xsi:type="dcterms:W3CDTF">2023-01-11T19:47:23Z</dcterms:created>
  <dcterms:modified xsi:type="dcterms:W3CDTF">2023-03-20T07:28:33Z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e74c15-3b86-499d-ae68-711cf7510e43_Enabled">
    <vt:lpwstr>true</vt:lpwstr>
  </property>
  <property fmtid="{D5CDD505-2E9C-101B-9397-08002B2CF9AE}" pid="3" name="MSIP_Label_cde74c15-3b86-499d-ae68-711cf7510e43_SetDate">
    <vt:lpwstr>2023-02-07T13:04:08Z</vt:lpwstr>
  </property>
  <property fmtid="{D5CDD505-2E9C-101B-9397-08002B2CF9AE}" pid="4" name="MSIP_Label_cde74c15-3b86-499d-ae68-711cf7510e43_Method">
    <vt:lpwstr>Privileged</vt:lpwstr>
  </property>
  <property fmtid="{D5CDD505-2E9C-101B-9397-08002B2CF9AE}" pid="5" name="MSIP_Label_cde74c15-3b86-499d-ae68-711cf7510e43_Name">
    <vt:lpwstr>cde74c15-3b86-499d-ae68-711cf7510e43</vt:lpwstr>
  </property>
  <property fmtid="{D5CDD505-2E9C-101B-9397-08002B2CF9AE}" pid="6" name="MSIP_Label_cde74c15-3b86-499d-ae68-711cf7510e43_SiteId">
    <vt:lpwstr>1c81ebf9-6e52-4cf8-b2c4-a3b65e90edf9</vt:lpwstr>
  </property>
  <property fmtid="{D5CDD505-2E9C-101B-9397-08002B2CF9AE}" pid="7" name="MSIP_Label_cde74c15-3b86-499d-ae68-711cf7510e43_ActionId">
    <vt:lpwstr>a96f3ee1-2683-4669-bf5c-5123130f9638</vt:lpwstr>
  </property>
  <property fmtid="{D5CDD505-2E9C-101B-9397-08002B2CF9AE}" pid="8" name="MSIP_Label_cde74c15-3b86-499d-ae68-711cf7510e43_ContentBits">
    <vt:lpwstr>1</vt:lpwstr>
  </property>
</Properties>
</file>