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618" y="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1B180-FEA7-44BF-8A99-7582820B27D2}" type="datetimeFigureOut">
              <a:rPr lang="en-SG" smtClean="0"/>
              <a:t>15/10/2012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19E3E-3836-44C9-BEF2-E46FE764AF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223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19E3E-3836-44C9-BEF2-E46FE764AFA1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8470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44A-13A4-430F-A4E2-3756057D0827}" type="datetimeFigureOut">
              <a:rPr lang="en-SG" smtClean="0"/>
              <a:t>15/10/2012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5737-C1E2-466D-8C72-8FBD1338C0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99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44A-13A4-430F-A4E2-3756057D0827}" type="datetimeFigureOut">
              <a:rPr lang="en-SG" smtClean="0"/>
              <a:t>15/10/2012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5737-C1E2-466D-8C72-8FBD1338C0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738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44A-13A4-430F-A4E2-3756057D0827}" type="datetimeFigureOut">
              <a:rPr lang="en-SG" smtClean="0"/>
              <a:t>15/10/2012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5737-C1E2-466D-8C72-8FBD1338C0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355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44A-13A4-430F-A4E2-3756057D0827}" type="datetimeFigureOut">
              <a:rPr lang="en-SG" smtClean="0"/>
              <a:t>15/10/2012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5737-C1E2-466D-8C72-8FBD1338C0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723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44A-13A4-430F-A4E2-3756057D0827}" type="datetimeFigureOut">
              <a:rPr lang="en-SG" smtClean="0"/>
              <a:t>15/10/2012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5737-C1E2-466D-8C72-8FBD1338C0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895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44A-13A4-430F-A4E2-3756057D0827}" type="datetimeFigureOut">
              <a:rPr lang="en-SG" smtClean="0"/>
              <a:t>15/10/2012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5737-C1E2-466D-8C72-8FBD1338C0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889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44A-13A4-430F-A4E2-3756057D0827}" type="datetimeFigureOut">
              <a:rPr lang="en-SG" smtClean="0"/>
              <a:t>15/10/2012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5737-C1E2-466D-8C72-8FBD1338C0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313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44A-13A4-430F-A4E2-3756057D0827}" type="datetimeFigureOut">
              <a:rPr lang="en-SG" smtClean="0"/>
              <a:t>15/10/2012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5737-C1E2-466D-8C72-8FBD1338C0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28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44A-13A4-430F-A4E2-3756057D0827}" type="datetimeFigureOut">
              <a:rPr lang="en-SG" smtClean="0"/>
              <a:t>15/10/2012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5737-C1E2-466D-8C72-8FBD1338C0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962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44A-13A4-430F-A4E2-3756057D0827}" type="datetimeFigureOut">
              <a:rPr lang="en-SG" smtClean="0"/>
              <a:t>15/10/2012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5737-C1E2-466D-8C72-8FBD1338C0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07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44A-13A4-430F-A4E2-3756057D0827}" type="datetimeFigureOut">
              <a:rPr lang="en-SG" smtClean="0"/>
              <a:t>15/10/2012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5737-C1E2-466D-8C72-8FBD1338C0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8871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5E44A-13A4-430F-A4E2-3756057D0827}" type="datetimeFigureOut">
              <a:rPr lang="en-SG" smtClean="0"/>
              <a:t>15/10/2012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65737-C1E2-466D-8C72-8FBD1338C0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117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 rotWithShape="1">
          <a:blip r:embed="rId2"/>
          <a:srcRect l="31731" t="36666" r="32532" b="22051"/>
          <a:stretch/>
        </p:blipFill>
        <p:spPr bwMode="auto">
          <a:xfrm>
            <a:off x="1884762" y="1628800"/>
            <a:ext cx="5501005" cy="39712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Line Callout 3 (Accent Bar) 7"/>
          <p:cNvSpPr/>
          <p:nvPr/>
        </p:nvSpPr>
        <p:spPr>
          <a:xfrm>
            <a:off x="4073399" y="3314616"/>
            <a:ext cx="1542655" cy="711168"/>
          </a:xfrm>
          <a:prstGeom prst="accentCallout3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u="sng" dirty="0" smtClean="0">
                <a:solidFill>
                  <a:schemeClr val="tx1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Feedback box</a:t>
            </a:r>
            <a:r>
              <a:rPr lang="en-US" sz="1100" dirty="0" smtClean="0">
                <a:solidFill>
                  <a:schemeClr val="tx1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: Where the feedback messages are output</a:t>
            </a:r>
            <a:endParaRPr lang="en-SG" sz="1100" dirty="0" smtClean="0">
              <a:solidFill>
                <a:schemeClr val="tx1"/>
              </a:solidFill>
              <a:effectLst/>
              <a:latin typeface="Arial" pitchFamily="34" charset="0"/>
              <a:ea typeface="Calibri"/>
              <a:cs typeface="Arial" pitchFamily="34" charset="0"/>
            </a:endParaRPr>
          </a:p>
        </p:txBody>
      </p:sp>
      <p:sp>
        <p:nvSpPr>
          <p:cNvPr id="15" name="Line Callout 2 (No Border) 14"/>
          <p:cNvSpPr/>
          <p:nvPr/>
        </p:nvSpPr>
        <p:spPr>
          <a:xfrm>
            <a:off x="7287553" y="1561058"/>
            <a:ext cx="1466366" cy="859830"/>
          </a:xfrm>
          <a:prstGeom prst="callout2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 smtClean="0">
                <a:solidFill>
                  <a:schemeClr val="tx1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Font size toggles</a:t>
            </a:r>
            <a:r>
              <a:rPr lang="en-US" sz="1100" dirty="0" smtClean="0">
                <a:solidFill>
                  <a:schemeClr val="tx1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: To increase or reduce the font size</a:t>
            </a:r>
            <a:endParaRPr lang="en-SG" sz="1100" dirty="0" smtClean="0">
              <a:solidFill>
                <a:schemeClr val="tx1"/>
              </a:solidFill>
              <a:effectLst/>
              <a:latin typeface="Arial" pitchFamily="34" charset="0"/>
              <a:ea typeface="Calibri"/>
              <a:cs typeface="Arial" pitchFamily="34" charset="0"/>
            </a:endParaRPr>
          </a:p>
        </p:txBody>
      </p:sp>
      <p:sp>
        <p:nvSpPr>
          <p:cNvPr id="17" name="Line Callout 2 (No Border) 16"/>
          <p:cNvSpPr/>
          <p:nvPr/>
        </p:nvSpPr>
        <p:spPr>
          <a:xfrm>
            <a:off x="4853509" y="5456074"/>
            <a:ext cx="1767501" cy="565214"/>
          </a:xfrm>
          <a:prstGeom prst="callout2">
            <a:avLst>
              <a:gd name="adj1" fmla="val 44581"/>
              <a:gd name="adj2" fmla="val -2419"/>
              <a:gd name="adj3" fmla="val 45311"/>
              <a:gd name="adj4" fmla="val -12034"/>
              <a:gd name="adj5" fmla="val -68476"/>
              <a:gd name="adj6" fmla="val -72923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Input box</a:t>
            </a: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Where you enter your commands</a:t>
            </a:r>
            <a:endParaRPr lang="en-SG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Line Callout 2 (No Border) 17"/>
          <p:cNvSpPr/>
          <p:nvPr/>
        </p:nvSpPr>
        <p:spPr>
          <a:xfrm>
            <a:off x="256975" y="1196752"/>
            <a:ext cx="1767501" cy="864096"/>
          </a:xfrm>
          <a:prstGeom prst="callout2">
            <a:avLst>
              <a:gd name="adj1" fmla="val 47132"/>
              <a:gd name="adj2" fmla="val 107842"/>
              <a:gd name="adj3" fmla="val 47132"/>
              <a:gd name="adj4" fmla="val 136720"/>
              <a:gd name="adj5" fmla="val 104297"/>
              <a:gd name="adj6" fmla="val 15579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Settings</a:t>
            </a: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Where you customize your keyboard shortcuts, command keywords and more</a:t>
            </a:r>
            <a:endParaRPr lang="en-SG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Line Callout 2 (No Border) 18"/>
          <p:cNvSpPr/>
          <p:nvPr/>
        </p:nvSpPr>
        <p:spPr>
          <a:xfrm>
            <a:off x="4145407" y="976462"/>
            <a:ext cx="1637683" cy="724346"/>
          </a:xfrm>
          <a:prstGeom prst="callout2">
            <a:avLst>
              <a:gd name="adj1" fmla="val 78365"/>
              <a:gd name="adj2" fmla="val -6766"/>
              <a:gd name="adj3" fmla="val 79321"/>
              <a:gd name="adj4" fmla="val -15725"/>
              <a:gd name="adj5" fmla="val 157223"/>
              <a:gd name="adj6" fmla="val -25424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Help</a:t>
            </a: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Where you can find useful information when you are lost</a:t>
            </a:r>
            <a:endParaRPr lang="en-SG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Line Callout 2 (No Border) 19"/>
          <p:cNvSpPr/>
          <p:nvPr/>
        </p:nvSpPr>
        <p:spPr>
          <a:xfrm>
            <a:off x="217666" y="2780928"/>
            <a:ext cx="1767501" cy="1008112"/>
          </a:xfrm>
          <a:prstGeom prst="callout2">
            <a:avLst>
              <a:gd name="adj1" fmla="val 47132"/>
              <a:gd name="adj2" fmla="val 100706"/>
              <a:gd name="adj3" fmla="val 47132"/>
              <a:gd name="adj4" fmla="val 110853"/>
              <a:gd name="adj5" fmla="val -34887"/>
              <a:gd name="adj6" fmla="val 127252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Where you can export your tasks list to other file formats and customize your </a:t>
            </a:r>
            <a:r>
              <a:rPr lang="en-US" sz="11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ToDo</a:t>
            </a: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++ startup settings</a:t>
            </a:r>
            <a:endParaRPr lang="en-SG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19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/>
          <p:nvPr/>
        </p:nvPicPr>
        <p:blipFill rotWithShape="1">
          <a:blip r:embed="rId3"/>
          <a:srcRect l="31731" t="36666" r="32532" b="22051"/>
          <a:stretch/>
        </p:blipFill>
        <p:spPr bwMode="auto">
          <a:xfrm>
            <a:off x="1884762" y="1628800"/>
            <a:ext cx="5501005" cy="39712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2" name="Line Callout 2 (No Border) 31"/>
          <p:cNvSpPr/>
          <p:nvPr/>
        </p:nvSpPr>
        <p:spPr>
          <a:xfrm>
            <a:off x="107504" y="2780928"/>
            <a:ext cx="1877663" cy="833517"/>
          </a:xfrm>
          <a:prstGeom prst="callout2">
            <a:avLst>
              <a:gd name="adj1" fmla="val 47132"/>
              <a:gd name="adj2" fmla="val 100706"/>
              <a:gd name="adj3" fmla="val 47132"/>
              <a:gd name="adj4" fmla="val 110853"/>
              <a:gd name="adj5" fmla="val -34887"/>
              <a:gd name="adj6" fmla="val 127252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Menu Control (</a:t>
            </a:r>
            <a:r>
              <a:rPr lang="en-US" sz="1100" u="sng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Menu.cs</a:t>
            </a:r>
            <a:r>
              <a:rPr lang="en-US" sz="11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SG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  <a:br>
              <a:rPr lang="en-SG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Requires an instance of UI and </a:t>
            </a:r>
            <a:r>
              <a:rPr lang="en-US" sz="11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SettingsManager</a:t>
            </a: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to be passed in</a:t>
            </a:r>
            <a:endParaRPr lang="en-SG" sz="1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Line Callout 2 (No Border) 33"/>
          <p:cNvSpPr/>
          <p:nvPr/>
        </p:nvSpPr>
        <p:spPr>
          <a:xfrm>
            <a:off x="2843808" y="1052736"/>
            <a:ext cx="1767501" cy="648072"/>
          </a:xfrm>
          <a:prstGeom prst="callout2">
            <a:avLst>
              <a:gd name="adj1" fmla="val 47132"/>
              <a:gd name="adj2" fmla="val 101123"/>
              <a:gd name="adj3" fmla="val 47132"/>
              <a:gd name="adj4" fmla="val 106485"/>
              <a:gd name="adj5" fmla="val 214699"/>
              <a:gd name="adj6" fmla="val 12757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u="sng" dirty="0" err="1">
                <a:solidFill>
                  <a:schemeClr val="tx1"/>
                </a:solidFill>
              </a:rPr>
              <a:t>TimeDateControl</a:t>
            </a:r>
            <a:r>
              <a:rPr lang="en-US" sz="1100" b="1" u="sng" dirty="0">
                <a:solidFill>
                  <a:schemeClr val="tx1"/>
                </a:solidFill>
              </a:rPr>
              <a:t> </a:t>
            </a:r>
            <a:r>
              <a:rPr lang="en-US" sz="1100" u="sng" dirty="0">
                <a:solidFill>
                  <a:schemeClr val="tx1"/>
                </a:solidFill>
              </a:rPr>
              <a:t>(</a:t>
            </a:r>
            <a:r>
              <a:rPr lang="en-US" sz="1100" u="sng" dirty="0" err="1">
                <a:solidFill>
                  <a:schemeClr val="tx1"/>
                </a:solidFill>
              </a:rPr>
              <a:t>TimeDateControl.cs</a:t>
            </a:r>
            <a:r>
              <a:rPr lang="en-US" sz="1100" u="sng" dirty="0" smtClean="0">
                <a:solidFill>
                  <a:schemeClr val="tx1"/>
                </a:solidFill>
              </a:rPr>
              <a:t>)</a:t>
            </a:r>
            <a:r>
              <a:rPr lang="en-SG" sz="1100" dirty="0">
                <a:solidFill>
                  <a:schemeClr val="tx1"/>
                </a:solidFill>
              </a:rPr>
              <a:t>:</a:t>
            </a:r>
          </a:p>
          <a:p>
            <a:r>
              <a:rPr lang="en-US" sz="1100" dirty="0">
                <a:solidFill>
                  <a:schemeClr val="tx1"/>
                </a:solidFill>
              </a:rPr>
              <a:t>Displays Date and Time</a:t>
            </a:r>
            <a:endParaRPr lang="en-SG" sz="1100" dirty="0">
              <a:solidFill>
                <a:schemeClr val="tx1"/>
              </a:solidFill>
            </a:endParaRPr>
          </a:p>
        </p:txBody>
      </p:sp>
      <p:sp>
        <p:nvSpPr>
          <p:cNvPr id="35" name="Line Callout 2 (No Border) 34"/>
          <p:cNvSpPr/>
          <p:nvPr/>
        </p:nvSpPr>
        <p:spPr>
          <a:xfrm>
            <a:off x="7287553" y="1561058"/>
            <a:ext cx="1466366" cy="859830"/>
          </a:xfrm>
          <a:prstGeom prst="callout2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u="sng" dirty="0" err="1" smtClean="0">
                <a:solidFill>
                  <a:schemeClr val="tx1"/>
                </a:solidFill>
              </a:rPr>
              <a:t>increaseSizeButton</a:t>
            </a:r>
            <a:r>
              <a:rPr lang="en-US" sz="1100" dirty="0" smtClean="0">
                <a:solidFill>
                  <a:schemeClr val="tx1"/>
                </a:solidFill>
              </a:rPr>
              <a:t>:</a:t>
            </a:r>
            <a:endParaRPr lang="en-SG" sz="1100" u="sng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Increase Size of </a:t>
            </a:r>
            <a:r>
              <a:rPr lang="en-US" sz="1100" dirty="0" smtClean="0">
                <a:solidFill>
                  <a:schemeClr val="tx1"/>
                </a:solidFill>
              </a:rPr>
              <a:t>Text</a:t>
            </a:r>
            <a:endParaRPr lang="en-SG" sz="1100" dirty="0" smtClean="0">
              <a:solidFill>
                <a:schemeClr val="tx1"/>
              </a:solidFill>
            </a:endParaRPr>
          </a:p>
          <a:p>
            <a:r>
              <a:rPr lang="en-US" sz="1100" u="sng" dirty="0" err="1" smtClean="0">
                <a:solidFill>
                  <a:schemeClr val="tx1"/>
                </a:solidFill>
              </a:rPr>
              <a:t>decreaseSizeButton</a:t>
            </a:r>
            <a:r>
              <a:rPr lang="en-US" sz="1100" dirty="0" smtClean="0">
                <a:solidFill>
                  <a:schemeClr val="tx1"/>
                </a:solidFill>
              </a:rPr>
              <a:t>:</a:t>
            </a:r>
            <a:endParaRPr lang="en-SG" sz="1100" u="sng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Decrease Size of Text</a:t>
            </a:r>
            <a:endParaRPr lang="en-SG" sz="1100" dirty="0">
              <a:solidFill>
                <a:schemeClr val="tx1"/>
              </a:solidFill>
            </a:endParaRPr>
          </a:p>
        </p:txBody>
      </p:sp>
      <p:sp>
        <p:nvSpPr>
          <p:cNvPr id="36" name="Line Callout 3 (Accent Bar) 35"/>
          <p:cNvSpPr/>
          <p:nvPr/>
        </p:nvSpPr>
        <p:spPr>
          <a:xfrm>
            <a:off x="4073399" y="3314616"/>
            <a:ext cx="2154785" cy="711168"/>
          </a:xfrm>
          <a:prstGeom prst="accentCallout3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u="sng" dirty="0" err="1">
                <a:solidFill>
                  <a:schemeClr val="tx1"/>
                </a:solidFill>
              </a:rPr>
              <a:t>OutputBox</a:t>
            </a:r>
            <a:r>
              <a:rPr lang="en-US" sz="1100" b="1" u="sng" dirty="0">
                <a:solidFill>
                  <a:schemeClr val="tx1"/>
                </a:solidFill>
              </a:rPr>
              <a:t> Control </a:t>
            </a:r>
            <a:r>
              <a:rPr lang="en-US" sz="1100" u="sng" dirty="0">
                <a:solidFill>
                  <a:schemeClr val="tx1"/>
                </a:solidFill>
              </a:rPr>
              <a:t>(</a:t>
            </a:r>
            <a:r>
              <a:rPr lang="en-US" sz="1100" u="sng" dirty="0" err="1">
                <a:solidFill>
                  <a:schemeClr val="tx1"/>
                </a:solidFill>
              </a:rPr>
              <a:t>Menu.cs</a:t>
            </a:r>
            <a:r>
              <a:rPr lang="en-US" sz="1100" u="sng" dirty="0" smtClean="0">
                <a:solidFill>
                  <a:schemeClr val="tx1"/>
                </a:solidFill>
              </a:rPr>
              <a:t>)</a:t>
            </a:r>
            <a:r>
              <a:rPr lang="en-US" sz="1100" dirty="0" smtClean="0">
                <a:solidFill>
                  <a:schemeClr val="tx1"/>
                </a:solidFill>
              </a:rPr>
              <a:t>:</a:t>
            </a:r>
            <a:endParaRPr lang="en-SG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Requires an instance </a:t>
            </a:r>
            <a:r>
              <a:rPr lang="en-US" sz="1100" dirty="0" err="1">
                <a:solidFill>
                  <a:schemeClr val="tx1"/>
                </a:solidFill>
              </a:rPr>
              <a:t>SettingsManager</a:t>
            </a:r>
            <a:r>
              <a:rPr lang="en-US" sz="1100" dirty="0">
                <a:solidFill>
                  <a:schemeClr val="tx1"/>
                </a:solidFill>
              </a:rPr>
              <a:t> to be passed </a:t>
            </a:r>
            <a:r>
              <a:rPr lang="en-US" sz="1100" dirty="0" smtClean="0">
                <a:solidFill>
                  <a:schemeClr val="tx1"/>
                </a:solidFill>
              </a:rPr>
              <a:t>in</a:t>
            </a:r>
            <a:endParaRPr lang="en-SG" sz="1100" dirty="0">
              <a:solidFill>
                <a:schemeClr val="tx1"/>
              </a:solidFill>
            </a:endParaRPr>
          </a:p>
        </p:txBody>
      </p:sp>
      <p:sp>
        <p:nvSpPr>
          <p:cNvPr id="40" name="Line Callout 2 (No Border) 39"/>
          <p:cNvSpPr/>
          <p:nvPr/>
        </p:nvSpPr>
        <p:spPr>
          <a:xfrm>
            <a:off x="3727558" y="5458786"/>
            <a:ext cx="3318892" cy="282607"/>
          </a:xfrm>
          <a:prstGeom prst="callout2">
            <a:avLst>
              <a:gd name="adj1" fmla="val 62213"/>
              <a:gd name="adj2" fmla="val -2958"/>
              <a:gd name="adj3" fmla="val 63671"/>
              <a:gd name="adj4" fmla="val -6798"/>
              <a:gd name="adj5" fmla="val -119733"/>
              <a:gd name="adj6" fmla="val -22882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u="sng" dirty="0" err="1" smtClean="0">
                <a:solidFill>
                  <a:schemeClr val="tx1"/>
                </a:solidFill>
              </a:rPr>
              <a:t>textInput</a:t>
            </a:r>
            <a:r>
              <a:rPr lang="en-US" sz="1100" b="1" dirty="0" smtClean="0">
                <a:solidFill>
                  <a:schemeClr val="tx1"/>
                </a:solidFill>
              </a:rPr>
              <a:t>: </a:t>
            </a:r>
            <a:r>
              <a:rPr lang="en-US" sz="1100" dirty="0" smtClean="0">
                <a:solidFill>
                  <a:schemeClr val="tx1"/>
                </a:solidFill>
              </a:rPr>
              <a:t>Place where user inputs commands</a:t>
            </a:r>
            <a:endParaRPr lang="en-SG" sz="1100" dirty="0" smtClean="0">
              <a:solidFill>
                <a:schemeClr val="tx1"/>
              </a:solidFill>
            </a:endParaRPr>
          </a:p>
        </p:txBody>
      </p:sp>
      <p:sp>
        <p:nvSpPr>
          <p:cNvPr id="43" name="Line Callout 2 (No Border) 42"/>
          <p:cNvSpPr/>
          <p:nvPr/>
        </p:nvSpPr>
        <p:spPr>
          <a:xfrm>
            <a:off x="7287553" y="3789040"/>
            <a:ext cx="1466366" cy="1080120"/>
          </a:xfrm>
          <a:prstGeom prst="callout2">
            <a:avLst>
              <a:gd name="adj1" fmla="val 18750"/>
              <a:gd name="adj2" fmla="val -2958"/>
              <a:gd name="adj3" fmla="val 18750"/>
              <a:gd name="adj4" fmla="val -11997"/>
              <a:gd name="adj5" fmla="val 96315"/>
              <a:gd name="adj6" fmla="val -45657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u="sng" dirty="0" err="1" smtClean="0">
                <a:solidFill>
                  <a:schemeClr val="tx1"/>
                </a:solidFill>
              </a:rPr>
              <a:t>goButton</a:t>
            </a:r>
            <a:r>
              <a:rPr lang="en-US" sz="1100" dirty="0" smtClean="0">
                <a:solidFill>
                  <a:schemeClr val="tx1"/>
                </a:solidFill>
              </a:rPr>
              <a:t>: </a:t>
            </a:r>
            <a:r>
              <a:rPr lang="en-US" sz="1100" dirty="0" err="1" smtClean="0">
                <a:solidFill>
                  <a:schemeClr val="tx1"/>
                </a:solidFill>
              </a:rPr>
              <a:t>ToDo</a:t>
            </a:r>
            <a:r>
              <a:rPr lang="en-US" sz="1100" dirty="0" smtClean="0">
                <a:solidFill>
                  <a:schemeClr val="tx1"/>
                </a:solidFill>
              </a:rPr>
              <a:t>++ executes the command. Alternatively, just hit Enter (keyboard shortcut)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7238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Raaj\Desktop\Untitled-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817" y="2187892"/>
            <a:ext cx="4869180" cy="24822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Line Callout 2 (No Border) 5"/>
          <p:cNvSpPr/>
          <p:nvPr/>
        </p:nvSpPr>
        <p:spPr>
          <a:xfrm>
            <a:off x="2574625" y="4653136"/>
            <a:ext cx="1661639" cy="504056"/>
          </a:xfrm>
          <a:prstGeom prst="callout2">
            <a:avLst>
              <a:gd name="adj1" fmla="val 47132"/>
              <a:gd name="adj2" fmla="val -6068"/>
              <a:gd name="adj3" fmla="val 47133"/>
              <a:gd name="adj4" fmla="val -14813"/>
              <a:gd name="adj5" fmla="val -178686"/>
              <a:gd name="adj6" fmla="val -1401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u="sng" dirty="0" err="1">
                <a:solidFill>
                  <a:schemeClr val="tx1"/>
                </a:solidFill>
              </a:rPr>
              <a:t>minimisedCheckbox</a:t>
            </a:r>
            <a:endParaRPr lang="en-SG" sz="1100" u="sng" dirty="0">
              <a:solidFill>
                <a:schemeClr val="tx1"/>
              </a:solidFill>
            </a:endParaRPr>
          </a:p>
          <a:p>
            <a:r>
              <a:rPr lang="en-US" sz="1100" u="sng" dirty="0" err="1">
                <a:solidFill>
                  <a:schemeClr val="tx1"/>
                </a:solidFill>
              </a:rPr>
              <a:t>loadOnStartupCheckbox</a:t>
            </a:r>
            <a:endParaRPr lang="en-SG" sz="1100" u="sng" dirty="0">
              <a:solidFill>
                <a:schemeClr val="tx1"/>
              </a:solidFill>
            </a:endParaRPr>
          </a:p>
        </p:txBody>
      </p:sp>
      <p:sp>
        <p:nvSpPr>
          <p:cNvPr id="7" name="Line Callout 2 (No Border) 6"/>
          <p:cNvSpPr/>
          <p:nvPr/>
        </p:nvSpPr>
        <p:spPr>
          <a:xfrm>
            <a:off x="1710817" y="1196752"/>
            <a:ext cx="1465787" cy="1008112"/>
          </a:xfrm>
          <a:prstGeom prst="callout2">
            <a:avLst>
              <a:gd name="adj1" fmla="val 47132"/>
              <a:gd name="adj2" fmla="val 101123"/>
              <a:gd name="adj3" fmla="val 47132"/>
              <a:gd name="adj4" fmla="val 106485"/>
              <a:gd name="adj5" fmla="val 134525"/>
              <a:gd name="adj6" fmla="val 15834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u="sng" dirty="0" err="1" smtClean="0">
                <a:solidFill>
                  <a:schemeClr val="tx1"/>
                </a:solidFill>
              </a:rPr>
              <a:t>CommandTree</a:t>
            </a:r>
            <a:r>
              <a:rPr lang="en-US" sz="1100" b="1" u="sng" dirty="0" smtClean="0">
                <a:solidFill>
                  <a:schemeClr val="tx1"/>
                </a:solidFill>
              </a:rPr>
              <a:t>:</a:t>
            </a:r>
            <a:endParaRPr lang="en-SG" sz="1100" u="sng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This is where all </a:t>
            </a:r>
            <a:r>
              <a:rPr lang="en-US" sz="1100" dirty="0" smtClean="0">
                <a:solidFill>
                  <a:schemeClr val="tx1"/>
                </a:solidFill>
              </a:rPr>
              <a:t>user customized keywords for modifiable Commands are </a:t>
            </a:r>
            <a:r>
              <a:rPr lang="en-US" sz="1100" dirty="0">
                <a:solidFill>
                  <a:schemeClr val="tx1"/>
                </a:solidFill>
              </a:rPr>
              <a:t>added</a:t>
            </a:r>
            <a:endParaRPr lang="en-SG" sz="1100" dirty="0">
              <a:solidFill>
                <a:schemeClr val="tx1"/>
              </a:solidFill>
            </a:endParaRPr>
          </a:p>
        </p:txBody>
      </p:sp>
      <p:sp>
        <p:nvSpPr>
          <p:cNvPr id="8" name="Line Callout 2 (No Border) 7"/>
          <p:cNvSpPr/>
          <p:nvPr/>
        </p:nvSpPr>
        <p:spPr>
          <a:xfrm>
            <a:off x="6737695" y="1792846"/>
            <a:ext cx="1466366" cy="1132097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54826"/>
              <a:gd name="adj5" fmla="val 102614"/>
              <a:gd name="adj6" fmla="val -13694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u="sng" dirty="0" err="1" smtClean="0">
                <a:solidFill>
                  <a:schemeClr val="tx1"/>
                </a:solidFill>
              </a:rPr>
              <a:t>commandPreview</a:t>
            </a:r>
            <a:r>
              <a:rPr lang="en-US" sz="1100" dirty="0" smtClean="0">
                <a:solidFill>
                  <a:schemeClr val="tx1"/>
                </a:solidFill>
              </a:rPr>
              <a:t>:</a:t>
            </a:r>
            <a:endParaRPr lang="en-SG" sz="1100" u="sng" dirty="0">
              <a:solidFill>
                <a:schemeClr val="tx1"/>
              </a:solidFill>
            </a:endParaRPr>
          </a:p>
          <a:p>
            <a:r>
              <a:rPr lang="en-US" sz="1100" dirty="0" err="1">
                <a:solidFill>
                  <a:schemeClr val="tx1"/>
                </a:solidFill>
              </a:rPr>
              <a:t>TextBox</a:t>
            </a:r>
            <a:r>
              <a:rPr lang="en-US" sz="1100" dirty="0">
                <a:solidFill>
                  <a:schemeClr val="tx1"/>
                </a:solidFill>
              </a:rPr>
              <a:t> that shows the current command</a:t>
            </a:r>
            <a:endParaRPr lang="en-SG" sz="1100" dirty="0">
              <a:solidFill>
                <a:schemeClr val="tx1"/>
              </a:solidFill>
            </a:endParaRPr>
          </a:p>
          <a:p>
            <a:r>
              <a:rPr lang="en-US" sz="1100" u="sng" dirty="0" err="1" smtClean="0">
                <a:solidFill>
                  <a:schemeClr val="tx1"/>
                </a:solidFill>
              </a:rPr>
              <a:t>listOfCommands</a:t>
            </a:r>
            <a:r>
              <a:rPr lang="en-US" sz="1100" dirty="0" smtClean="0">
                <a:solidFill>
                  <a:schemeClr val="tx1"/>
                </a:solidFill>
              </a:rPr>
              <a:t>:</a:t>
            </a:r>
            <a:endParaRPr lang="en-SG" sz="1100" u="sng" dirty="0">
              <a:solidFill>
                <a:schemeClr val="tx1"/>
              </a:solidFill>
            </a:endParaRPr>
          </a:p>
          <a:p>
            <a:r>
              <a:rPr lang="en-US" sz="1100" dirty="0" smtClean="0">
                <a:solidFill>
                  <a:schemeClr val="tx1"/>
                </a:solidFill>
              </a:rPr>
              <a:t>Lists </a:t>
            </a:r>
            <a:r>
              <a:rPr lang="en-US" sz="1100" dirty="0">
                <a:solidFill>
                  <a:schemeClr val="tx1"/>
                </a:solidFill>
              </a:rPr>
              <a:t>all user Commands</a:t>
            </a:r>
            <a:endParaRPr lang="en-SG" sz="1100" dirty="0">
              <a:solidFill>
                <a:schemeClr val="tx1"/>
              </a:solidFill>
            </a:endParaRPr>
          </a:p>
        </p:txBody>
      </p:sp>
      <p:sp>
        <p:nvSpPr>
          <p:cNvPr id="9" name="Line Callout 2 (No Border) 8"/>
          <p:cNvSpPr/>
          <p:nvPr/>
        </p:nvSpPr>
        <p:spPr>
          <a:xfrm>
            <a:off x="6737695" y="4024608"/>
            <a:ext cx="1080120" cy="648072"/>
          </a:xfrm>
          <a:prstGeom prst="callout2">
            <a:avLst>
              <a:gd name="adj1" fmla="val 64319"/>
              <a:gd name="adj2" fmla="val 2096"/>
              <a:gd name="adj3" fmla="val 63671"/>
              <a:gd name="adj4" fmla="val -6798"/>
              <a:gd name="adj5" fmla="val 36103"/>
              <a:gd name="adj6" fmla="val -26672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u="sng" dirty="0" err="1">
                <a:solidFill>
                  <a:schemeClr val="tx1"/>
                </a:solidFill>
              </a:rPr>
              <a:t>okayButton</a:t>
            </a:r>
            <a:endParaRPr lang="en-SG" sz="1100" u="sng" dirty="0">
              <a:solidFill>
                <a:schemeClr val="tx1"/>
              </a:solidFill>
            </a:endParaRPr>
          </a:p>
          <a:p>
            <a:r>
              <a:rPr lang="en-US" sz="1100" u="sng" dirty="0" err="1">
                <a:solidFill>
                  <a:schemeClr val="tx1"/>
                </a:solidFill>
              </a:rPr>
              <a:t>applyButton</a:t>
            </a:r>
            <a:endParaRPr lang="en-SG" sz="1100" u="sng" dirty="0">
              <a:solidFill>
                <a:schemeClr val="tx1"/>
              </a:solidFill>
            </a:endParaRPr>
          </a:p>
          <a:p>
            <a:r>
              <a:rPr lang="en-US" sz="1100" u="sng" dirty="0" err="1">
                <a:solidFill>
                  <a:schemeClr val="tx1"/>
                </a:solidFill>
              </a:rPr>
              <a:t>cancelButton</a:t>
            </a:r>
            <a:endParaRPr lang="en-SG" sz="1100" u="sng" dirty="0">
              <a:solidFill>
                <a:schemeClr val="tx1"/>
              </a:solidFill>
            </a:endParaRPr>
          </a:p>
        </p:txBody>
      </p:sp>
      <p:sp>
        <p:nvSpPr>
          <p:cNvPr id="10" name="Line Callout 2 (No Border) 9"/>
          <p:cNvSpPr/>
          <p:nvPr/>
        </p:nvSpPr>
        <p:spPr>
          <a:xfrm>
            <a:off x="6737695" y="2996952"/>
            <a:ext cx="2232248" cy="905200"/>
          </a:xfrm>
          <a:prstGeom prst="callout2">
            <a:avLst>
              <a:gd name="adj1" fmla="val 64319"/>
              <a:gd name="adj2" fmla="val 2096"/>
              <a:gd name="adj3" fmla="val 63671"/>
              <a:gd name="adj4" fmla="val -6798"/>
              <a:gd name="adj5" fmla="val 99280"/>
              <a:gd name="adj6" fmla="val -21169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u="sng" dirty="0" err="1" smtClean="0">
                <a:solidFill>
                  <a:schemeClr val="tx1"/>
                </a:solidFill>
              </a:rPr>
              <a:t>commandDescription</a:t>
            </a:r>
            <a:r>
              <a:rPr lang="en-US" sz="1100" dirty="0" smtClean="0">
                <a:solidFill>
                  <a:schemeClr val="tx1"/>
                </a:solidFill>
              </a:rPr>
              <a:t>:</a:t>
            </a:r>
            <a:endParaRPr lang="en-SG" sz="1100" u="sng" dirty="0">
              <a:solidFill>
                <a:schemeClr val="tx1"/>
              </a:solidFill>
            </a:endParaRPr>
          </a:p>
          <a:p>
            <a:r>
              <a:rPr lang="en-US" sz="1100" dirty="0" smtClean="0">
                <a:solidFill>
                  <a:schemeClr val="tx1"/>
                </a:solidFill>
              </a:rPr>
              <a:t>Description </a:t>
            </a:r>
            <a:r>
              <a:rPr lang="en-US" sz="1100" dirty="0">
                <a:solidFill>
                  <a:schemeClr val="tx1"/>
                </a:solidFill>
              </a:rPr>
              <a:t>of selected Command</a:t>
            </a:r>
            <a:endParaRPr lang="en-SG" sz="1100" dirty="0">
              <a:solidFill>
                <a:schemeClr val="tx1"/>
              </a:solidFill>
            </a:endParaRPr>
          </a:p>
          <a:p>
            <a:r>
              <a:rPr lang="en-US" sz="1100" u="sng" dirty="0" err="1" smtClean="0">
                <a:solidFill>
                  <a:schemeClr val="tx1"/>
                </a:solidFill>
              </a:rPr>
              <a:t>addUserCommandButton</a:t>
            </a:r>
            <a:r>
              <a:rPr lang="en-US" sz="1100" dirty="0" smtClean="0">
                <a:solidFill>
                  <a:schemeClr val="tx1"/>
                </a:solidFill>
              </a:rPr>
              <a:t>:</a:t>
            </a:r>
            <a:endParaRPr lang="en-SG" sz="1100" u="sng" dirty="0" smtClean="0">
              <a:solidFill>
                <a:schemeClr val="tx1"/>
              </a:solidFill>
            </a:endParaRPr>
          </a:p>
          <a:p>
            <a:r>
              <a:rPr lang="en-US" sz="1100" u="sng" dirty="0" err="1" smtClean="0">
                <a:solidFill>
                  <a:schemeClr val="tx1"/>
                </a:solidFill>
              </a:rPr>
              <a:t>removeUserCommandButton</a:t>
            </a:r>
            <a:r>
              <a:rPr lang="en-US" sz="1100" dirty="0" smtClean="0">
                <a:solidFill>
                  <a:schemeClr val="tx1"/>
                </a:solidFill>
              </a:rPr>
              <a:t>:</a:t>
            </a:r>
            <a:endParaRPr lang="en-SG" sz="1100" u="sng" dirty="0" smtClean="0">
              <a:solidFill>
                <a:schemeClr val="tx1"/>
              </a:solidFill>
            </a:endParaRPr>
          </a:p>
          <a:p>
            <a:r>
              <a:rPr lang="en-US" sz="1100" dirty="0" smtClean="0">
                <a:solidFill>
                  <a:schemeClr val="tx1"/>
                </a:solidFill>
              </a:rPr>
              <a:t>Add </a:t>
            </a:r>
            <a:r>
              <a:rPr lang="en-US" sz="1100" dirty="0">
                <a:solidFill>
                  <a:schemeClr val="tx1"/>
                </a:solidFill>
              </a:rPr>
              <a:t>remove items from/to the </a:t>
            </a:r>
            <a:r>
              <a:rPr lang="en-US" sz="1100" dirty="0" smtClean="0">
                <a:solidFill>
                  <a:schemeClr val="tx1"/>
                </a:solidFill>
              </a:rPr>
              <a:t>list</a:t>
            </a:r>
            <a:endParaRPr lang="en-SG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187</Words>
  <Application>Microsoft Office PowerPoint</Application>
  <PresentationFormat>On-screen Show (4:3)</PresentationFormat>
  <Paragraphs>34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Jenna</dc:creator>
  <cp:lastModifiedBy>Jenna</cp:lastModifiedBy>
  <cp:revision>7</cp:revision>
  <dcterms:created xsi:type="dcterms:W3CDTF">2012-10-15T08:45:30Z</dcterms:created>
  <dcterms:modified xsi:type="dcterms:W3CDTF">2012-10-15T10:09:46Z</dcterms:modified>
</cp:coreProperties>
</file>