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3fabb65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3fabb65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Association analysis to see how </a:t>
            </a:r>
            <a:endParaRPr/>
          </a:p>
          <a:p>
            <a:pPr indent="0" lvl="0" marL="0" rtl="0" algn="l">
              <a:spcBef>
                <a:spcPts val="0"/>
              </a:spcBef>
              <a:spcAft>
                <a:spcPts val="0"/>
              </a:spcAft>
              <a:buNone/>
            </a:pPr>
            <a:r>
              <a:rPr lang="en-GB"/>
              <a:t>Implications: using known diagnoses for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4e6d180da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4e6d180da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4e6d180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4e6d180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4e6d180da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4e6d180da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solidFill>
                  <a:schemeClr val="dk2"/>
                </a:solidFill>
              </a:rPr>
              <a:t>Our use case is a model which works in tandem with a radiologist, providing diagnosis suggestions based on a combination of X-ray images and any current diagnosis made by the radiologist. As a proof of concept we aim to show that our model performs better in the classification of pneumonia when other diagnosed disease labels are included.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fabb657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fabb657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desc of data: 13 other thoracic disease labels as predictors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4e6d180da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4e6d180da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Remove (20) or replace with (16)</a:t>
            </a:r>
            <a:endParaRPr/>
          </a:p>
          <a:p>
            <a:pPr indent="0" lvl="0" marL="0" rtl="0" algn="l">
              <a:spcBef>
                <a:spcPts val="0"/>
              </a:spcBef>
              <a:spcAft>
                <a:spcPts val="0"/>
              </a:spcAft>
              <a:buNone/>
            </a:pPr>
            <a:r>
              <a:rPr lang="en-GB"/>
              <a:t>DenseNet-121 used by CheXNet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3fabb657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3fabb657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4e6d180da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4e6d180da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use of F1 score</a:t>
            </a:r>
            <a:endParaRPr/>
          </a:p>
          <a:p>
            <a:pPr indent="0" lvl="0" marL="0" rtl="0" algn="l">
              <a:spcBef>
                <a:spcPts val="0"/>
              </a:spcBef>
              <a:spcAft>
                <a:spcPts val="0"/>
              </a:spcAft>
              <a:buNone/>
            </a:pPr>
            <a:r>
              <a:rPr lang="en-GB"/>
              <a:t>Emphasise that results support hypothesis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4e6d180da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4e6d180d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Memory Issues: restricted to 112 x 112 which would lower the scores</a:t>
            </a:r>
            <a:endParaRPr/>
          </a:p>
          <a:p>
            <a:pPr indent="0" lvl="0" marL="0" rtl="0" algn="l">
              <a:spcBef>
                <a:spcPts val="0"/>
              </a:spcBef>
              <a:spcAft>
                <a:spcPts val="0"/>
              </a:spcAft>
              <a:buNone/>
            </a:pPr>
            <a:r>
              <a:rPr lang="en-GB"/>
              <a:t>Hyper-parameter tuning: every change seemed to make it worse. Freeze certain parameters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3fabb657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3fabb657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a:t>
            </a:r>
            <a:r>
              <a:rPr lang="en-GB"/>
              <a:t>ataset does not represent our use case well: </a:t>
            </a:r>
            <a:r>
              <a:rPr lang="en-GB"/>
              <a:t>our training and testing images generally have strong enough signs of pneumonia that the original radiologist was able to spot it, and images with weaker signs of pneumonia in the dataset may not even be labelled as such. So the images may not exactly represent the scenario we are interested in, but they are the closest we can get, and our hybrid model performs better than the CNN on this data, so it should do the same on a truer dataset or in deployment.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600"/>
              <a:t>Chex Mix: Improving Pneumonia Detection</a:t>
            </a:r>
            <a:endParaRPr sz="46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Blake List and Daniel Bentall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 Future work</a:t>
            </a:r>
            <a:endParaRPr b="0"/>
          </a:p>
        </p:txBody>
      </p:sp>
      <p:sp>
        <p:nvSpPr>
          <p:cNvPr id="127" name="Google Shape;127;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Method refinement</a:t>
            </a:r>
            <a:endParaRPr/>
          </a:p>
          <a:p>
            <a:pPr indent="-317500" lvl="1" marL="914400" rtl="0" algn="l">
              <a:lnSpc>
                <a:spcPct val="150000"/>
              </a:lnSpc>
              <a:spcBef>
                <a:spcPts val="0"/>
              </a:spcBef>
              <a:spcAft>
                <a:spcPts val="0"/>
              </a:spcAft>
              <a:buSzPts val="1400"/>
              <a:buChar char="○"/>
            </a:pPr>
            <a:r>
              <a:rPr lang="en-GB"/>
              <a:t>Different CNN configurations</a:t>
            </a:r>
            <a:endParaRPr/>
          </a:p>
          <a:p>
            <a:pPr indent="-317500" lvl="1" marL="914400" rtl="0" algn="l">
              <a:lnSpc>
                <a:spcPct val="150000"/>
              </a:lnSpc>
              <a:spcBef>
                <a:spcPts val="0"/>
              </a:spcBef>
              <a:spcAft>
                <a:spcPts val="0"/>
              </a:spcAft>
              <a:buSzPts val="1400"/>
              <a:buChar char="○"/>
            </a:pPr>
            <a:r>
              <a:rPr lang="en-GB"/>
              <a:t>Secondary model selection</a:t>
            </a:r>
            <a:endParaRPr/>
          </a:p>
          <a:p>
            <a:pPr indent="-317500" lvl="1" marL="914400" rtl="0" algn="l">
              <a:lnSpc>
                <a:spcPct val="150000"/>
              </a:lnSpc>
              <a:spcBef>
                <a:spcPts val="0"/>
              </a:spcBef>
              <a:spcAft>
                <a:spcPts val="0"/>
              </a:spcAft>
              <a:buSzPts val="1400"/>
              <a:buChar char="○"/>
            </a:pPr>
            <a:r>
              <a:rPr lang="en-GB"/>
              <a:t>Association analysis techniques</a:t>
            </a:r>
            <a:endParaRPr/>
          </a:p>
          <a:p>
            <a:pPr indent="-342900" lvl="0" marL="457200" rtl="0" algn="l">
              <a:lnSpc>
                <a:spcPct val="150000"/>
              </a:lnSpc>
              <a:spcBef>
                <a:spcPts val="0"/>
              </a:spcBef>
              <a:spcAft>
                <a:spcPts val="0"/>
              </a:spcAft>
              <a:buSzPts val="1800"/>
              <a:buChar char="●"/>
            </a:pPr>
            <a:r>
              <a:rPr lang="en-GB"/>
              <a:t>Look at disease development</a:t>
            </a:r>
            <a:endParaRPr/>
          </a:p>
          <a:p>
            <a:pPr indent="-342900" lvl="0" marL="457200" rtl="0" algn="l">
              <a:lnSpc>
                <a:spcPct val="150000"/>
              </a:lnSpc>
              <a:spcBef>
                <a:spcPts val="0"/>
              </a:spcBef>
              <a:spcAft>
                <a:spcPts val="0"/>
              </a:spcAft>
              <a:buSzPts val="1800"/>
              <a:buChar char="●"/>
            </a:pPr>
            <a:r>
              <a:rPr lang="en-GB"/>
              <a:t>Implications</a:t>
            </a:r>
            <a:endParaRPr/>
          </a:p>
          <a:p>
            <a:pPr indent="-317500" lvl="1" marL="914400" rtl="0" algn="l">
              <a:lnSpc>
                <a:spcPct val="150000"/>
              </a:lnSpc>
              <a:spcBef>
                <a:spcPts val="0"/>
              </a:spcBef>
              <a:spcAft>
                <a:spcPts val="0"/>
              </a:spcAft>
              <a:buSzPts val="1400"/>
              <a:buChar char="○"/>
            </a:pPr>
            <a:r>
              <a:rPr lang="en-GB"/>
              <a:t>Pneumonia diagnosis</a:t>
            </a:r>
            <a:endParaRPr/>
          </a:p>
          <a:p>
            <a:pPr indent="-317500" lvl="1" marL="914400" rtl="0" algn="l">
              <a:lnSpc>
                <a:spcPct val="150000"/>
              </a:lnSpc>
              <a:spcBef>
                <a:spcPts val="0"/>
              </a:spcBef>
              <a:spcAft>
                <a:spcPts val="0"/>
              </a:spcAft>
              <a:buSzPts val="1400"/>
              <a:buChar char="○"/>
            </a:pPr>
            <a:r>
              <a:rPr lang="en-GB"/>
              <a:t>Other disease diagnosis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a:t>
            </a:r>
            <a:endParaRPr/>
          </a:p>
        </p:txBody>
      </p:sp>
      <p:sp>
        <p:nvSpPr>
          <p:cNvPr id="133" name="Google Shape;133;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Goal: improve pneumonia detection</a:t>
            </a:r>
            <a:endParaRPr/>
          </a:p>
          <a:p>
            <a:pPr indent="-342900" lvl="0" marL="457200" rtl="0" algn="l">
              <a:lnSpc>
                <a:spcPct val="150000"/>
              </a:lnSpc>
              <a:spcBef>
                <a:spcPts val="0"/>
              </a:spcBef>
              <a:spcAft>
                <a:spcPts val="0"/>
              </a:spcAft>
              <a:buSzPts val="1800"/>
              <a:buChar char="●"/>
            </a:pPr>
            <a:r>
              <a:rPr lang="en-GB"/>
              <a:t>Based on the CheXNet model</a:t>
            </a:r>
            <a:endParaRPr/>
          </a:p>
          <a:p>
            <a:pPr indent="-342900" lvl="0" marL="457200" rtl="0" algn="l">
              <a:lnSpc>
                <a:spcPct val="150000"/>
              </a:lnSpc>
              <a:spcBef>
                <a:spcPts val="0"/>
              </a:spcBef>
              <a:spcAft>
                <a:spcPts val="0"/>
              </a:spcAft>
              <a:buSzPts val="1800"/>
              <a:buChar char="●"/>
            </a:pPr>
            <a:r>
              <a:rPr lang="en-GB"/>
              <a:t>Improve by considering other diagnosed conditions</a:t>
            </a:r>
            <a:endParaRPr/>
          </a:p>
          <a:p>
            <a:pPr indent="-342900" lvl="0" marL="457200" rtl="0" algn="l">
              <a:lnSpc>
                <a:spcPct val="150000"/>
              </a:lnSpc>
              <a:spcBef>
                <a:spcPts val="0"/>
              </a:spcBef>
              <a:spcAft>
                <a:spcPts val="0"/>
              </a:spcAft>
              <a:buSzPts val="1800"/>
              <a:buChar char="●"/>
            </a:pPr>
            <a:r>
              <a:rPr lang="en-GB"/>
              <a:t>Results are promising</a:t>
            </a:r>
            <a:endParaRPr/>
          </a:p>
          <a:p>
            <a:pPr indent="-342900" lvl="0" marL="457200" rtl="0" algn="l">
              <a:lnSpc>
                <a:spcPct val="150000"/>
              </a:lnSpc>
              <a:spcBef>
                <a:spcPts val="0"/>
              </a:spcBef>
              <a:spcAft>
                <a:spcPts val="0"/>
              </a:spcAft>
              <a:buSzPts val="1800"/>
              <a:buChar char="●"/>
            </a:pPr>
            <a:r>
              <a:rPr lang="en-GB"/>
              <a:t>Needs further development in collaboration with medical institute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79" name="Google Shape;79;p14"/>
          <p:cNvSpPr txBox="1"/>
          <p:nvPr>
            <p:ph idx="1" type="body"/>
          </p:nvPr>
        </p:nvSpPr>
        <p:spPr>
          <a:xfrm>
            <a:off x="2410100" y="1339650"/>
            <a:ext cx="6321600" cy="3258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Improve pneumonia detection</a:t>
            </a:r>
            <a:endParaRPr/>
          </a:p>
          <a:p>
            <a:pPr indent="-342900" lvl="0" marL="457200" rtl="0" algn="l">
              <a:lnSpc>
                <a:spcPct val="200000"/>
              </a:lnSpc>
              <a:spcBef>
                <a:spcPts val="0"/>
              </a:spcBef>
              <a:spcAft>
                <a:spcPts val="0"/>
              </a:spcAft>
              <a:buSzPts val="1800"/>
              <a:buChar char="●"/>
            </a:pPr>
            <a:r>
              <a:rPr lang="en-GB"/>
              <a:t>ChestX-ray14 dataset (based on Wang et al., 2017)</a:t>
            </a:r>
            <a:endParaRPr/>
          </a:p>
          <a:p>
            <a:pPr indent="-342900" lvl="0" marL="457200" rtl="0" algn="l">
              <a:lnSpc>
                <a:spcPct val="200000"/>
              </a:lnSpc>
              <a:spcBef>
                <a:spcPts val="0"/>
              </a:spcBef>
              <a:spcAft>
                <a:spcPts val="0"/>
              </a:spcAft>
              <a:buSzPts val="1800"/>
              <a:buChar char="●"/>
            </a:pPr>
            <a:r>
              <a:rPr lang="en-GB"/>
              <a:t>14 thoracic pathologies including pneumonia</a:t>
            </a:r>
            <a:endParaRPr/>
          </a:p>
          <a:p>
            <a:pPr indent="-342900" lvl="0" marL="457200" rtl="0" algn="l">
              <a:lnSpc>
                <a:spcPct val="200000"/>
              </a:lnSpc>
              <a:spcBef>
                <a:spcPts val="0"/>
              </a:spcBef>
              <a:spcAft>
                <a:spcPts val="0"/>
              </a:spcAft>
              <a:buSzPts val="1800"/>
              <a:buChar char="●"/>
            </a:pPr>
            <a:r>
              <a:rPr lang="en-GB"/>
              <a:t>Model based on CheXNet (Rajpurkar et al., 2017)</a:t>
            </a:r>
            <a:endParaRPr/>
          </a:p>
          <a:p>
            <a:pPr indent="-180975" lvl="0" marL="179999" rtl="0" algn="l">
              <a:spcBef>
                <a:spcPts val="1600"/>
              </a:spcBef>
              <a:spcAft>
                <a:spcPts val="0"/>
              </a:spcAft>
              <a:buNone/>
            </a:pPr>
            <a:r>
              <a:rPr lang="en-GB" sz="1200">
                <a:latin typeface="Arial"/>
                <a:ea typeface="Arial"/>
                <a:cs typeface="Arial"/>
                <a:sym typeface="Arial"/>
              </a:rPr>
              <a:t>Rajpurkar et al. </a:t>
            </a:r>
            <a:r>
              <a:rPr i="1" lang="en-GB" sz="1200">
                <a:latin typeface="Arial"/>
                <a:ea typeface="Arial"/>
                <a:cs typeface="Arial"/>
                <a:sym typeface="Arial"/>
              </a:rPr>
              <a:t>CheXNet: Radiologist-Level Pneumonia Detection on Chest X-Rays with Deep Learning</a:t>
            </a:r>
            <a:r>
              <a:rPr lang="en-GB" sz="1200">
                <a:latin typeface="Arial"/>
                <a:ea typeface="Arial"/>
                <a:cs typeface="Arial"/>
                <a:sym typeface="Arial"/>
              </a:rPr>
              <a:t>. 2017.</a:t>
            </a:r>
            <a:endParaRPr sz="1200">
              <a:latin typeface="Arial"/>
              <a:ea typeface="Arial"/>
              <a:cs typeface="Arial"/>
              <a:sym typeface="Arial"/>
            </a:endParaRPr>
          </a:p>
          <a:p>
            <a:pPr indent="-180975" lvl="0" marL="179999" rtl="0" algn="l">
              <a:spcBef>
                <a:spcPts val="0"/>
              </a:spcBef>
              <a:spcAft>
                <a:spcPts val="0"/>
              </a:spcAft>
              <a:buClr>
                <a:schemeClr val="dk2"/>
              </a:buClr>
              <a:buSzPts val="1100"/>
              <a:buFont typeface="Arial"/>
              <a:buNone/>
            </a:pPr>
            <a:r>
              <a:rPr lang="en-GB" sz="1200">
                <a:latin typeface="Arial"/>
                <a:ea typeface="Arial"/>
                <a:cs typeface="Arial"/>
                <a:sym typeface="Arial"/>
              </a:rPr>
              <a:t>Wang et al. </a:t>
            </a:r>
            <a:r>
              <a:rPr i="1" lang="en-GB" sz="1200">
                <a:latin typeface="Arial"/>
                <a:ea typeface="Arial"/>
                <a:cs typeface="Arial"/>
                <a:sym typeface="Arial"/>
              </a:rPr>
              <a:t>Chestx-ray8: Hospital-scale chest x-ray database and benchmarks on weakly-supervised classification and localization of common thorax diseases</a:t>
            </a:r>
            <a:r>
              <a:rPr lang="en-GB" sz="1200">
                <a:latin typeface="Arial"/>
                <a:ea typeface="Arial"/>
                <a:cs typeface="Arial"/>
                <a:sym typeface="Arial"/>
              </a:rPr>
              <a:t>. 2017.</a:t>
            </a:r>
            <a:endParaRPr sz="1200">
              <a:latin typeface="Arial"/>
              <a:ea typeface="Arial"/>
              <a:cs typeface="Arial"/>
              <a:sym typeface="Arial"/>
            </a:endParaRPr>
          </a:p>
          <a:p>
            <a:pPr indent="0" lvl="0" marL="0" rtl="0" algn="l">
              <a:lnSpc>
                <a:spcPct val="200000"/>
              </a:lnSpc>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Hypothesis</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GB"/>
              <a:t>Using</a:t>
            </a:r>
            <a:r>
              <a:rPr lang="en-GB"/>
              <a:t> the other disease labels [from ChestX-ray14] as features, and combining them with the final layer activations of the CNN in a logistic regression classifier, will give a significantly higher F1 score than the CNN alone in the classification of pneumonia.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 Splitting and Balancing</a:t>
            </a:r>
            <a:endParaRPr/>
          </a:p>
        </p:txBody>
      </p:sp>
      <p:pic>
        <p:nvPicPr>
          <p:cNvPr id="91" name="Google Shape;91;p16"/>
          <p:cNvPicPr preferRelativeResize="0"/>
          <p:nvPr/>
        </p:nvPicPr>
        <p:blipFill>
          <a:blip r:embed="rId3">
            <a:alphaModFix/>
          </a:blip>
          <a:stretch>
            <a:fillRect/>
          </a:stretch>
        </p:blipFill>
        <p:spPr>
          <a:xfrm>
            <a:off x="2400250" y="1382350"/>
            <a:ext cx="6004349" cy="306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 Model Flowchart</a:t>
            </a:r>
            <a:endParaRPr/>
          </a:p>
        </p:txBody>
      </p:sp>
      <p:pic>
        <p:nvPicPr>
          <p:cNvPr id="97" name="Google Shape;97;p17"/>
          <p:cNvPicPr preferRelativeResize="0"/>
          <p:nvPr/>
        </p:nvPicPr>
        <p:blipFill>
          <a:blip r:embed="rId3">
            <a:alphaModFix/>
          </a:blip>
          <a:stretch>
            <a:fillRect/>
          </a:stretch>
        </p:blipFill>
        <p:spPr>
          <a:xfrm>
            <a:off x="2535425" y="1173150"/>
            <a:ext cx="5694926" cy="3489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 Training and Testing</a:t>
            </a:r>
            <a:endParaRPr/>
          </a:p>
        </p:txBody>
      </p:sp>
      <p:sp>
        <p:nvSpPr>
          <p:cNvPr id="103" name="Google Shape;103;p18"/>
          <p:cNvSpPr txBox="1"/>
          <p:nvPr>
            <p:ph idx="1" type="body"/>
          </p:nvPr>
        </p:nvSpPr>
        <p:spPr>
          <a:xfrm>
            <a:off x="2400250" y="1293950"/>
            <a:ext cx="6321600" cy="3283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GB"/>
              <a:t>Train fully connected NN with frozen DenseNet</a:t>
            </a:r>
            <a:endParaRPr/>
          </a:p>
          <a:p>
            <a:pPr indent="-342900" lvl="0" marL="457200" rtl="0" algn="l">
              <a:lnSpc>
                <a:spcPct val="150000"/>
              </a:lnSpc>
              <a:spcBef>
                <a:spcPts val="0"/>
              </a:spcBef>
              <a:spcAft>
                <a:spcPts val="0"/>
              </a:spcAft>
              <a:buSzPts val="1800"/>
              <a:buAutoNum type="arabicPeriod"/>
            </a:pPr>
            <a:r>
              <a:rPr lang="en-GB"/>
              <a:t>Train latter part of DenseNet</a:t>
            </a:r>
            <a:endParaRPr/>
          </a:p>
          <a:p>
            <a:pPr indent="-342900" lvl="0" marL="457200" rtl="0" algn="l">
              <a:lnSpc>
                <a:spcPct val="150000"/>
              </a:lnSpc>
              <a:spcBef>
                <a:spcPts val="0"/>
              </a:spcBef>
              <a:spcAft>
                <a:spcPts val="0"/>
              </a:spcAft>
              <a:buSzPts val="1800"/>
              <a:buAutoNum type="arabicPeriod"/>
            </a:pPr>
            <a:r>
              <a:rPr lang="en-GB"/>
              <a:t>Predict on training images and save training activations</a:t>
            </a:r>
            <a:endParaRPr/>
          </a:p>
          <a:p>
            <a:pPr indent="-342900" lvl="0" marL="457200" rtl="0" algn="l">
              <a:lnSpc>
                <a:spcPct val="150000"/>
              </a:lnSpc>
              <a:spcBef>
                <a:spcPts val="0"/>
              </a:spcBef>
              <a:spcAft>
                <a:spcPts val="0"/>
              </a:spcAft>
              <a:buSzPts val="1800"/>
              <a:buAutoNum type="arabicPeriod"/>
            </a:pPr>
            <a:r>
              <a:rPr lang="en-GB"/>
              <a:t>Predict on testing images for baseline score </a:t>
            </a:r>
            <a:r>
              <a:rPr lang="en-GB"/>
              <a:t>and save testing activations</a:t>
            </a:r>
            <a:endParaRPr/>
          </a:p>
          <a:p>
            <a:pPr indent="-342900" lvl="0" marL="457200" rtl="0" algn="l">
              <a:lnSpc>
                <a:spcPct val="150000"/>
              </a:lnSpc>
              <a:spcBef>
                <a:spcPts val="0"/>
              </a:spcBef>
              <a:spcAft>
                <a:spcPts val="0"/>
              </a:spcAft>
              <a:buSzPts val="1800"/>
              <a:buAutoNum type="arabicPeriod"/>
            </a:pPr>
            <a:r>
              <a:rPr lang="en-GB"/>
              <a:t>Train logistic regression on training activations</a:t>
            </a:r>
            <a:endParaRPr/>
          </a:p>
          <a:p>
            <a:pPr indent="-342900" lvl="0" marL="457200" rtl="0" algn="l">
              <a:lnSpc>
                <a:spcPct val="150000"/>
              </a:lnSpc>
              <a:spcBef>
                <a:spcPts val="0"/>
              </a:spcBef>
              <a:spcAft>
                <a:spcPts val="0"/>
              </a:spcAft>
              <a:buSzPts val="1800"/>
              <a:buAutoNum type="arabicPeriod"/>
            </a:pPr>
            <a:r>
              <a:rPr lang="en-GB"/>
              <a:t>Predict logistic regression on testing activations and produce hybrid score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09" name="Google Shape;109;p19"/>
          <p:cNvSpPr txBox="1"/>
          <p:nvPr>
            <p:ph idx="1" type="body"/>
          </p:nvPr>
        </p:nvSpPr>
        <p:spPr>
          <a:xfrm>
            <a:off x="2410101" y="1595775"/>
            <a:ext cx="5996700" cy="24195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a:t>Baseline CNN F1 score: 0.210</a:t>
            </a:r>
            <a:endParaRPr/>
          </a:p>
          <a:p>
            <a:pPr indent="0" lvl="0" marL="0" rtl="0" algn="l">
              <a:lnSpc>
                <a:spcPct val="150000"/>
              </a:lnSpc>
              <a:spcBef>
                <a:spcPts val="1600"/>
              </a:spcBef>
              <a:spcAft>
                <a:spcPts val="0"/>
              </a:spcAft>
              <a:buNone/>
            </a:pPr>
            <a:r>
              <a:rPr lang="en-GB"/>
              <a:t>Hybrid F1 score: </a:t>
            </a:r>
            <a:r>
              <a:rPr lang="en-GB">
                <a:solidFill>
                  <a:srgbClr val="FF0000"/>
                </a:solidFill>
              </a:rPr>
              <a:t>0.332</a:t>
            </a:r>
            <a:endParaRPr>
              <a:solidFill>
                <a:srgbClr val="FF0000"/>
              </a:solidFill>
            </a:endParaRPr>
          </a:p>
          <a:p>
            <a:pPr indent="0" lvl="0" marL="0" rtl="0" algn="l">
              <a:lnSpc>
                <a:spcPct val="150000"/>
              </a:lnSpc>
              <a:spcBef>
                <a:spcPts val="1600"/>
              </a:spcBef>
              <a:spcAft>
                <a:spcPts val="1600"/>
              </a:spcAft>
              <a:buNone/>
            </a:pPr>
            <a:r>
              <a:rPr lang="en-GB"/>
              <a:t>CheXNet F1 score: 0.435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 Technical Issues</a:t>
            </a:r>
            <a:endParaRPr/>
          </a:p>
        </p:txBody>
      </p:sp>
      <p:sp>
        <p:nvSpPr>
          <p:cNvPr id="115" name="Google Shape;115;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Index alignment problems</a:t>
            </a:r>
            <a:endParaRPr sz="2400"/>
          </a:p>
          <a:p>
            <a:pPr indent="-381000" lvl="0" marL="457200" rtl="0" algn="l">
              <a:spcBef>
                <a:spcPts val="1600"/>
              </a:spcBef>
              <a:spcAft>
                <a:spcPts val="0"/>
              </a:spcAft>
              <a:buSzPts val="2400"/>
              <a:buChar char="●"/>
            </a:pPr>
            <a:r>
              <a:rPr lang="en-GB" sz="2400"/>
              <a:t>Memory issues</a:t>
            </a:r>
            <a:endParaRPr sz="2400"/>
          </a:p>
          <a:p>
            <a:pPr indent="-381000" lvl="0" marL="457200" rtl="0" algn="l">
              <a:spcBef>
                <a:spcPts val="1600"/>
              </a:spcBef>
              <a:spcAft>
                <a:spcPts val="1600"/>
              </a:spcAft>
              <a:buSzPts val="2400"/>
              <a:buChar char="●"/>
            </a:pPr>
            <a:r>
              <a:rPr lang="en-GB" sz="2400"/>
              <a:t>Hyper-parameter tuning</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 Dataset Issues</a:t>
            </a:r>
            <a:endParaRPr/>
          </a:p>
        </p:txBody>
      </p:sp>
      <p:sp>
        <p:nvSpPr>
          <p:cNvPr id="121" name="Google Shape;121;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Label accuracy/subjectivity</a:t>
            </a:r>
            <a:endParaRPr/>
          </a:p>
          <a:p>
            <a:pPr indent="-342900" lvl="0" marL="457200" rtl="0" algn="l">
              <a:lnSpc>
                <a:spcPct val="150000"/>
              </a:lnSpc>
              <a:spcBef>
                <a:spcPts val="0"/>
              </a:spcBef>
              <a:spcAft>
                <a:spcPts val="0"/>
              </a:spcAft>
              <a:buSzPts val="1800"/>
              <a:buChar char="●"/>
            </a:pPr>
            <a:r>
              <a:rPr lang="en-GB"/>
              <a:t>Lack of information</a:t>
            </a:r>
            <a:endParaRPr/>
          </a:p>
          <a:p>
            <a:pPr indent="-317500" lvl="1" marL="914400" rtl="0" algn="l">
              <a:lnSpc>
                <a:spcPct val="150000"/>
              </a:lnSpc>
              <a:spcBef>
                <a:spcPts val="0"/>
              </a:spcBef>
              <a:spcAft>
                <a:spcPts val="0"/>
              </a:spcAft>
              <a:buSzPts val="1400"/>
              <a:buChar char="○"/>
            </a:pPr>
            <a:r>
              <a:rPr lang="en-GB"/>
              <a:t>Patient medical data</a:t>
            </a:r>
            <a:endParaRPr/>
          </a:p>
          <a:p>
            <a:pPr indent="-317500" lvl="1" marL="914400" rtl="0" algn="l">
              <a:lnSpc>
                <a:spcPct val="150000"/>
              </a:lnSpc>
              <a:spcBef>
                <a:spcPts val="0"/>
              </a:spcBef>
              <a:spcAft>
                <a:spcPts val="0"/>
              </a:spcAft>
              <a:buSzPts val="1400"/>
              <a:buChar char="○"/>
            </a:pPr>
            <a:r>
              <a:rPr lang="en-GB"/>
              <a:t>Side X-rays</a:t>
            </a:r>
            <a:endParaRPr/>
          </a:p>
          <a:p>
            <a:pPr indent="-342900" lvl="0" marL="457200" rtl="0" algn="l">
              <a:lnSpc>
                <a:spcPct val="150000"/>
              </a:lnSpc>
              <a:spcBef>
                <a:spcPts val="0"/>
              </a:spcBef>
              <a:spcAft>
                <a:spcPts val="0"/>
              </a:spcAft>
              <a:buSzPts val="1800"/>
              <a:buChar char="●"/>
            </a:pPr>
            <a:r>
              <a:rPr lang="en-GB"/>
              <a:t>Dataset does not represent use case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