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94701" r:id="rId1"/>
  </p:sldMasterIdLst>
  <p:notesMasterIdLst>
    <p:notesMasterId r:id="rId27"/>
  </p:notesMasterIdLst>
  <p:sldIdLst>
    <p:sldId id="453" r:id="rId2"/>
    <p:sldId id="509" r:id="rId3"/>
    <p:sldId id="512" r:id="rId4"/>
    <p:sldId id="510" r:id="rId5"/>
    <p:sldId id="513" r:id="rId6"/>
    <p:sldId id="516" r:id="rId7"/>
    <p:sldId id="514" r:id="rId8"/>
    <p:sldId id="518" r:id="rId9"/>
    <p:sldId id="517" r:id="rId10"/>
    <p:sldId id="519" r:id="rId11"/>
    <p:sldId id="520" r:id="rId12"/>
    <p:sldId id="521" r:id="rId13"/>
    <p:sldId id="522" r:id="rId14"/>
    <p:sldId id="525" r:id="rId15"/>
    <p:sldId id="524" r:id="rId16"/>
    <p:sldId id="526" r:id="rId17"/>
    <p:sldId id="527" r:id="rId18"/>
    <p:sldId id="529" r:id="rId19"/>
    <p:sldId id="528" r:id="rId20"/>
    <p:sldId id="523" r:id="rId21"/>
    <p:sldId id="505" r:id="rId22"/>
    <p:sldId id="506" r:id="rId23"/>
    <p:sldId id="507" r:id="rId24"/>
    <p:sldId id="508" r:id="rId25"/>
    <p:sldId id="436" r:id="rId26"/>
  </p:sldIdLst>
  <p:sldSz cx="12184063" cy="6858000"/>
  <p:notesSz cx="9872663" cy="67976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060">
          <p15:clr>
            <a:srgbClr val="A4A3A4"/>
          </p15:clr>
        </p15:guide>
        <p15:guide id="2" orient="horz" pos="2837">
          <p15:clr>
            <a:srgbClr val="A4A3A4"/>
          </p15:clr>
        </p15:guide>
        <p15:guide id="3" pos="7215">
          <p15:clr>
            <a:srgbClr val="A4A3A4"/>
          </p15:clr>
        </p15:guide>
        <p15:guide id="4" orient="horz" pos="692">
          <p15:clr>
            <a:srgbClr val="A4A3A4"/>
          </p15:clr>
        </p15:guide>
        <p15:guide id="5" pos="155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ffreychen(陈龙新)" initials="c" lastIdx="2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27B5E9"/>
    <a:srgbClr val="0074BE"/>
    <a:srgbClr val="339933"/>
    <a:srgbClr val="ADFF00"/>
    <a:srgbClr val="0164A1"/>
    <a:srgbClr val="1F497D"/>
    <a:srgbClr val="448423"/>
    <a:srgbClr val="5EC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16" autoAdjust="0"/>
  </p:normalViewPr>
  <p:slideViewPr>
    <p:cSldViewPr>
      <p:cViewPr varScale="1">
        <p:scale>
          <a:sx n="63" d="100"/>
          <a:sy n="63" d="100"/>
        </p:scale>
        <p:origin x="-1002" y="-108"/>
      </p:cViewPr>
      <p:guideLst>
        <p:guide orient="horz" pos="4060"/>
        <p:guide orient="horz" pos="2837"/>
        <p:guide orient="horz" pos="692"/>
        <p:guide pos="7215"/>
        <p:guide pos="15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3" cy="4500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trophywang\Documents\WXWork\1688850522614800\Cache\File\2018-08\&#24037;&#20316;&#31807;1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评论请求数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评论请求类型!$B$1</c:f>
              <c:strCache>
                <c:ptCount val="1"/>
                <c:pt idx="0">
                  <c:v>请求数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0.125"/>
                  <c:y val="0.1064814814814814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EF1F52A-8B79-4766-B584-F66E58138D32}" type="CATEGORYNAME">
                      <a:rPr lang="zh-CN" altLang="en-US"/>
                      <a:pPr>
                        <a:defRPr sz="1000" b="1" i="0" u="none" strike="noStrike" kern="1200" spc="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[类别名称]</a:t>
                    </a:fld>
                    <a:r>
                      <a:rPr lang="zh-CN" altLang="en-US"/>
                      <a:t>：</a:t>
                    </a:r>
                    <a:r>
                      <a:rPr lang="en-US" altLang="zh-CN"/>
                      <a:t>4.8%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0.13333333333333339"/>
                  <c:y val="-2.777777777777777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D04C6AF-7B7B-4828-8AC3-138CF276A9FE}" type="CATEGORYNAME">
                      <a:rPr lang="zh-CN" altLang="en-US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pPr>
                        <a:defRPr sz="1000" b="1" i="0" u="none" strike="noStrike" kern="1200" spc="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[类别名称]</a:t>
                    </a:fld>
                    <a:r>
                      <a: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：</a:t>
                    </a:r>
                    <a:r>
                      <a:rPr lang="en-US" altLang="zh-CN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95.02%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-0.16111111111111115"/>
                  <c:y val="8.796296296296296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5B1FD25-1BA2-4448-B737-7F397C8B9EFA}" type="CATEGORYNAME">
                      <a:rPr lang="zh-CN" altLang="en-US"/>
                      <a:pPr>
                        <a:defRPr sz="1000" b="1" i="0" u="none" strike="noStrike" kern="1200" spc="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[类别名称]</a:t>
                    </a:fld>
                    <a:r>
                      <a:rPr lang="zh-CN" altLang="en-US" dirty="0"/>
                      <a:t>：</a:t>
                    </a:r>
                    <a:r>
                      <a:rPr lang="en-US" altLang="zh-CN" dirty="0"/>
                      <a:t>0.18%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评论请求类型!$A$2:$A$4</c:f>
              <c:strCache>
                <c:ptCount val="3"/>
                <c:pt idx="0">
                  <c:v>进房评论返回数</c:v>
                </c:pt>
                <c:pt idx="1">
                  <c:v>房内评论刷新返回数</c:v>
                </c:pt>
                <c:pt idx="2">
                  <c:v>旧评论请求返回数</c:v>
                </c:pt>
              </c:strCache>
            </c:strRef>
          </c:cat>
          <c:val>
            <c:numRef>
              <c:f>评论请求类型!$B$2:$B$4</c:f>
              <c:numCache>
                <c:formatCode>General</c:formatCode>
                <c:ptCount val="3"/>
                <c:pt idx="0">
                  <c:v>133964</c:v>
                </c:pt>
                <c:pt idx="1">
                  <c:v>2652782</c:v>
                </c:pt>
                <c:pt idx="2">
                  <c:v>5078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刷新评论返回数详情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房内评论刷新返回数!$B$1</c:f>
              <c:strCache>
                <c:ptCount val="1"/>
                <c:pt idx="0">
                  <c:v>请求数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房内评论刷新返回数!$A$2:$A$7</c:f>
              <c:strCache>
                <c:ptCount val="6"/>
                <c:pt idx="0">
                  <c:v>0~10</c:v>
                </c:pt>
                <c:pt idx="1">
                  <c:v>11~50</c:v>
                </c:pt>
                <c:pt idx="2">
                  <c:v>51~100</c:v>
                </c:pt>
                <c:pt idx="3">
                  <c:v>101~200</c:v>
                </c:pt>
                <c:pt idx="4">
                  <c:v>201~~500</c:v>
                </c:pt>
                <c:pt idx="5">
                  <c:v>501~1000</c:v>
                </c:pt>
              </c:strCache>
            </c:strRef>
          </c:cat>
          <c:val>
            <c:numRef>
              <c:f>房内评论刷新返回数!$B$2:$B$7</c:f>
              <c:numCache>
                <c:formatCode>General</c:formatCode>
                <c:ptCount val="6"/>
                <c:pt idx="0">
                  <c:v>85779</c:v>
                </c:pt>
                <c:pt idx="1">
                  <c:v>507672</c:v>
                </c:pt>
                <c:pt idx="2">
                  <c:v>376465</c:v>
                </c:pt>
                <c:pt idx="3">
                  <c:v>1661409</c:v>
                </c:pt>
                <c:pt idx="4">
                  <c:v>5036</c:v>
                </c:pt>
                <c:pt idx="5">
                  <c:v>16421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7825024"/>
        <c:axId val="88202624"/>
      </c:barChart>
      <c:lineChart>
        <c:grouping val="standard"/>
        <c:varyColors val="0"/>
        <c:ser>
          <c:idx val="1"/>
          <c:order val="1"/>
          <c:tx>
            <c:strRef>
              <c:f>房内评论刷新返回数!$C$1</c:f>
              <c:strCache>
                <c:ptCount val="1"/>
                <c:pt idx="0">
                  <c:v>占比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房内评论刷新返回数!$A$2:$A$7</c:f>
              <c:strCache>
                <c:ptCount val="6"/>
                <c:pt idx="0">
                  <c:v>0~10</c:v>
                </c:pt>
                <c:pt idx="1">
                  <c:v>11~50</c:v>
                </c:pt>
                <c:pt idx="2">
                  <c:v>51~100</c:v>
                </c:pt>
                <c:pt idx="3">
                  <c:v>101~200</c:v>
                </c:pt>
                <c:pt idx="4">
                  <c:v>201~~500</c:v>
                </c:pt>
                <c:pt idx="5">
                  <c:v>501~1000</c:v>
                </c:pt>
              </c:strCache>
            </c:strRef>
          </c:cat>
          <c:val>
            <c:numRef>
              <c:f>房内评论刷新返回数!$C$2:$C$7</c:f>
              <c:numCache>
                <c:formatCode>0.00%</c:formatCode>
                <c:ptCount val="6"/>
                <c:pt idx="0">
                  <c:v>3.2300000000000002E-2</c:v>
                </c:pt>
                <c:pt idx="1">
                  <c:v>0.19139999999999999</c:v>
                </c:pt>
                <c:pt idx="2">
                  <c:v>0.1419</c:v>
                </c:pt>
                <c:pt idx="3">
                  <c:v>0.62629999999999997</c:v>
                </c:pt>
                <c:pt idx="4">
                  <c:v>1.9E-3</c:v>
                </c:pt>
                <c:pt idx="5">
                  <c:v>6.1999999999999998E-3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4756608"/>
        <c:axId val="128803968"/>
      </c:lineChart>
      <c:catAx>
        <c:axId val="87825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8202624"/>
        <c:crosses val="autoZero"/>
        <c:auto val="1"/>
        <c:lblAlgn val="ctr"/>
        <c:lblOffset val="100"/>
        <c:noMultiLvlLbl val="0"/>
      </c:catAx>
      <c:valAx>
        <c:axId val="8820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7825024"/>
        <c:crosses val="autoZero"/>
        <c:crossBetween val="between"/>
      </c:valAx>
      <c:valAx>
        <c:axId val="128803968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4756608"/>
        <c:crosses val="max"/>
        <c:crossBetween val="between"/>
      </c:valAx>
      <c:catAx>
        <c:axId val="1347566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8803968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2E0E0D-F8DE-455C-A664-A03CE9F76B28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14C2781-79DE-4253-BCC6-BD52A5F16789}">
      <dgm:prSet phldrT="[文本]"/>
      <dgm:spPr/>
      <dgm:t>
        <a:bodyPr/>
        <a:lstStyle/>
        <a:p>
          <a:r>
            <a:rPr lang="zh-CN" altLang="en-US" dirty="0" smtClean="0"/>
            <a:t>业务评估</a:t>
          </a:r>
          <a:r>
            <a:rPr lang="en-US" altLang="zh-CN" dirty="0" smtClean="0"/>
            <a:t>/</a:t>
          </a:r>
          <a:r>
            <a:rPr lang="zh-CN" altLang="en-US" dirty="0" smtClean="0"/>
            <a:t>调度预案</a:t>
          </a:r>
          <a:endParaRPr lang="zh-CN" altLang="en-US" dirty="0"/>
        </a:p>
      </dgm:t>
    </dgm:pt>
    <dgm:pt modelId="{12282FC2-1A5F-4A33-8969-7978EA2DB402}" type="parTrans" cxnId="{16E52ABC-FEE7-4ECC-9314-747E7218D2DA}">
      <dgm:prSet/>
      <dgm:spPr/>
      <dgm:t>
        <a:bodyPr/>
        <a:lstStyle/>
        <a:p>
          <a:endParaRPr lang="zh-CN" altLang="en-US"/>
        </a:p>
      </dgm:t>
    </dgm:pt>
    <dgm:pt modelId="{B6C75AB8-83CD-403A-8630-434455EB4F7F}" type="sibTrans" cxnId="{16E52ABC-FEE7-4ECC-9314-747E7218D2DA}">
      <dgm:prSet/>
      <dgm:spPr/>
      <dgm:t>
        <a:bodyPr/>
        <a:lstStyle/>
        <a:p>
          <a:endParaRPr lang="zh-CN" altLang="en-US"/>
        </a:p>
      </dgm:t>
    </dgm:pt>
    <dgm:pt modelId="{0041CBE6-03D9-4D59-9D1A-3F8B04AE68D1}">
      <dgm:prSet phldrT="[文本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 dirty="0"/>
        </a:p>
      </dgm:t>
    </dgm:pt>
    <dgm:pt modelId="{8FDDB3A1-FC9F-4D0D-83C7-55EA86385474}" type="parTrans" cxnId="{ABDDEF1F-4552-436C-AAB7-1436E0579A22}">
      <dgm:prSet/>
      <dgm:spPr/>
      <dgm:t>
        <a:bodyPr/>
        <a:lstStyle/>
        <a:p>
          <a:endParaRPr lang="zh-CN" altLang="en-US"/>
        </a:p>
      </dgm:t>
    </dgm:pt>
    <dgm:pt modelId="{E77EB983-FDB6-4C19-BD71-271048C9E3B0}" type="sibTrans" cxnId="{ABDDEF1F-4552-436C-AAB7-1436E0579A22}">
      <dgm:prSet/>
      <dgm:spPr/>
      <dgm:t>
        <a:bodyPr/>
        <a:lstStyle/>
        <a:p>
          <a:endParaRPr lang="zh-CN" altLang="en-US"/>
        </a:p>
      </dgm:t>
    </dgm:pt>
    <dgm:pt modelId="{CF2239E6-3022-40F2-90AD-4C09C3C8370E}">
      <dgm:prSet phldrT="[文本]"/>
      <dgm:spPr/>
      <dgm:t>
        <a:bodyPr/>
        <a:lstStyle/>
        <a:p>
          <a:pPr algn="ctr"/>
          <a:r>
            <a:rPr lang="zh-CN" altLang="en-US" dirty="0" smtClean="0"/>
            <a:t>推流测试</a:t>
          </a:r>
          <a:r>
            <a:rPr lang="en-US" altLang="zh-CN" dirty="0" smtClean="0"/>
            <a:t>/</a:t>
          </a:r>
          <a:r>
            <a:rPr lang="zh-CN" altLang="en-US" dirty="0" smtClean="0"/>
            <a:t>后台压测</a:t>
          </a:r>
          <a:endParaRPr lang="zh-CN" altLang="en-US" dirty="0"/>
        </a:p>
      </dgm:t>
    </dgm:pt>
    <dgm:pt modelId="{06B241A2-7917-4A54-95D9-10317378C0F1}" type="parTrans" cxnId="{70C53A6B-8866-4723-B967-EBC6F2A126C9}">
      <dgm:prSet/>
      <dgm:spPr/>
      <dgm:t>
        <a:bodyPr/>
        <a:lstStyle/>
        <a:p>
          <a:endParaRPr lang="zh-CN" altLang="en-US"/>
        </a:p>
      </dgm:t>
    </dgm:pt>
    <dgm:pt modelId="{2BF7C0A9-9DEA-4AF3-ABA9-C8096A55E7C5}" type="sibTrans" cxnId="{70C53A6B-8866-4723-B967-EBC6F2A126C9}">
      <dgm:prSet/>
      <dgm:spPr/>
      <dgm:t>
        <a:bodyPr/>
        <a:lstStyle/>
        <a:p>
          <a:endParaRPr lang="zh-CN" altLang="en-US"/>
        </a:p>
      </dgm:t>
    </dgm:pt>
    <dgm:pt modelId="{2C3BECF8-BDBB-4553-A051-03421C5356BD}">
      <dgm:prSet phldrT="[文本]"/>
      <dgm:spPr/>
      <dgm:t>
        <a:bodyPr/>
        <a:lstStyle/>
        <a:p>
          <a:r>
            <a:rPr lang="zh-CN" altLang="en-US" dirty="0" smtClean="0"/>
            <a:t>值班值守</a:t>
          </a:r>
          <a:r>
            <a:rPr lang="en-US" altLang="zh-CN" dirty="0" smtClean="0"/>
            <a:t>/</a:t>
          </a:r>
          <a:r>
            <a:rPr lang="zh-CN" altLang="en-US" dirty="0" smtClean="0"/>
            <a:t>实时监控</a:t>
          </a:r>
          <a:endParaRPr lang="zh-CN" altLang="en-US" dirty="0"/>
        </a:p>
      </dgm:t>
    </dgm:pt>
    <dgm:pt modelId="{97C91D75-CA3F-4FFB-9186-15D9632771C4}" type="parTrans" cxnId="{7A8D0F3C-1A8E-4BE7-92BA-05D11164A5A2}">
      <dgm:prSet/>
      <dgm:spPr/>
      <dgm:t>
        <a:bodyPr/>
        <a:lstStyle/>
        <a:p>
          <a:endParaRPr lang="zh-CN" altLang="en-US"/>
        </a:p>
      </dgm:t>
    </dgm:pt>
    <dgm:pt modelId="{389911CE-C737-492C-906D-C7F4050AF82E}" type="sibTrans" cxnId="{7A8D0F3C-1A8E-4BE7-92BA-05D11164A5A2}">
      <dgm:prSet/>
      <dgm:spPr/>
      <dgm:t>
        <a:bodyPr/>
        <a:lstStyle/>
        <a:p>
          <a:endParaRPr lang="zh-CN" altLang="en-US"/>
        </a:p>
      </dgm:t>
    </dgm:pt>
    <dgm:pt modelId="{C2C2E69A-006F-45EA-80C0-A39F3D67E8AC}">
      <dgm:prSet phldrT="[文本]"/>
      <dgm:spPr/>
      <dgm:t>
        <a:bodyPr/>
        <a:lstStyle/>
        <a:p>
          <a:r>
            <a:rPr lang="zh-CN" altLang="en-US" dirty="0" smtClean="0"/>
            <a:t>发现问题</a:t>
          </a:r>
          <a:r>
            <a:rPr lang="en-US" altLang="zh-CN" dirty="0" smtClean="0"/>
            <a:t>/</a:t>
          </a:r>
          <a:r>
            <a:rPr lang="zh-CN" altLang="en-US" dirty="0" smtClean="0"/>
            <a:t>按需调度</a:t>
          </a:r>
          <a:endParaRPr lang="zh-CN" altLang="en-US" dirty="0"/>
        </a:p>
      </dgm:t>
    </dgm:pt>
    <dgm:pt modelId="{BF5673F0-4768-4E9D-A781-F0DE4FB4C565}" type="parTrans" cxnId="{55C38A20-FF3F-4C54-A75B-97851C7AF3B9}">
      <dgm:prSet/>
      <dgm:spPr/>
      <dgm:t>
        <a:bodyPr/>
        <a:lstStyle/>
        <a:p>
          <a:endParaRPr lang="zh-CN" altLang="en-US"/>
        </a:p>
      </dgm:t>
    </dgm:pt>
    <dgm:pt modelId="{535529DA-473D-4729-85C3-0C48FCDAC07A}" type="sibTrans" cxnId="{55C38A20-FF3F-4C54-A75B-97851C7AF3B9}">
      <dgm:prSet/>
      <dgm:spPr/>
      <dgm:t>
        <a:bodyPr/>
        <a:lstStyle/>
        <a:p>
          <a:endParaRPr lang="zh-CN" altLang="en-US"/>
        </a:p>
      </dgm:t>
    </dgm:pt>
    <dgm:pt modelId="{6D3F894A-82E9-43FD-B552-4C09796A0E30}">
      <dgm:prSet phldrT="[文本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pPr algn="ctr"/>
          <a:endParaRPr lang="zh-CN" altLang="en-US" dirty="0"/>
        </a:p>
      </dgm:t>
    </dgm:pt>
    <dgm:pt modelId="{E5B24388-AF85-4DF9-994E-E7F459F93DBF}" type="parTrans" cxnId="{BAAC95AA-F208-4EBD-B5B7-5AC238DFF179}">
      <dgm:prSet/>
      <dgm:spPr/>
      <dgm:t>
        <a:bodyPr/>
        <a:lstStyle/>
        <a:p>
          <a:endParaRPr lang="zh-CN" altLang="en-US"/>
        </a:p>
      </dgm:t>
    </dgm:pt>
    <dgm:pt modelId="{67D0B7AD-D071-45DD-B665-6279B18B91EF}" type="sibTrans" cxnId="{BAAC95AA-F208-4EBD-B5B7-5AC238DFF179}">
      <dgm:prSet/>
      <dgm:spPr/>
      <dgm:t>
        <a:bodyPr/>
        <a:lstStyle/>
        <a:p>
          <a:endParaRPr lang="zh-CN" altLang="en-US"/>
        </a:p>
      </dgm:t>
    </dgm:pt>
    <dgm:pt modelId="{964254BE-CC08-4F8B-92DA-67277FCA2873}">
      <dgm:prSet phldrT="[文本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zh-CN" altLang="en-US" dirty="0"/>
        </a:p>
      </dgm:t>
    </dgm:pt>
    <dgm:pt modelId="{39156C61-42DC-4CDF-BABE-53698DC86975}" type="parTrans" cxnId="{2C646946-2401-4DE4-84AC-5E0F79250307}">
      <dgm:prSet/>
      <dgm:spPr/>
      <dgm:t>
        <a:bodyPr/>
        <a:lstStyle/>
        <a:p>
          <a:endParaRPr lang="zh-CN" altLang="en-US"/>
        </a:p>
      </dgm:t>
    </dgm:pt>
    <dgm:pt modelId="{3ADB6801-5E0F-429C-8D8B-2BE2CDD21E0C}" type="sibTrans" cxnId="{2C646946-2401-4DE4-84AC-5E0F79250307}">
      <dgm:prSet/>
      <dgm:spPr/>
      <dgm:t>
        <a:bodyPr/>
        <a:lstStyle/>
        <a:p>
          <a:endParaRPr lang="zh-CN" altLang="en-US"/>
        </a:p>
      </dgm:t>
    </dgm:pt>
    <dgm:pt modelId="{90C9597A-1233-4743-9B4E-FBCAA0A22020}">
      <dgm:prSet phldrT="[文本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zh-CN" altLang="en-US" dirty="0"/>
        </a:p>
      </dgm:t>
    </dgm:pt>
    <dgm:pt modelId="{E582A4A4-7B64-4547-9057-556CCE4F8260}" type="parTrans" cxnId="{A43A540B-C32B-43F0-A79F-432BD15DC03D}">
      <dgm:prSet/>
      <dgm:spPr/>
      <dgm:t>
        <a:bodyPr/>
        <a:lstStyle/>
        <a:p>
          <a:endParaRPr lang="zh-CN" altLang="en-US"/>
        </a:p>
      </dgm:t>
    </dgm:pt>
    <dgm:pt modelId="{E1ED5640-B476-4B9D-AEEF-AEA2DFE45466}" type="sibTrans" cxnId="{A43A540B-C32B-43F0-A79F-432BD15DC03D}">
      <dgm:prSet/>
      <dgm:spPr/>
      <dgm:t>
        <a:bodyPr/>
        <a:lstStyle/>
        <a:p>
          <a:endParaRPr lang="zh-CN" altLang="en-US"/>
        </a:p>
      </dgm:t>
    </dgm:pt>
    <dgm:pt modelId="{8E35083E-BFA0-42E4-8E5F-A57D04DEC770}" type="pres">
      <dgm:prSet presAssocID="{AC2E0E0D-F8DE-455C-A664-A03CE9F76B2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57B765-F5E1-4D7C-A27A-E29EFFD2669B}" type="pres">
      <dgm:prSet presAssocID="{AC2E0E0D-F8DE-455C-A664-A03CE9F76B28}" presName="children" presStyleCnt="0"/>
      <dgm:spPr/>
    </dgm:pt>
    <dgm:pt modelId="{FBE3A0A4-D5BF-48BE-98EC-B22B9FA70356}" type="pres">
      <dgm:prSet presAssocID="{AC2E0E0D-F8DE-455C-A664-A03CE9F76B28}" presName="child1group" presStyleCnt="0"/>
      <dgm:spPr/>
    </dgm:pt>
    <dgm:pt modelId="{F8299DAE-E2E1-403A-8966-88BD75689179}" type="pres">
      <dgm:prSet presAssocID="{AC2E0E0D-F8DE-455C-A664-A03CE9F76B28}" presName="child1" presStyleLbl="bgAcc1" presStyleIdx="0" presStyleCnt="4"/>
      <dgm:spPr/>
      <dgm:t>
        <a:bodyPr/>
        <a:lstStyle/>
        <a:p>
          <a:endParaRPr lang="zh-CN" altLang="en-US"/>
        </a:p>
      </dgm:t>
    </dgm:pt>
    <dgm:pt modelId="{D8501B3B-46E7-4125-A1B8-B3E68B8D18CA}" type="pres">
      <dgm:prSet presAssocID="{AC2E0E0D-F8DE-455C-A664-A03CE9F76B2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944FD0-8D64-4A97-AD2E-41FBCB18C40E}" type="pres">
      <dgm:prSet presAssocID="{AC2E0E0D-F8DE-455C-A664-A03CE9F76B28}" presName="child2group" presStyleCnt="0"/>
      <dgm:spPr/>
    </dgm:pt>
    <dgm:pt modelId="{1286F80B-7A2D-452D-B4F9-177743C46522}" type="pres">
      <dgm:prSet presAssocID="{AC2E0E0D-F8DE-455C-A664-A03CE9F76B28}" presName="child2" presStyleLbl="bgAcc1" presStyleIdx="1" presStyleCnt="4" custLinFactNeighborX="5330" custLinFactNeighborY="-8337"/>
      <dgm:spPr/>
      <dgm:t>
        <a:bodyPr/>
        <a:lstStyle/>
        <a:p>
          <a:endParaRPr lang="zh-CN" altLang="en-US"/>
        </a:p>
      </dgm:t>
    </dgm:pt>
    <dgm:pt modelId="{628DAE4D-0C89-40D3-8A38-52B1A23578E6}" type="pres">
      <dgm:prSet presAssocID="{AC2E0E0D-F8DE-455C-A664-A03CE9F76B2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9C2F0-F0DA-419B-8034-DFF1319082AB}" type="pres">
      <dgm:prSet presAssocID="{AC2E0E0D-F8DE-455C-A664-A03CE9F76B28}" presName="child3group" presStyleCnt="0"/>
      <dgm:spPr/>
    </dgm:pt>
    <dgm:pt modelId="{7BADBC45-85A9-4659-AAB9-59D5AAA71B56}" type="pres">
      <dgm:prSet presAssocID="{AC2E0E0D-F8DE-455C-A664-A03CE9F76B28}" presName="child3" presStyleLbl="bgAcc1" presStyleIdx="2" presStyleCnt="4"/>
      <dgm:spPr/>
      <dgm:t>
        <a:bodyPr/>
        <a:lstStyle/>
        <a:p>
          <a:endParaRPr lang="zh-CN" altLang="en-US"/>
        </a:p>
      </dgm:t>
    </dgm:pt>
    <dgm:pt modelId="{CCBF8EC7-49FE-44A9-9939-A873F53CB510}" type="pres">
      <dgm:prSet presAssocID="{AC2E0E0D-F8DE-455C-A664-A03CE9F76B2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391B9D-8E9A-4CBD-B3E2-233FB85EF204}" type="pres">
      <dgm:prSet presAssocID="{AC2E0E0D-F8DE-455C-A664-A03CE9F76B28}" presName="child4group" presStyleCnt="0"/>
      <dgm:spPr/>
    </dgm:pt>
    <dgm:pt modelId="{17A376E9-E035-40D3-9A3D-5D7B94D8C56C}" type="pres">
      <dgm:prSet presAssocID="{AC2E0E0D-F8DE-455C-A664-A03CE9F76B28}" presName="child4" presStyleLbl="bgAcc1" presStyleIdx="3" presStyleCnt="4"/>
      <dgm:spPr/>
      <dgm:t>
        <a:bodyPr/>
        <a:lstStyle/>
        <a:p>
          <a:endParaRPr lang="zh-CN" altLang="en-US"/>
        </a:p>
      </dgm:t>
    </dgm:pt>
    <dgm:pt modelId="{5AF8341D-7BA7-4C67-9978-7FDFF39D8CCD}" type="pres">
      <dgm:prSet presAssocID="{AC2E0E0D-F8DE-455C-A664-A03CE9F76B2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232857-641B-4786-B1E8-52529639E7AD}" type="pres">
      <dgm:prSet presAssocID="{AC2E0E0D-F8DE-455C-A664-A03CE9F76B28}" presName="childPlaceholder" presStyleCnt="0"/>
      <dgm:spPr/>
    </dgm:pt>
    <dgm:pt modelId="{200094FD-392A-4561-B5C9-AEB8E4C2B553}" type="pres">
      <dgm:prSet presAssocID="{AC2E0E0D-F8DE-455C-A664-A03CE9F76B28}" presName="circle" presStyleCnt="0"/>
      <dgm:spPr/>
    </dgm:pt>
    <dgm:pt modelId="{3B9BE703-CF7D-4BCA-BB62-F94956285FD1}" type="pres">
      <dgm:prSet presAssocID="{AC2E0E0D-F8DE-455C-A664-A03CE9F76B2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585F58-C910-48E4-9985-B6F84C39E64B}" type="pres">
      <dgm:prSet presAssocID="{AC2E0E0D-F8DE-455C-A664-A03CE9F76B2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206B8D-1C90-47F4-8EEA-2617F2300E66}" type="pres">
      <dgm:prSet presAssocID="{AC2E0E0D-F8DE-455C-A664-A03CE9F76B2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3BD785-5470-4AFB-866D-6640F8095985}" type="pres">
      <dgm:prSet presAssocID="{AC2E0E0D-F8DE-455C-A664-A03CE9F76B2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43B3D5-698E-4728-88D9-93893372742B}" type="pres">
      <dgm:prSet presAssocID="{AC2E0E0D-F8DE-455C-A664-A03CE9F76B28}" presName="quadrantPlaceholder" presStyleCnt="0"/>
      <dgm:spPr/>
    </dgm:pt>
    <dgm:pt modelId="{354C909B-DD1D-4D0D-B985-81D9514A0631}" type="pres">
      <dgm:prSet presAssocID="{AC2E0E0D-F8DE-455C-A664-A03CE9F76B28}" presName="center1" presStyleLbl="fgShp" presStyleIdx="0" presStyleCnt="2"/>
      <dgm:spPr/>
    </dgm:pt>
    <dgm:pt modelId="{C368882C-743D-4676-8D72-B8ABAB6CF580}" type="pres">
      <dgm:prSet presAssocID="{AC2E0E0D-F8DE-455C-A664-A03CE9F76B28}" presName="center2" presStyleLbl="fgShp" presStyleIdx="1" presStyleCnt="2"/>
      <dgm:spPr/>
    </dgm:pt>
  </dgm:ptLst>
  <dgm:cxnLst>
    <dgm:cxn modelId="{5CAD3AB0-F325-4FC0-B1A3-E038B41640F9}" type="presOf" srcId="{0041CBE6-03D9-4D59-9D1A-3F8B04AE68D1}" destId="{F8299DAE-E2E1-403A-8966-88BD75689179}" srcOrd="0" destOrd="0" presId="urn:microsoft.com/office/officeart/2005/8/layout/cycle4"/>
    <dgm:cxn modelId="{76096935-B0E7-4F9A-9965-30211BAB0A77}" type="presOf" srcId="{964254BE-CC08-4F8B-92DA-67277FCA2873}" destId="{CCBF8EC7-49FE-44A9-9939-A873F53CB510}" srcOrd="1" destOrd="0" presId="urn:microsoft.com/office/officeart/2005/8/layout/cycle4"/>
    <dgm:cxn modelId="{06697B14-D558-447A-83DE-980D8A09F688}" type="presOf" srcId="{414C2781-79DE-4253-BCC6-BD52A5F16789}" destId="{3B9BE703-CF7D-4BCA-BB62-F94956285FD1}" srcOrd="0" destOrd="0" presId="urn:microsoft.com/office/officeart/2005/8/layout/cycle4"/>
    <dgm:cxn modelId="{F34649F7-E534-47F3-B667-E1E46823900D}" type="presOf" srcId="{0041CBE6-03D9-4D59-9D1A-3F8B04AE68D1}" destId="{D8501B3B-46E7-4125-A1B8-B3E68B8D18CA}" srcOrd="1" destOrd="0" presId="urn:microsoft.com/office/officeart/2005/8/layout/cycle4"/>
    <dgm:cxn modelId="{ABDDEF1F-4552-436C-AAB7-1436E0579A22}" srcId="{414C2781-79DE-4253-BCC6-BD52A5F16789}" destId="{0041CBE6-03D9-4D59-9D1A-3F8B04AE68D1}" srcOrd="0" destOrd="0" parTransId="{8FDDB3A1-FC9F-4D0D-83C7-55EA86385474}" sibTransId="{E77EB983-FDB6-4C19-BD71-271048C9E3B0}"/>
    <dgm:cxn modelId="{3A0AE272-4D0A-4624-82C5-9B9BCFB63F2D}" type="presOf" srcId="{6D3F894A-82E9-43FD-B552-4C09796A0E30}" destId="{628DAE4D-0C89-40D3-8A38-52B1A23578E6}" srcOrd="1" destOrd="0" presId="urn:microsoft.com/office/officeart/2005/8/layout/cycle4"/>
    <dgm:cxn modelId="{743A9BA3-7328-4E7F-99E8-5AAFDF94179C}" type="presOf" srcId="{6D3F894A-82E9-43FD-B552-4C09796A0E30}" destId="{1286F80B-7A2D-452D-B4F9-177743C46522}" srcOrd="0" destOrd="0" presId="urn:microsoft.com/office/officeart/2005/8/layout/cycle4"/>
    <dgm:cxn modelId="{364DF45B-931B-419B-BAB7-400C7107BBC2}" type="presOf" srcId="{AC2E0E0D-F8DE-455C-A664-A03CE9F76B28}" destId="{8E35083E-BFA0-42E4-8E5F-A57D04DEC770}" srcOrd="0" destOrd="0" presId="urn:microsoft.com/office/officeart/2005/8/layout/cycle4"/>
    <dgm:cxn modelId="{6F9EDBF5-2A6B-4882-A711-9726E4BAB0DC}" type="presOf" srcId="{90C9597A-1233-4743-9B4E-FBCAA0A22020}" destId="{5AF8341D-7BA7-4C67-9978-7FDFF39D8CCD}" srcOrd="1" destOrd="0" presId="urn:microsoft.com/office/officeart/2005/8/layout/cycle4"/>
    <dgm:cxn modelId="{A43A540B-C32B-43F0-A79F-432BD15DC03D}" srcId="{C2C2E69A-006F-45EA-80C0-A39F3D67E8AC}" destId="{90C9597A-1233-4743-9B4E-FBCAA0A22020}" srcOrd="0" destOrd="0" parTransId="{E582A4A4-7B64-4547-9057-556CCE4F8260}" sibTransId="{E1ED5640-B476-4B9D-AEEF-AEA2DFE45466}"/>
    <dgm:cxn modelId="{70C53A6B-8866-4723-B967-EBC6F2A126C9}" srcId="{AC2E0E0D-F8DE-455C-A664-A03CE9F76B28}" destId="{CF2239E6-3022-40F2-90AD-4C09C3C8370E}" srcOrd="1" destOrd="0" parTransId="{06B241A2-7917-4A54-95D9-10317378C0F1}" sibTransId="{2BF7C0A9-9DEA-4AF3-ABA9-C8096A55E7C5}"/>
    <dgm:cxn modelId="{E7A40583-A198-47E1-843F-863185D2BF9B}" type="presOf" srcId="{90C9597A-1233-4743-9B4E-FBCAA0A22020}" destId="{17A376E9-E035-40D3-9A3D-5D7B94D8C56C}" srcOrd="0" destOrd="0" presId="urn:microsoft.com/office/officeart/2005/8/layout/cycle4"/>
    <dgm:cxn modelId="{7A8D0F3C-1A8E-4BE7-92BA-05D11164A5A2}" srcId="{AC2E0E0D-F8DE-455C-A664-A03CE9F76B28}" destId="{2C3BECF8-BDBB-4553-A051-03421C5356BD}" srcOrd="2" destOrd="0" parTransId="{97C91D75-CA3F-4FFB-9186-15D9632771C4}" sibTransId="{389911CE-C737-492C-906D-C7F4050AF82E}"/>
    <dgm:cxn modelId="{CA141FD4-E362-4B54-B10D-62BED2190AB1}" type="presOf" srcId="{CF2239E6-3022-40F2-90AD-4C09C3C8370E}" destId="{B3585F58-C910-48E4-9985-B6F84C39E64B}" srcOrd="0" destOrd="0" presId="urn:microsoft.com/office/officeart/2005/8/layout/cycle4"/>
    <dgm:cxn modelId="{172798E0-8E18-43F6-B26D-763B9F03D7FE}" type="presOf" srcId="{C2C2E69A-006F-45EA-80C0-A39F3D67E8AC}" destId="{4F3BD785-5470-4AFB-866D-6640F8095985}" srcOrd="0" destOrd="0" presId="urn:microsoft.com/office/officeart/2005/8/layout/cycle4"/>
    <dgm:cxn modelId="{2C15CE07-285D-4CB6-ADC1-1AA2658D2E71}" type="presOf" srcId="{964254BE-CC08-4F8B-92DA-67277FCA2873}" destId="{7BADBC45-85A9-4659-AAB9-59D5AAA71B56}" srcOrd="0" destOrd="0" presId="urn:microsoft.com/office/officeart/2005/8/layout/cycle4"/>
    <dgm:cxn modelId="{55C38A20-FF3F-4C54-A75B-97851C7AF3B9}" srcId="{AC2E0E0D-F8DE-455C-A664-A03CE9F76B28}" destId="{C2C2E69A-006F-45EA-80C0-A39F3D67E8AC}" srcOrd="3" destOrd="0" parTransId="{BF5673F0-4768-4E9D-A781-F0DE4FB4C565}" sibTransId="{535529DA-473D-4729-85C3-0C48FCDAC07A}"/>
    <dgm:cxn modelId="{16E52ABC-FEE7-4ECC-9314-747E7218D2DA}" srcId="{AC2E0E0D-F8DE-455C-A664-A03CE9F76B28}" destId="{414C2781-79DE-4253-BCC6-BD52A5F16789}" srcOrd="0" destOrd="0" parTransId="{12282FC2-1A5F-4A33-8969-7978EA2DB402}" sibTransId="{B6C75AB8-83CD-403A-8630-434455EB4F7F}"/>
    <dgm:cxn modelId="{2C646946-2401-4DE4-84AC-5E0F79250307}" srcId="{2C3BECF8-BDBB-4553-A051-03421C5356BD}" destId="{964254BE-CC08-4F8B-92DA-67277FCA2873}" srcOrd="0" destOrd="0" parTransId="{39156C61-42DC-4CDF-BABE-53698DC86975}" sibTransId="{3ADB6801-5E0F-429C-8D8B-2BE2CDD21E0C}"/>
    <dgm:cxn modelId="{BAAC95AA-F208-4EBD-B5B7-5AC238DFF179}" srcId="{CF2239E6-3022-40F2-90AD-4C09C3C8370E}" destId="{6D3F894A-82E9-43FD-B552-4C09796A0E30}" srcOrd="0" destOrd="0" parTransId="{E5B24388-AF85-4DF9-994E-E7F459F93DBF}" sibTransId="{67D0B7AD-D071-45DD-B665-6279B18B91EF}"/>
    <dgm:cxn modelId="{1EF4CFC7-30D2-4991-BBD7-6C24CF1985AA}" type="presOf" srcId="{2C3BECF8-BDBB-4553-A051-03421C5356BD}" destId="{6B206B8D-1C90-47F4-8EEA-2617F2300E66}" srcOrd="0" destOrd="0" presId="urn:microsoft.com/office/officeart/2005/8/layout/cycle4"/>
    <dgm:cxn modelId="{66AD9F4C-F68E-4CA4-AA8F-C72732557EAC}" type="presParOf" srcId="{8E35083E-BFA0-42E4-8E5F-A57D04DEC770}" destId="{6D57B765-F5E1-4D7C-A27A-E29EFFD2669B}" srcOrd="0" destOrd="0" presId="urn:microsoft.com/office/officeart/2005/8/layout/cycle4"/>
    <dgm:cxn modelId="{89B322A9-2F9C-4805-803E-3AE49C7ECF8F}" type="presParOf" srcId="{6D57B765-F5E1-4D7C-A27A-E29EFFD2669B}" destId="{FBE3A0A4-D5BF-48BE-98EC-B22B9FA70356}" srcOrd="0" destOrd="0" presId="urn:microsoft.com/office/officeart/2005/8/layout/cycle4"/>
    <dgm:cxn modelId="{5BC18D71-D640-4510-AE0B-802252B49239}" type="presParOf" srcId="{FBE3A0A4-D5BF-48BE-98EC-B22B9FA70356}" destId="{F8299DAE-E2E1-403A-8966-88BD75689179}" srcOrd="0" destOrd="0" presId="urn:microsoft.com/office/officeart/2005/8/layout/cycle4"/>
    <dgm:cxn modelId="{AFCF4C85-9669-4786-B048-B31E63B37940}" type="presParOf" srcId="{FBE3A0A4-D5BF-48BE-98EC-B22B9FA70356}" destId="{D8501B3B-46E7-4125-A1B8-B3E68B8D18CA}" srcOrd="1" destOrd="0" presId="urn:microsoft.com/office/officeart/2005/8/layout/cycle4"/>
    <dgm:cxn modelId="{F681FADE-417A-4719-8A5A-B77F417A45DC}" type="presParOf" srcId="{6D57B765-F5E1-4D7C-A27A-E29EFFD2669B}" destId="{0F944FD0-8D64-4A97-AD2E-41FBCB18C40E}" srcOrd="1" destOrd="0" presId="urn:microsoft.com/office/officeart/2005/8/layout/cycle4"/>
    <dgm:cxn modelId="{B6F6E791-4CF6-49BA-9815-08DD2E2C1980}" type="presParOf" srcId="{0F944FD0-8D64-4A97-AD2E-41FBCB18C40E}" destId="{1286F80B-7A2D-452D-B4F9-177743C46522}" srcOrd="0" destOrd="0" presId="urn:microsoft.com/office/officeart/2005/8/layout/cycle4"/>
    <dgm:cxn modelId="{991C682B-2806-43B6-900E-BFC8E7E385BD}" type="presParOf" srcId="{0F944FD0-8D64-4A97-AD2E-41FBCB18C40E}" destId="{628DAE4D-0C89-40D3-8A38-52B1A23578E6}" srcOrd="1" destOrd="0" presId="urn:microsoft.com/office/officeart/2005/8/layout/cycle4"/>
    <dgm:cxn modelId="{8588227D-9821-450F-83FC-4E369D6BF57A}" type="presParOf" srcId="{6D57B765-F5E1-4D7C-A27A-E29EFFD2669B}" destId="{E9C9C2F0-F0DA-419B-8034-DFF1319082AB}" srcOrd="2" destOrd="0" presId="urn:microsoft.com/office/officeart/2005/8/layout/cycle4"/>
    <dgm:cxn modelId="{B8ABD9B0-37DC-40C2-9759-1E6BB52B2F0B}" type="presParOf" srcId="{E9C9C2F0-F0DA-419B-8034-DFF1319082AB}" destId="{7BADBC45-85A9-4659-AAB9-59D5AAA71B56}" srcOrd="0" destOrd="0" presId="urn:microsoft.com/office/officeart/2005/8/layout/cycle4"/>
    <dgm:cxn modelId="{E9CF838E-1D4D-4134-B4BE-E6D5509DC9C5}" type="presParOf" srcId="{E9C9C2F0-F0DA-419B-8034-DFF1319082AB}" destId="{CCBF8EC7-49FE-44A9-9939-A873F53CB510}" srcOrd="1" destOrd="0" presId="urn:microsoft.com/office/officeart/2005/8/layout/cycle4"/>
    <dgm:cxn modelId="{B9DBDFAA-1B88-450A-8551-CF6DD0A8E63D}" type="presParOf" srcId="{6D57B765-F5E1-4D7C-A27A-E29EFFD2669B}" destId="{38391B9D-8E9A-4CBD-B3E2-233FB85EF204}" srcOrd="3" destOrd="0" presId="urn:microsoft.com/office/officeart/2005/8/layout/cycle4"/>
    <dgm:cxn modelId="{D62428B8-4802-4D26-8ABC-D520828A0E0F}" type="presParOf" srcId="{38391B9D-8E9A-4CBD-B3E2-233FB85EF204}" destId="{17A376E9-E035-40D3-9A3D-5D7B94D8C56C}" srcOrd="0" destOrd="0" presId="urn:microsoft.com/office/officeart/2005/8/layout/cycle4"/>
    <dgm:cxn modelId="{C7A28408-740F-494D-B21A-EEE170AC3696}" type="presParOf" srcId="{38391B9D-8E9A-4CBD-B3E2-233FB85EF204}" destId="{5AF8341D-7BA7-4C67-9978-7FDFF39D8CCD}" srcOrd="1" destOrd="0" presId="urn:microsoft.com/office/officeart/2005/8/layout/cycle4"/>
    <dgm:cxn modelId="{05CD021E-F40E-4022-A510-410DB9837DEE}" type="presParOf" srcId="{6D57B765-F5E1-4D7C-A27A-E29EFFD2669B}" destId="{5D232857-641B-4786-B1E8-52529639E7AD}" srcOrd="4" destOrd="0" presId="urn:microsoft.com/office/officeart/2005/8/layout/cycle4"/>
    <dgm:cxn modelId="{5B0BE79D-BEC3-431D-BF2B-E7740DD4F975}" type="presParOf" srcId="{8E35083E-BFA0-42E4-8E5F-A57D04DEC770}" destId="{200094FD-392A-4561-B5C9-AEB8E4C2B553}" srcOrd="1" destOrd="0" presId="urn:microsoft.com/office/officeart/2005/8/layout/cycle4"/>
    <dgm:cxn modelId="{28D557C3-0FC3-4699-9558-6F4596E3C7D5}" type="presParOf" srcId="{200094FD-392A-4561-B5C9-AEB8E4C2B553}" destId="{3B9BE703-CF7D-4BCA-BB62-F94956285FD1}" srcOrd="0" destOrd="0" presId="urn:microsoft.com/office/officeart/2005/8/layout/cycle4"/>
    <dgm:cxn modelId="{E2F3D574-0EE7-4CD6-9BAE-BA3FBF63EB08}" type="presParOf" srcId="{200094FD-392A-4561-B5C9-AEB8E4C2B553}" destId="{B3585F58-C910-48E4-9985-B6F84C39E64B}" srcOrd="1" destOrd="0" presId="urn:microsoft.com/office/officeart/2005/8/layout/cycle4"/>
    <dgm:cxn modelId="{15292973-99E2-441D-8FC8-FB672A9720C5}" type="presParOf" srcId="{200094FD-392A-4561-B5C9-AEB8E4C2B553}" destId="{6B206B8D-1C90-47F4-8EEA-2617F2300E66}" srcOrd="2" destOrd="0" presId="urn:microsoft.com/office/officeart/2005/8/layout/cycle4"/>
    <dgm:cxn modelId="{BAFE8148-4C35-4C9D-89F2-59835B1F462D}" type="presParOf" srcId="{200094FD-392A-4561-B5C9-AEB8E4C2B553}" destId="{4F3BD785-5470-4AFB-866D-6640F8095985}" srcOrd="3" destOrd="0" presId="urn:microsoft.com/office/officeart/2005/8/layout/cycle4"/>
    <dgm:cxn modelId="{41EA3F10-2B9F-428A-A459-3A7A1C992094}" type="presParOf" srcId="{200094FD-392A-4561-B5C9-AEB8E4C2B553}" destId="{3943B3D5-698E-4728-88D9-93893372742B}" srcOrd="4" destOrd="0" presId="urn:microsoft.com/office/officeart/2005/8/layout/cycle4"/>
    <dgm:cxn modelId="{3C486E42-1F03-45F4-92A3-8C4144E753FE}" type="presParOf" srcId="{8E35083E-BFA0-42E4-8E5F-A57D04DEC770}" destId="{354C909B-DD1D-4D0D-B985-81D9514A0631}" srcOrd="2" destOrd="0" presId="urn:microsoft.com/office/officeart/2005/8/layout/cycle4"/>
    <dgm:cxn modelId="{4B84AB3F-A585-4B71-9978-092D0A8648F0}" type="presParOf" srcId="{8E35083E-BFA0-42E4-8E5F-A57D04DEC770}" destId="{C368882C-743D-4676-8D72-B8ABAB6CF580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DBC45-85A9-4659-AAB9-59D5AAA71B56}">
      <dsp:nvSpPr>
        <dsp:cNvPr id="0" name=""/>
        <dsp:cNvSpPr/>
      </dsp:nvSpPr>
      <dsp:spPr>
        <a:xfrm>
          <a:off x="2552269" y="2382776"/>
          <a:ext cx="1564294" cy="101330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000" kern="1200" dirty="0"/>
        </a:p>
      </dsp:txBody>
      <dsp:txXfrm>
        <a:off x="3043816" y="2658362"/>
        <a:ext cx="1050488" cy="715463"/>
      </dsp:txXfrm>
    </dsp:sp>
    <dsp:sp modelId="{17A376E9-E035-40D3-9A3D-5D7B94D8C56C}">
      <dsp:nvSpPr>
        <dsp:cNvPr id="0" name=""/>
        <dsp:cNvSpPr/>
      </dsp:nvSpPr>
      <dsp:spPr>
        <a:xfrm>
          <a:off x="0" y="2382776"/>
          <a:ext cx="1564294" cy="101330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000" kern="1200" dirty="0"/>
        </a:p>
      </dsp:txBody>
      <dsp:txXfrm>
        <a:off x="22259" y="2658362"/>
        <a:ext cx="1050488" cy="715463"/>
      </dsp:txXfrm>
    </dsp:sp>
    <dsp:sp modelId="{1286F80B-7A2D-452D-B4F9-177743C46522}">
      <dsp:nvSpPr>
        <dsp:cNvPr id="0" name=""/>
        <dsp:cNvSpPr/>
      </dsp:nvSpPr>
      <dsp:spPr>
        <a:xfrm>
          <a:off x="2552269" y="145017"/>
          <a:ext cx="1564294" cy="101330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285750" lvl="1" indent="-285750" algn="ctr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000" kern="1200" dirty="0"/>
        </a:p>
      </dsp:txBody>
      <dsp:txXfrm>
        <a:off x="3043816" y="167276"/>
        <a:ext cx="1050488" cy="715463"/>
      </dsp:txXfrm>
    </dsp:sp>
    <dsp:sp modelId="{F8299DAE-E2E1-403A-8966-88BD75689179}">
      <dsp:nvSpPr>
        <dsp:cNvPr id="0" name=""/>
        <dsp:cNvSpPr/>
      </dsp:nvSpPr>
      <dsp:spPr>
        <a:xfrm>
          <a:off x="0" y="229496"/>
          <a:ext cx="1564294" cy="101330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000" kern="1200" dirty="0"/>
        </a:p>
      </dsp:txBody>
      <dsp:txXfrm>
        <a:off x="22259" y="251755"/>
        <a:ext cx="1050488" cy="715463"/>
      </dsp:txXfrm>
    </dsp:sp>
    <dsp:sp modelId="{3B9BE703-CF7D-4BCA-BB62-F94956285FD1}">
      <dsp:nvSpPr>
        <dsp:cNvPr id="0" name=""/>
        <dsp:cNvSpPr/>
      </dsp:nvSpPr>
      <dsp:spPr>
        <a:xfrm>
          <a:off x="655483" y="409992"/>
          <a:ext cx="1371132" cy="137113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业务评估</a:t>
          </a:r>
          <a:r>
            <a:rPr lang="en-US" altLang="zh-CN" sz="1300" kern="1200" dirty="0" smtClean="0"/>
            <a:t>/</a:t>
          </a:r>
          <a:r>
            <a:rPr lang="zh-CN" altLang="en-US" sz="1300" kern="1200" dirty="0" smtClean="0"/>
            <a:t>调度预案</a:t>
          </a:r>
          <a:endParaRPr lang="zh-CN" altLang="en-US" sz="1300" kern="1200" dirty="0"/>
        </a:p>
      </dsp:txBody>
      <dsp:txXfrm>
        <a:off x="1057078" y="811587"/>
        <a:ext cx="969537" cy="969537"/>
      </dsp:txXfrm>
    </dsp:sp>
    <dsp:sp modelId="{B3585F58-C910-48E4-9985-B6F84C39E64B}">
      <dsp:nvSpPr>
        <dsp:cNvPr id="0" name=""/>
        <dsp:cNvSpPr/>
      </dsp:nvSpPr>
      <dsp:spPr>
        <a:xfrm rot="5400000">
          <a:off x="2089947" y="409992"/>
          <a:ext cx="1371132" cy="137113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推流测试</a:t>
          </a:r>
          <a:r>
            <a:rPr lang="en-US" altLang="zh-CN" sz="1300" kern="1200" dirty="0" smtClean="0"/>
            <a:t>/</a:t>
          </a:r>
          <a:r>
            <a:rPr lang="zh-CN" altLang="en-US" sz="1300" kern="1200" dirty="0" smtClean="0"/>
            <a:t>后台压测</a:t>
          </a:r>
          <a:endParaRPr lang="zh-CN" altLang="en-US" sz="1300" kern="1200" dirty="0"/>
        </a:p>
      </dsp:txBody>
      <dsp:txXfrm rot="-5400000">
        <a:off x="2089947" y="811587"/>
        <a:ext cx="969537" cy="969537"/>
      </dsp:txXfrm>
    </dsp:sp>
    <dsp:sp modelId="{6B206B8D-1C90-47F4-8EEA-2617F2300E66}">
      <dsp:nvSpPr>
        <dsp:cNvPr id="0" name=""/>
        <dsp:cNvSpPr/>
      </dsp:nvSpPr>
      <dsp:spPr>
        <a:xfrm rot="10800000">
          <a:off x="2089947" y="1844456"/>
          <a:ext cx="1371132" cy="137113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值班值守</a:t>
          </a:r>
          <a:r>
            <a:rPr lang="en-US" altLang="zh-CN" sz="1300" kern="1200" dirty="0" smtClean="0"/>
            <a:t>/</a:t>
          </a:r>
          <a:r>
            <a:rPr lang="zh-CN" altLang="en-US" sz="1300" kern="1200" dirty="0" smtClean="0"/>
            <a:t>实时监控</a:t>
          </a:r>
          <a:endParaRPr lang="zh-CN" altLang="en-US" sz="1300" kern="1200" dirty="0"/>
        </a:p>
      </dsp:txBody>
      <dsp:txXfrm rot="10800000">
        <a:off x="2089947" y="1844456"/>
        <a:ext cx="969537" cy="969537"/>
      </dsp:txXfrm>
    </dsp:sp>
    <dsp:sp modelId="{4F3BD785-5470-4AFB-866D-6640F8095985}">
      <dsp:nvSpPr>
        <dsp:cNvPr id="0" name=""/>
        <dsp:cNvSpPr/>
      </dsp:nvSpPr>
      <dsp:spPr>
        <a:xfrm rot="16200000">
          <a:off x="655483" y="1844456"/>
          <a:ext cx="1371132" cy="137113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发现问题</a:t>
          </a:r>
          <a:r>
            <a:rPr lang="en-US" altLang="zh-CN" sz="1300" kern="1200" dirty="0" smtClean="0"/>
            <a:t>/</a:t>
          </a:r>
          <a:r>
            <a:rPr lang="zh-CN" altLang="en-US" sz="1300" kern="1200" dirty="0" smtClean="0"/>
            <a:t>按需调度</a:t>
          </a:r>
          <a:endParaRPr lang="zh-CN" altLang="en-US" sz="1300" kern="1200" dirty="0"/>
        </a:p>
      </dsp:txBody>
      <dsp:txXfrm rot="5400000">
        <a:off x="1057078" y="1844456"/>
        <a:ext cx="969537" cy="969537"/>
      </dsp:txXfrm>
    </dsp:sp>
    <dsp:sp modelId="{354C909B-DD1D-4D0D-B985-81D9514A0631}">
      <dsp:nvSpPr>
        <dsp:cNvPr id="0" name=""/>
        <dsp:cNvSpPr/>
      </dsp:nvSpPr>
      <dsp:spPr>
        <a:xfrm>
          <a:off x="1821579" y="1527797"/>
          <a:ext cx="473404" cy="41165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68882C-743D-4676-8D72-B8ABAB6CF580}">
      <dsp:nvSpPr>
        <dsp:cNvPr id="0" name=""/>
        <dsp:cNvSpPr/>
      </dsp:nvSpPr>
      <dsp:spPr>
        <a:xfrm rot="10800000">
          <a:off x="1821579" y="1686126"/>
          <a:ext cx="473404" cy="41165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42783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5592763" y="0"/>
            <a:ext cx="42783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1AC777D7-D40F-4F0D-94AE-CE4DDA6D0EE8}" type="datetime1">
              <a:rPr lang="zh-CN" altLang="en-US"/>
              <a:pPr/>
              <a:t>2018/8/14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671763" y="509588"/>
            <a:ext cx="4527550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/>
        </p:nvSpPr>
        <p:spPr bwMode="auto">
          <a:xfrm>
            <a:off x="987425" y="3228975"/>
            <a:ext cx="7897813" cy="305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zh-CN" altLang="en-US" sz="1200">
                <a:ea typeface="微软雅黑" panose="020B0503020204020204" pitchFamily="34" charset="-122"/>
              </a:rPr>
              <a:t>单击此处编辑母版文本样式</a:t>
            </a:r>
            <a:endParaRPr lang="en-US" altLang="zh-CN" sz="1200">
              <a:ea typeface="微软雅黑" panose="020B0503020204020204" pitchFamily="34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ea typeface="微软雅黑" panose="020B0503020204020204" pitchFamily="34" charset="-122"/>
              </a:rPr>
              <a:t>第二级</a:t>
            </a:r>
            <a:endParaRPr lang="en-US" altLang="zh-CN" sz="1200">
              <a:ea typeface="微软雅黑" panose="020B0503020204020204" pitchFamily="34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ea typeface="微软雅黑" panose="020B0503020204020204" pitchFamily="34" charset="-122"/>
              </a:rPr>
              <a:t>第三级</a:t>
            </a:r>
            <a:endParaRPr lang="en-US" altLang="zh-CN" sz="1200">
              <a:ea typeface="微软雅黑" panose="020B0503020204020204" pitchFamily="34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ea typeface="微软雅黑" panose="020B0503020204020204" pitchFamily="34" charset="-122"/>
              </a:rPr>
              <a:t>第四级</a:t>
            </a:r>
            <a:endParaRPr lang="en-US" altLang="zh-CN" sz="1200">
              <a:ea typeface="微软雅黑" panose="020B0503020204020204" pitchFamily="34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ea typeface="微软雅黑" panose="020B0503020204020204" pitchFamily="34" charset="-122"/>
              </a:rPr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2783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2763" y="6456363"/>
            <a:ext cx="42783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4198512A-6BA7-46D8-B330-706E15F3A3AF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98759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87425" y="3228975"/>
            <a:ext cx="7897813" cy="3059113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8512A-6BA7-46D8-B330-706E15F3A3AF}" type="slidenum">
              <a:rPr lang="zh-CN" altLang="en-US" smtClean="0"/>
              <a:pPr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73789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87425" y="3228975"/>
            <a:ext cx="7897813" cy="305911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上行</a:t>
            </a:r>
            <a:endParaRPr lang="zh-CN" altLang="en-US" b="0" dirty="0" smtClean="0"/>
          </a:p>
          <a:p>
            <a:r>
              <a:rPr lang="zh-CN" altLang="en-US" b="0" dirty="0" smtClean="0"/>
              <a:t>每个地区搭建两台</a:t>
            </a:r>
            <a:r>
              <a:rPr lang="en-US" altLang="zh-CN" b="0" dirty="0" err="1" smtClean="0"/>
              <a:t>srs</a:t>
            </a:r>
            <a:r>
              <a:rPr lang="zh-CN" altLang="en-US" b="0" dirty="0" smtClean="0"/>
              <a:t>直播源站，通过</a:t>
            </a:r>
            <a:r>
              <a:rPr lang="en-US" altLang="zh-CN" b="0" dirty="0" err="1" smtClean="0"/>
              <a:t>keepalived</a:t>
            </a:r>
            <a:r>
              <a:rPr lang="zh-CN" altLang="en-US" b="0" dirty="0" smtClean="0"/>
              <a:t>服务容灾，同时在新加坡搭建了一台备份点。</a:t>
            </a:r>
          </a:p>
          <a:p>
            <a:r>
              <a:rPr lang="zh-CN" altLang="en-US" b="0" dirty="0" smtClean="0"/>
              <a:t>主播通过</a:t>
            </a:r>
            <a:r>
              <a:rPr lang="en-US" altLang="zh-CN" b="0" dirty="0" smtClean="0"/>
              <a:t>push(</a:t>
            </a:r>
            <a:r>
              <a:rPr lang="en-US" altLang="zh-CN" b="0" dirty="0" err="1" smtClean="0"/>
              <a:t>my|id|th|hk</a:t>
            </a:r>
            <a:r>
              <a:rPr lang="en-US" altLang="zh-CN" b="0" dirty="0" smtClean="0"/>
              <a:t>).live.joox.com</a:t>
            </a:r>
            <a:r>
              <a:rPr lang="zh-CN" altLang="en-US" b="0" dirty="0" smtClean="0"/>
              <a:t>域名推流至本地源站，本地源站完成转码</a:t>
            </a:r>
            <a:endParaRPr lang="en-US" altLang="zh-CN" b="0" dirty="0" smtClean="0"/>
          </a:p>
          <a:p>
            <a:r>
              <a:rPr lang="zh-CN" altLang="en-US" b="0" dirty="0" smtClean="0"/>
              <a:t>开源软件完成，无监控，无上报，且转码不稳定</a:t>
            </a:r>
            <a:endParaRPr lang="en-US" altLang="zh-CN" b="0" dirty="0" smtClean="0"/>
          </a:p>
          <a:p>
            <a:endParaRPr lang="zh-CN" altLang="en-US" b="0" dirty="0" smtClean="0"/>
          </a:p>
          <a:p>
            <a:r>
              <a:rPr lang="zh-CN" altLang="en-US" dirty="0" smtClean="0"/>
              <a:t>下行</a:t>
            </a:r>
            <a:endParaRPr lang="zh-CN" altLang="en-US" b="0" dirty="0" smtClean="0"/>
          </a:p>
          <a:p>
            <a:r>
              <a:rPr lang="zh-CN" altLang="en-US" b="0" dirty="0" smtClean="0"/>
              <a:t>用户通过</a:t>
            </a:r>
            <a:r>
              <a:rPr lang="en-US" altLang="zh-CN" b="0" dirty="0" smtClean="0"/>
              <a:t>(</a:t>
            </a:r>
            <a:r>
              <a:rPr lang="en-US" altLang="zh-CN" b="0" dirty="0" err="1" smtClean="0"/>
              <a:t>my|id|th|hk</a:t>
            </a:r>
            <a:r>
              <a:rPr lang="en-US" altLang="zh-CN" b="0" dirty="0" smtClean="0"/>
              <a:t>).live.joox.com</a:t>
            </a:r>
            <a:r>
              <a:rPr lang="zh-CN" altLang="en-US" b="0" dirty="0" smtClean="0"/>
              <a:t>域名访问，就近接入</a:t>
            </a:r>
            <a:r>
              <a:rPr lang="en-US" altLang="zh-CN" b="0" dirty="0" smtClean="0"/>
              <a:t>CDN</a:t>
            </a:r>
            <a:r>
              <a:rPr lang="zh-CN" altLang="en-US" b="0" dirty="0" smtClean="0"/>
              <a:t>节点，并回源至对应地区的源站</a:t>
            </a:r>
            <a:endParaRPr lang="en-US" altLang="zh-CN" b="0" dirty="0" smtClean="0"/>
          </a:p>
          <a:p>
            <a:r>
              <a:rPr lang="zh-CN" altLang="en-US" b="0" dirty="0" smtClean="0"/>
              <a:t>香港是</a:t>
            </a:r>
            <a:r>
              <a:rPr lang="en-US" altLang="zh-CN" b="0" dirty="0" smtClean="0"/>
              <a:t>Akamai</a:t>
            </a:r>
            <a:r>
              <a:rPr lang="zh-CN" altLang="en-US" b="0" dirty="0" smtClean="0"/>
              <a:t>，其他地区是同兴</a:t>
            </a:r>
            <a:r>
              <a:rPr lang="en-US" altLang="zh-CN" b="0" dirty="0" smtClean="0"/>
              <a:t>CDN</a:t>
            </a:r>
            <a:r>
              <a:rPr lang="zh-CN" altLang="en-US" b="0" dirty="0" smtClean="0"/>
              <a:t>，容量不确定，架构复杂</a:t>
            </a:r>
            <a:endParaRPr lang="en-US" altLang="zh-CN" b="0" dirty="0" smtClean="0"/>
          </a:p>
          <a:p>
            <a:endParaRPr lang="en-US" altLang="zh-CN" b="0" dirty="0" smtClean="0"/>
          </a:p>
          <a:p>
            <a:endParaRPr lang="en-US" altLang="zh-CN" b="0" dirty="0" smtClean="0"/>
          </a:p>
          <a:p>
            <a:r>
              <a:rPr lang="zh-CN" altLang="en-US" b="0" dirty="0" smtClean="0"/>
              <a:t>统一推流</a:t>
            </a:r>
            <a:r>
              <a:rPr lang="en-US" altLang="zh-CN" b="0" dirty="0" smtClean="0"/>
              <a:t>/</a:t>
            </a:r>
            <a:r>
              <a:rPr lang="zh-CN" altLang="en-US" b="0" dirty="0" smtClean="0"/>
              <a:t>播放域名，增加自动容灾措施，同时有详尽的监控视图，避免黑盒操作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8512A-6BA7-46D8-B330-706E15F3A3AF}" type="slidenum">
              <a:rPr lang="zh-CN" altLang="en-US" smtClean="0"/>
              <a:pPr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01311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87425" y="3271838"/>
            <a:ext cx="7897813" cy="26765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调度预案：</a:t>
            </a:r>
            <a:endParaRPr lang="en-US" altLang="zh-CN" dirty="0" smtClean="0"/>
          </a:p>
          <a:p>
            <a:pPr marL="228600" marR="0" indent="-22860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zh-CN" sz="1200" kern="100" dirty="0" smtClean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具体实际可用容量需根据当天</a:t>
            </a:r>
            <a:r>
              <a:rPr lang="en-US" altLang="zh-CN" sz="1200" kern="100" dirty="0" smtClean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OC</a:t>
            </a:r>
            <a:r>
              <a:rPr lang="zh-CN" altLang="zh-CN" sz="1200" kern="100" dirty="0" smtClean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使用情况。</a:t>
            </a:r>
            <a:endParaRPr lang="en-US" altLang="zh-CN" sz="1200" kern="100" dirty="0" smtClean="0">
              <a:solidFill>
                <a:schemeClr val="tx1"/>
              </a:solidFill>
              <a:latin typeface="+mn-ea"/>
              <a:ea typeface="宋体" panose="02010600030101010101" pitchFamily="2" charset="-122"/>
              <a:cs typeface="+mn-cs"/>
            </a:endParaRPr>
          </a:p>
          <a:p>
            <a:pPr marL="228600" marR="0" indent="-22860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zh-CN" sz="1200" kern="100" dirty="0" smtClean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由架平侧负责调度，</a:t>
            </a:r>
            <a:r>
              <a:rPr lang="en-US" altLang="zh-CN" sz="1200" kern="100" dirty="0" smtClean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30G</a:t>
            </a:r>
            <a:r>
              <a:rPr lang="zh-CN" altLang="zh-CN" sz="1200" kern="100" dirty="0" smtClean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内可自行调度，超过</a:t>
            </a:r>
            <a:r>
              <a:rPr lang="en-US" altLang="zh-CN" sz="1200" kern="100" dirty="0" smtClean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30G</a:t>
            </a:r>
            <a:r>
              <a:rPr lang="zh-CN" altLang="zh-CN" sz="1200" kern="100" dirty="0" smtClean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需与</a:t>
            </a:r>
            <a:r>
              <a:rPr lang="en-US" altLang="zh-CN" sz="1200" kern="100" dirty="0" err="1" smtClean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akamai</a:t>
            </a:r>
            <a:r>
              <a:rPr lang="zh-CN" altLang="zh-CN" sz="1200" kern="100" dirty="0" smtClean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评估</a:t>
            </a:r>
            <a:endParaRPr lang="en-US" altLang="zh-CN" sz="1200" kern="100" dirty="0" smtClean="0">
              <a:solidFill>
                <a:schemeClr val="tx1"/>
              </a:solidFill>
              <a:latin typeface="+mn-ea"/>
              <a:ea typeface="宋体" panose="02010600030101010101" pitchFamily="2" charset="-122"/>
              <a:cs typeface="+mn-cs"/>
            </a:endParaRPr>
          </a:p>
          <a:p>
            <a:pPr marL="228600" marR="0" indent="-22860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zh-CN" sz="1200" kern="100" dirty="0" smtClean="0">
                <a:latin typeface="+mn-ea"/>
              </a:rPr>
              <a:t>腾讯云侧已做配置，需要上行重新推流</a:t>
            </a:r>
            <a:endParaRPr lang="zh-CN" altLang="zh-CN" sz="1200" kern="100" dirty="0" smtClean="0">
              <a:solidFill>
                <a:schemeClr val="tx1"/>
              </a:solidFill>
              <a:latin typeface="+mn-ea"/>
              <a:ea typeface="宋体" panose="02010600030101010101" pitchFamily="2" charset="-122"/>
              <a:cs typeface="+mn-cs"/>
            </a:endParaRPr>
          </a:p>
          <a:p>
            <a:pPr marL="228600" marR="0" indent="-22860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zh-CN" altLang="zh-CN" sz="1200" kern="100" dirty="0" smtClean="0">
              <a:solidFill>
                <a:schemeClr val="tx1"/>
              </a:solidFill>
              <a:latin typeface="+mn-ea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8512A-6BA7-46D8-B330-706E15F3A3AF}" type="slidenum">
              <a:rPr lang="zh-CN" altLang="en-US" smtClean="0"/>
              <a:pPr/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27300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87425" y="3271838"/>
            <a:ext cx="7897813" cy="26765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制定柔性预案</a:t>
            </a:r>
            <a:endParaRPr lang="en-US" altLang="zh-CN" dirty="0" smtClean="0"/>
          </a:p>
          <a:p>
            <a:r>
              <a:rPr lang="zh-CN" altLang="en-US" dirty="0" smtClean="0"/>
              <a:t>发现结果不符合预期，压测显示</a:t>
            </a:r>
            <a:r>
              <a:rPr lang="en-US" altLang="zh-CN" dirty="0" smtClean="0"/>
              <a:t>mongo</a:t>
            </a:r>
            <a:r>
              <a:rPr lang="zh-CN" altLang="en-US" dirty="0" smtClean="0"/>
              <a:t>单台</a:t>
            </a:r>
            <a:r>
              <a:rPr lang="en-US" altLang="zh-CN" dirty="0" err="1" smtClean="0"/>
              <a:t>qpm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90W</a:t>
            </a:r>
            <a:r>
              <a:rPr lang="zh-CN" altLang="en-US" dirty="0" smtClean="0"/>
              <a:t>，我们</a:t>
            </a:r>
            <a:r>
              <a:rPr lang="en-US" altLang="zh-CN" dirty="0" smtClean="0"/>
              <a:t>6</a:t>
            </a:r>
            <a:r>
              <a:rPr lang="zh-CN" altLang="en-US" dirty="0" smtClean="0"/>
              <a:t>台实际支撑能力超过</a:t>
            </a:r>
            <a:r>
              <a:rPr lang="en-US" altLang="zh-CN" dirty="0" smtClean="0"/>
              <a:t>500W</a:t>
            </a:r>
            <a:r>
              <a:rPr lang="zh-CN" altLang="en-US" dirty="0" smtClean="0"/>
              <a:t>，实际</a:t>
            </a:r>
            <a:r>
              <a:rPr lang="en-US" altLang="zh-CN" dirty="0" smtClean="0"/>
              <a:t>35W</a:t>
            </a:r>
            <a:r>
              <a:rPr lang="zh-CN" altLang="en-US" dirty="0" smtClean="0"/>
              <a:t>就性能出现问题</a:t>
            </a:r>
            <a:endParaRPr lang="en-US" altLang="zh-CN" dirty="0" smtClean="0"/>
          </a:p>
          <a:p>
            <a:r>
              <a:rPr lang="zh-CN" altLang="en-US" dirty="0" smtClean="0"/>
              <a:t>发现解决问题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8512A-6BA7-46D8-B330-706E15F3A3AF}" type="slidenum">
              <a:rPr lang="zh-CN" altLang="en-US" smtClean="0"/>
              <a:pPr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64960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87425" y="3271838"/>
            <a:ext cx="7897813" cy="2676525"/>
          </a:xfrm>
          <a:prstGeom prst="rect">
            <a:avLst/>
          </a:prstGeom>
        </p:spPr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最后耗时陡增，扩容机器</a:t>
            </a:r>
            <a:r>
              <a:rPr lang="en-US" altLang="zh-CN" dirty="0" smtClean="0"/>
              <a:t>IO</a:t>
            </a:r>
            <a:r>
              <a:rPr lang="zh-CN" altLang="en-US" dirty="0" smtClean="0"/>
              <a:t>过高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查询</a:t>
            </a:r>
            <a:r>
              <a:rPr lang="en-US" altLang="zh-CN" dirty="0" smtClean="0"/>
              <a:t>tnm2</a:t>
            </a:r>
            <a:r>
              <a:rPr lang="zh-CN" altLang="en-US" dirty="0" smtClean="0"/>
              <a:t>，修改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日志级别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其中一个节点倒掉之后，耗时不升反降，发现负载不均影响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最后压测机流量已经打满，单节点</a:t>
            </a:r>
            <a:r>
              <a:rPr lang="en-US" altLang="zh-CN" dirty="0" err="1" smtClean="0"/>
              <a:t>qps</a:t>
            </a:r>
            <a:r>
              <a:rPr lang="zh-CN" altLang="en-US" dirty="0" smtClean="0"/>
              <a:t>全部达到</a:t>
            </a:r>
            <a:r>
              <a:rPr lang="en-US" altLang="zh-CN" dirty="0" smtClean="0"/>
              <a:t>8000</a:t>
            </a:r>
            <a:r>
              <a:rPr lang="zh-CN" altLang="en-US" dirty="0" smtClean="0"/>
              <a:t>以上</a:t>
            </a:r>
            <a:endParaRPr lang="en-US" altLang="zh-CN" dirty="0" smtClean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8512A-6BA7-46D8-B330-706E15F3A3AF}" type="slidenum">
              <a:rPr lang="zh-CN" altLang="en-US" smtClean="0"/>
              <a:pPr/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02663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87425" y="3271838"/>
            <a:ext cx="7897813" cy="26765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业务监控看活动运营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监控是活动运营总参，好的监控绝对是一个活动成功的重要保证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监控大屏设计，一网打尽所有视图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结合业务实现，首次获取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端直播</a:t>
            </a:r>
            <a:r>
              <a:rPr lang="en-US" altLang="zh-CN" dirty="0" smtClean="0"/>
              <a:t>PCU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通过解析后台日志，首次分</a:t>
            </a:r>
            <a:r>
              <a:rPr lang="en-US" altLang="zh-CN" dirty="0" smtClean="0"/>
              <a:t>region</a:t>
            </a:r>
            <a:r>
              <a:rPr lang="zh-CN" altLang="en-US" dirty="0" smtClean="0"/>
              <a:t>的实时数据获取</a:t>
            </a:r>
            <a:endParaRPr lang="en-US" altLang="zh-CN" dirty="0" smtClean="0"/>
          </a:p>
          <a:p>
            <a:pPr marL="228600" indent="-228600">
              <a:buAutoNum type="arabicPeriod"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8512A-6BA7-46D8-B330-706E15F3A3AF}" type="slidenum">
              <a:rPr lang="zh-CN" altLang="en-US" smtClean="0"/>
              <a:pPr/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28366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87425" y="3271838"/>
            <a:ext cx="7897813" cy="26765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8512A-6BA7-46D8-B330-706E15F3A3AF}" type="slidenum">
              <a:rPr lang="zh-CN" altLang="en-US" smtClean="0"/>
              <a:pPr/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40324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122363"/>
            <a:ext cx="913923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3602038"/>
            <a:ext cx="913923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85B1E9-BC30-46AF-B610-CC2BDB6B949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44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A3D592-F0CF-4D9D-BD7B-7F78C591C7A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03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4438" y="274638"/>
            <a:ext cx="2740025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2438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85F60C-7CF7-4953-BEB3-C660291F7C3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16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DFD2E5-B36E-4DF6-BDE0-476997CE6C5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5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076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076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68469D-8FDD-40EC-9D3A-282951F0A51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02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05438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7438" y="1600200"/>
            <a:ext cx="5407025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D76D7C-59B7-4A13-9293-52A76E662F5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07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076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46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4612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7438" y="1681163"/>
            <a:ext cx="51800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7438" y="2505075"/>
            <a:ext cx="5180012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0E5B9-BC18-4CE4-980D-D8AFEC861C1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86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77598D-38D8-42D3-96A2-3AB9D11948F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97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9005-1ABF-4047-8354-022BE71B5895}" type="slidenum">
              <a:rPr lang="zh-CN" altLang="en-US" smtClean="0"/>
              <a:pPr/>
              <a:t>‹#›</a:t>
            </a:fld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07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29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013" y="987425"/>
            <a:ext cx="616743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29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FED1EB-96A8-41E3-8D01-4DDA91CB190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82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29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0013" y="987425"/>
            <a:ext cx="616743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29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D31241-D6A6-4FD1-8B7A-B1D840FE37D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19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Oval 5"/>
          <p:cNvSpPr>
            <a:spLocks noChangeArrowheads="1"/>
          </p:cNvSpPr>
          <p:nvPr userDrawn="1"/>
        </p:nvSpPr>
        <p:spPr bwMode="auto">
          <a:xfrm>
            <a:off x="11685588" y="200025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1600">
              <a:solidFill>
                <a:srgbClr val="3399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648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205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648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2054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32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+mn-lt"/>
                <a:ea typeface="+mn-ea"/>
                <a:sym typeface="Calibri" panose="020F0502020204030204" pitchFamily="34" charset="0"/>
              </a:defRPr>
            </a:lvl1pPr>
          </a:lstStyle>
          <a:p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55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2425" y="6356350"/>
            <a:ext cx="38592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+mn-lt"/>
                <a:ea typeface="+mn-ea"/>
                <a:sym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2056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85563" y="6356349"/>
            <a:ext cx="4000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+mn-lt"/>
                <a:ea typeface="+mn-ea"/>
                <a:sym typeface="Calibri" panose="020F0502020204030204" pitchFamily="34" charset="0"/>
              </a:defRPr>
            </a:lvl1pPr>
          </a:lstStyle>
          <a:p>
            <a:fld id="{CA689005-1ABF-4047-8354-022BE71B5895}" type="slidenum">
              <a:rPr lang="zh-CN" altLang="en-US"/>
              <a:pPr/>
              <a:t>‹#›</a:t>
            </a:fld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713" r:id="rId1"/>
    <p:sldLayoutId id="2147494714" r:id="rId2"/>
    <p:sldLayoutId id="2147494715" r:id="rId3"/>
    <p:sldLayoutId id="2147494716" r:id="rId4"/>
    <p:sldLayoutId id="2147494717" r:id="rId5"/>
    <p:sldLayoutId id="2147494718" r:id="rId6"/>
    <p:sldLayoutId id="2147494719" r:id="rId7"/>
    <p:sldLayoutId id="2147494720" r:id="rId8"/>
    <p:sldLayoutId id="2147494721" r:id="rId9"/>
    <p:sldLayoutId id="2147494722" r:id="rId10"/>
    <p:sldLayoutId id="214749472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hrppe.oa.com/Home/Config/AbilityStandard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km.oa.com/group/26171/articles/show/299098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notesSlide" Target="../notesSlides/notesSlide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3"/>
          <p:cNvSpPr txBox="1">
            <a:spLocks noGrp="1" noChangeArrowheads="1"/>
          </p:cNvSpPr>
          <p:nvPr/>
        </p:nvSpPr>
        <p:spPr bwMode="auto">
          <a:xfrm>
            <a:off x="609600" y="6356350"/>
            <a:ext cx="28432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fld id="{6EFA249D-5E22-42C7-8D9E-E8738B32A67B}" type="datetime1">
              <a:rPr lang="en-US" altLang="zh-CN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t>8/14/2018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pic>
        <p:nvPicPr>
          <p:cNvPr id="4099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904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5376863" y="40163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1079283" y="2326690"/>
            <a:ext cx="1003502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王腾飞（</a:t>
            </a:r>
            <a:r>
              <a:rPr lang="en-US" altLang="zh-CN" sz="4000" dirty="0" err="1" smtClean="0">
                <a:solidFill>
                  <a:schemeClr val="bg1"/>
                </a:solidFill>
                <a:latin typeface="微软雅黑" panose="020B0503020204020204" pitchFamily="34" charset="-122"/>
              </a:rPr>
              <a:t>TrophyWang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</a:rPr>
              <a:t>的通道面试陈述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8" name="Picture 3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261938"/>
            <a:ext cx="1223963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156902" y="3776736"/>
            <a:ext cx="567037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申报目标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：技术运营通道 业务运维职位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T2-3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部       门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：国际业务部平台中心业务运维组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时       间：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2018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年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8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月</a:t>
            </a:r>
            <a:endParaRPr lang="zh-CN" altLang="zh-CN" sz="20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271639" y="112911"/>
            <a:ext cx="1830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CDG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企业发展事业群</a:t>
            </a:r>
            <a:endParaRPr lang="zh-CN" altLang="zh-CN" sz="14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8261" b="79130" l="2529" r="19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35" t="25353" r="79670" b="17137"/>
          <a:stretch/>
        </p:blipFill>
        <p:spPr>
          <a:xfrm>
            <a:off x="9936973" y="66716"/>
            <a:ext cx="334666" cy="390443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9005-1ABF-4047-8354-022BE71B5895}" type="slidenum">
              <a:rPr lang="zh-CN" altLang="en-US" smtClean="0"/>
              <a:pPr/>
              <a:t>1</a:t>
            </a:fld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9005-1ABF-4047-8354-022BE71B5895}" type="slidenum">
              <a:rPr lang="zh-CN" altLang="en-US" smtClean="0"/>
              <a:pPr/>
              <a:t>10</a:t>
            </a:fld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4" name="矩形 3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6" name="直接连接符 5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" name="直接连接符 7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接连接符 8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" name="文本框 9"/>
          <p:cNvSpPr txBox="1"/>
          <p:nvPr/>
        </p:nvSpPr>
        <p:spPr>
          <a:xfrm>
            <a:off x="1906752" y="162630"/>
            <a:ext cx="813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二、主要工作成果和个人能力体现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885" y="1129746"/>
            <a:ext cx="5746693" cy="2520168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286644" y="1129745"/>
            <a:ext cx="7560504" cy="954107"/>
            <a:chOff x="286644" y="1129745"/>
            <a:chExt cx="7560504" cy="954107"/>
          </a:xfrm>
        </p:grpSpPr>
        <p:sp>
          <p:nvSpPr>
            <p:cNvPr id="13" name="文本框 12"/>
            <p:cNvSpPr txBox="1"/>
            <p:nvPr/>
          </p:nvSpPr>
          <p:spPr>
            <a:xfrm>
              <a:off x="286644" y="1129745"/>
              <a:ext cx="544536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+mn-ea"/>
                  <a:ea typeface="+mn-ea"/>
                </a:rPr>
                <a:t>柔性预案：</a:t>
              </a:r>
              <a:endParaRPr lang="en-US" altLang="zh-CN" sz="1400" dirty="0" smtClean="0">
                <a:latin typeface="+mn-ea"/>
                <a:ea typeface="+mn-ea"/>
              </a:endParaRPr>
            </a:p>
            <a:p>
              <a:endParaRPr lang="en-US" altLang="zh-CN" sz="1400" dirty="0" smtClean="0">
                <a:latin typeface="+mn-ea"/>
                <a:ea typeface="+mn-ea"/>
              </a:endParaRPr>
            </a:p>
            <a:p>
              <a:r>
                <a:rPr lang="en-US" altLang="zh-CN" sz="1400" dirty="0" smtClean="0">
                  <a:latin typeface="+mn-ea"/>
                  <a:ea typeface="+mn-ea"/>
                </a:rPr>
                <a:t>1</a:t>
              </a:r>
              <a:r>
                <a:rPr lang="en-US" altLang="zh-CN" sz="1400" dirty="0">
                  <a:latin typeface="+mn-ea"/>
                  <a:ea typeface="+mn-ea"/>
                </a:rPr>
                <a:t>. </a:t>
              </a:r>
              <a:r>
                <a:rPr lang="zh-CN" altLang="en-US" sz="1400" dirty="0">
                  <a:latin typeface="+mn-ea"/>
                  <a:ea typeface="+mn-ea"/>
                </a:rPr>
                <a:t>当</a:t>
              </a:r>
              <a:r>
                <a:rPr lang="en-US" altLang="zh-CN" sz="1400" dirty="0">
                  <a:latin typeface="+mn-ea"/>
                  <a:ea typeface="+mn-ea"/>
                </a:rPr>
                <a:t>mongo</a:t>
              </a:r>
              <a:r>
                <a:rPr lang="zh-CN" altLang="en-US" sz="1400" dirty="0">
                  <a:latin typeface="+mn-ea"/>
                  <a:ea typeface="+mn-ea"/>
                </a:rPr>
                <a:t>、</a:t>
              </a:r>
              <a:r>
                <a:rPr lang="en-US" altLang="zh-CN" sz="1400" dirty="0" err="1">
                  <a:latin typeface="+mn-ea"/>
                  <a:ea typeface="+mn-ea"/>
                </a:rPr>
                <a:t>redis</a:t>
              </a:r>
              <a:r>
                <a:rPr lang="zh-CN" altLang="en-US" sz="1400" dirty="0">
                  <a:latin typeface="+mn-ea"/>
                  <a:ea typeface="+mn-ea"/>
                </a:rPr>
                <a:t>或</a:t>
              </a:r>
              <a:r>
                <a:rPr lang="en-US" altLang="zh-CN" sz="1400" dirty="0" err="1">
                  <a:latin typeface="+mn-ea"/>
                  <a:ea typeface="+mn-ea"/>
                </a:rPr>
                <a:t>ugcsvr</a:t>
              </a:r>
              <a:r>
                <a:rPr lang="zh-CN" altLang="en-US" sz="1400" dirty="0">
                  <a:latin typeface="+mn-ea"/>
                  <a:ea typeface="+mn-ea"/>
                </a:rPr>
                <a:t>的使用容量超过</a:t>
              </a:r>
              <a:r>
                <a:rPr lang="en-US" altLang="zh-CN" sz="1400" dirty="0">
                  <a:latin typeface="+mn-ea"/>
                  <a:ea typeface="+mn-ea"/>
                </a:rPr>
                <a:t>75%</a:t>
              </a:r>
              <a:r>
                <a:rPr lang="zh-CN" altLang="en-US" sz="1400" dirty="0">
                  <a:latin typeface="+mn-ea"/>
                  <a:ea typeface="+mn-ea"/>
                </a:rPr>
                <a:t>，或平均请求耗时翻</a:t>
              </a:r>
              <a:r>
                <a:rPr lang="zh-CN" altLang="en-US" sz="1400" dirty="0" smtClean="0">
                  <a:latin typeface="+mn-ea"/>
                  <a:ea typeface="+mn-ea"/>
                </a:rPr>
                <a:t>了</a:t>
              </a:r>
              <a:r>
                <a:rPr lang="en-US" altLang="zh-CN" sz="1400" dirty="0" smtClean="0">
                  <a:latin typeface="+mn-ea"/>
                  <a:ea typeface="+mn-ea"/>
                </a:rPr>
                <a:t>5</a:t>
              </a:r>
              <a:r>
                <a:rPr lang="zh-CN" altLang="en-US" sz="1400" dirty="0" smtClean="0">
                  <a:latin typeface="+mn-ea"/>
                  <a:ea typeface="+mn-ea"/>
                </a:rPr>
                <a:t>倍</a:t>
              </a:r>
              <a:r>
                <a:rPr lang="zh-CN" altLang="en-US" sz="1400" dirty="0">
                  <a:latin typeface="+mn-ea"/>
                  <a:ea typeface="+mn-ea"/>
                </a:rPr>
                <a:t>时。进行以下调整</a:t>
              </a:r>
              <a:r>
                <a:rPr lang="zh-CN" altLang="en-US" sz="1400" dirty="0" smtClean="0">
                  <a:latin typeface="+mn-ea"/>
                  <a:ea typeface="+mn-ea"/>
                </a:rPr>
                <a:t>：屏蔽</a:t>
              </a:r>
              <a:r>
                <a:rPr lang="en-US" altLang="zh-CN" sz="1400" dirty="0" smtClean="0">
                  <a:latin typeface="+mn-ea"/>
                  <a:ea typeface="+mn-ea"/>
                </a:rPr>
                <a:t>50%</a:t>
              </a:r>
              <a:r>
                <a:rPr lang="zh-CN" altLang="en-US" sz="1400" dirty="0" smtClean="0">
                  <a:latin typeface="+mn-ea"/>
                  <a:ea typeface="+mn-ea"/>
                </a:rPr>
                <a:t>评论拉取请求</a:t>
              </a:r>
              <a:endParaRPr lang="zh-CN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15" name="直接箭头连接符 14"/>
            <p:cNvCxnSpPr>
              <a:stCxn id="13" idx="3"/>
            </p:cNvCxnSpPr>
            <p:nvPr/>
          </p:nvCxnSpPr>
          <p:spPr bwMode="auto">
            <a:xfrm>
              <a:off x="5732007" y="1606799"/>
              <a:ext cx="2115141" cy="30853"/>
            </a:xfrm>
            <a:prstGeom prst="straightConnector1">
              <a:avLst/>
            </a:prstGeom>
            <a:ln w="57150">
              <a:headEnd type="none" w="med" len="med"/>
              <a:tailEnd type="triangle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286956" y="2010313"/>
            <a:ext cx="9238401" cy="757590"/>
            <a:chOff x="274943" y="958721"/>
            <a:chExt cx="9238401" cy="757590"/>
          </a:xfrm>
        </p:grpSpPr>
        <p:sp>
          <p:nvSpPr>
            <p:cNvPr id="18" name="文本框 17"/>
            <p:cNvSpPr txBox="1"/>
            <p:nvPr/>
          </p:nvSpPr>
          <p:spPr>
            <a:xfrm>
              <a:off x="274943" y="1193091"/>
              <a:ext cx="54453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+mn-ea"/>
                  <a:ea typeface="+mn-ea"/>
                </a:rPr>
                <a:t>2. </a:t>
              </a:r>
              <a:r>
                <a:rPr lang="zh-CN" altLang="en-US" sz="1400" dirty="0" smtClean="0">
                  <a:latin typeface="+mn-ea"/>
                  <a:ea typeface="+mn-ea"/>
                </a:rPr>
                <a:t>当</a:t>
              </a:r>
              <a:r>
                <a:rPr lang="en-US" altLang="zh-CN" sz="1400" dirty="0" smtClean="0">
                  <a:latin typeface="+mn-ea"/>
                  <a:ea typeface="+mn-ea"/>
                </a:rPr>
                <a:t>1</a:t>
              </a:r>
              <a:r>
                <a:rPr lang="zh-CN" altLang="en-US" sz="1400" dirty="0" smtClean="0">
                  <a:latin typeface="+mn-ea"/>
                  <a:ea typeface="+mn-ea"/>
                </a:rPr>
                <a:t>过后，</a:t>
              </a:r>
              <a:r>
                <a:rPr lang="en-US" altLang="zh-CN" sz="1400" dirty="0" smtClean="0">
                  <a:latin typeface="+mn-ea"/>
                  <a:ea typeface="+mn-ea"/>
                </a:rPr>
                <a:t>mongo</a:t>
              </a:r>
              <a:r>
                <a:rPr lang="zh-CN" altLang="en-US" sz="1400" dirty="0">
                  <a:latin typeface="+mn-ea"/>
                  <a:ea typeface="+mn-ea"/>
                </a:rPr>
                <a:t>、</a:t>
              </a:r>
              <a:r>
                <a:rPr lang="en-US" altLang="zh-CN" sz="1400" dirty="0" err="1">
                  <a:latin typeface="+mn-ea"/>
                  <a:ea typeface="+mn-ea"/>
                </a:rPr>
                <a:t>redis</a:t>
              </a:r>
              <a:r>
                <a:rPr lang="zh-CN" altLang="en-US" sz="1400" dirty="0">
                  <a:latin typeface="+mn-ea"/>
                  <a:ea typeface="+mn-ea"/>
                </a:rPr>
                <a:t>或</a:t>
              </a:r>
              <a:r>
                <a:rPr lang="en-US" altLang="zh-CN" sz="1400" dirty="0" err="1">
                  <a:latin typeface="+mn-ea"/>
                  <a:ea typeface="+mn-ea"/>
                </a:rPr>
                <a:t>ugcsvr</a:t>
              </a:r>
              <a:r>
                <a:rPr lang="zh-CN" altLang="en-US" sz="1400" dirty="0">
                  <a:latin typeface="+mn-ea"/>
                  <a:ea typeface="+mn-ea"/>
                </a:rPr>
                <a:t>的使用容量超过</a:t>
              </a:r>
              <a:r>
                <a:rPr lang="en-US" altLang="zh-CN" sz="1400" dirty="0">
                  <a:latin typeface="+mn-ea"/>
                  <a:ea typeface="+mn-ea"/>
                </a:rPr>
                <a:t>75%</a:t>
              </a:r>
              <a:r>
                <a:rPr lang="zh-CN" altLang="en-US" sz="1400" dirty="0">
                  <a:latin typeface="+mn-ea"/>
                  <a:ea typeface="+mn-ea"/>
                </a:rPr>
                <a:t>，或平均请求耗时翻</a:t>
              </a:r>
              <a:r>
                <a:rPr lang="zh-CN" altLang="en-US" sz="1400" dirty="0" smtClean="0">
                  <a:latin typeface="+mn-ea"/>
                  <a:ea typeface="+mn-ea"/>
                </a:rPr>
                <a:t>了</a:t>
              </a:r>
              <a:r>
                <a:rPr lang="en-US" altLang="zh-CN" sz="1400" dirty="0" smtClean="0">
                  <a:latin typeface="+mn-ea"/>
                  <a:ea typeface="+mn-ea"/>
                </a:rPr>
                <a:t>5</a:t>
              </a:r>
              <a:r>
                <a:rPr lang="zh-CN" altLang="en-US" sz="1400" dirty="0" smtClean="0">
                  <a:latin typeface="+mn-ea"/>
                  <a:ea typeface="+mn-ea"/>
                </a:rPr>
                <a:t>倍</a:t>
              </a:r>
              <a:r>
                <a:rPr lang="zh-CN" altLang="en-US" sz="1400" dirty="0">
                  <a:latin typeface="+mn-ea"/>
                  <a:ea typeface="+mn-ea"/>
                </a:rPr>
                <a:t>时</a:t>
              </a:r>
              <a:r>
                <a:rPr lang="zh-CN" altLang="en-US" sz="1400" dirty="0" smtClean="0">
                  <a:latin typeface="+mn-ea"/>
                  <a:ea typeface="+mn-ea"/>
                </a:rPr>
                <a:t>。再进行</a:t>
              </a:r>
              <a:r>
                <a:rPr lang="zh-CN" altLang="en-US" sz="1400" dirty="0">
                  <a:latin typeface="+mn-ea"/>
                  <a:ea typeface="+mn-ea"/>
                </a:rPr>
                <a:t>以下调整</a:t>
              </a:r>
              <a:r>
                <a:rPr lang="zh-CN" altLang="en-US" sz="1400" dirty="0" smtClean="0">
                  <a:latin typeface="+mn-ea"/>
                  <a:ea typeface="+mn-ea"/>
                </a:rPr>
                <a:t>：屏蔽</a:t>
              </a:r>
              <a:r>
                <a:rPr lang="en-US" altLang="zh-CN" sz="1400" dirty="0" smtClean="0">
                  <a:latin typeface="+mn-ea"/>
                  <a:ea typeface="+mn-ea"/>
                </a:rPr>
                <a:t>50%</a:t>
              </a:r>
              <a:r>
                <a:rPr lang="zh-CN" altLang="en-US" sz="1400" dirty="0" smtClean="0">
                  <a:latin typeface="+mn-ea"/>
                  <a:ea typeface="+mn-ea"/>
                </a:rPr>
                <a:t>评论拉取请求</a:t>
              </a:r>
              <a:endParaRPr lang="zh-CN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 bwMode="auto">
            <a:xfrm flipV="1">
              <a:off x="5668544" y="958721"/>
              <a:ext cx="3844800" cy="415311"/>
            </a:xfrm>
            <a:prstGeom prst="straightConnector1">
              <a:avLst/>
            </a:prstGeom>
            <a:ln w="57150">
              <a:headEnd type="none" w="med" len="med"/>
              <a:tailEnd type="triangle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274943" y="2425624"/>
            <a:ext cx="9597340" cy="1031004"/>
            <a:chOff x="274943" y="2068212"/>
            <a:chExt cx="9597340" cy="1031004"/>
          </a:xfrm>
        </p:grpSpPr>
        <p:sp>
          <p:nvSpPr>
            <p:cNvPr id="21" name="文本框 20"/>
            <p:cNvSpPr txBox="1"/>
            <p:nvPr/>
          </p:nvSpPr>
          <p:spPr>
            <a:xfrm>
              <a:off x="274943" y="2575996"/>
              <a:ext cx="54453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+mn-ea"/>
                  <a:ea typeface="+mn-ea"/>
                </a:rPr>
                <a:t>3. </a:t>
              </a:r>
              <a:r>
                <a:rPr lang="zh-CN" altLang="en-US" sz="1400" dirty="0" smtClean="0">
                  <a:latin typeface="+mn-ea"/>
                  <a:ea typeface="+mn-ea"/>
                </a:rPr>
                <a:t>当</a:t>
              </a:r>
              <a:r>
                <a:rPr lang="en-US" altLang="zh-CN" sz="1400" dirty="0" smtClean="0">
                  <a:latin typeface="+mn-ea"/>
                  <a:ea typeface="+mn-ea"/>
                </a:rPr>
                <a:t>2</a:t>
              </a:r>
              <a:r>
                <a:rPr lang="zh-CN" altLang="en-US" sz="1400" dirty="0" smtClean="0">
                  <a:latin typeface="+mn-ea"/>
                  <a:ea typeface="+mn-ea"/>
                </a:rPr>
                <a:t>过后，</a:t>
              </a:r>
              <a:r>
                <a:rPr lang="en-US" altLang="zh-CN" sz="1400" dirty="0" smtClean="0">
                  <a:latin typeface="+mn-ea"/>
                  <a:ea typeface="+mn-ea"/>
                </a:rPr>
                <a:t>mongo</a:t>
              </a:r>
              <a:r>
                <a:rPr lang="zh-CN" altLang="en-US" sz="1400" dirty="0">
                  <a:latin typeface="+mn-ea"/>
                  <a:ea typeface="+mn-ea"/>
                </a:rPr>
                <a:t>、</a:t>
              </a:r>
              <a:r>
                <a:rPr lang="en-US" altLang="zh-CN" sz="1400" dirty="0" err="1">
                  <a:latin typeface="+mn-ea"/>
                  <a:ea typeface="+mn-ea"/>
                </a:rPr>
                <a:t>redis</a:t>
              </a:r>
              <a:r>
                <a:rPr lang="zh-CN" altLang="en-US" sz="1400" dirty="0">
                  <a:latin typeface="+mn-ea"/>
                  <a:ea typeface="+mn-ea"/>
                </a:rPr>
                <a:t>或</a:t>
              </a:r>
              <a:r>
                <a:rPr lang="en-US" altLang="zh-CN" sz="1400" dirty="0" err="1">
                  <a:latin typeface="+mn-ea"/>
                  <a:ea typeface="+mn-ea"/>
                </a:rPr>
                <a:t>ugcsvr</a:t>
              </a:r>
              <a:r>
                <a:rPr lang="zh-CN" altLang="en-US" sz="1400" dirty="0">
                  <a:latin typeface="+mn-ea"/>
                  <a:ea typeface="+mn-ea"/>
                </a:rPr>
                <a:t>的使用容量超过</a:t>
              </a:r>
              <a:r>
                <a:rPr lang="en-US" altLang="zh-CN" sz="1400" dirty="0">
                  <a:latin typeface="+mn-ea"/>
                  <a:ea typeface="+mn-ea"/>
                </a:rPr>
                <a:t>75%</a:t>
              </a:r>
              <a:r>
                <a:rPr lang="zh-CN" altLang="en-US" sz="1400" dirty="0">
                  <a:latin typeface="+mn-ea"/>
                  <a:ea typeface="+mn-ea"/>
                </a:rPr>
                <a:t>，或平均请求耗时翻</a:t>
              </a:r>
              <a:r>
                <a:rPr lang="zh-CN" altLang="en-US" sz="1400" dirty="0" smtClean="0">
                  <a:latin typeface="+mn-ea"/>
                  <a:ea typeface="+mn-ea"/>
                </a:rPr>
                <a:t>了</a:t>
              </a:r>
              <a:r>
                <a:rPr lang="en-US" altLang="zh-CN" sz="1400" dirty="0" smtClean="0">
                  <a:latin typeface="+mn-ea"/>
                  <a:ea typeface="+mn-ea"/>
                </a:rPr>
                <a:t>5</a:t>
              </a:r>
              <a:r>
                <a:rPr lang="zh-CN" altLang="en-US" sz="1400" dirty="0" smtClean="0">
                  <a:latin typeface="+mn-ea"/>
                  <a:ea typeface="+mn-ea"/>
                </a:rPr>
                <a:t>倍</a:t>
              </a:r>
              <a:r>
                <a:rPr lang="zh-CN" altLang="en-US" sz="1400" dirty="0">
                  <a:latin typeface="+mn-ea"/>
                  <a:ea typeface="+mn-ea"/>
                </a:rPr>
                <a:t>时</a:t>
              </a:r>
              <a:r>
                <a:rPr lang="zh-CN" altLang="en-US" sz="1400" dirty="0" smtClean="0">
                  <a:latin typeface="+mn-ea"/>
                  <a:ea typeface="+mn-ea"/>
                </a:rPr>
                <a:t>。再进行</a:t>
              </a:r>
              <a:r>
                <a:rPr lang="zh-CN" altLang="en-US" sz="1400" dirty="0">
                  <a:latin typeface="+mn-ea"/>
                  <a:ea typeface="+mn-ea"/>
                </a:rPr>
                <a:t>以下调整</a:t>
              </a:r>
              <a:r>
                <a:rPr lang="zh-CN" altLang="en-US" sz="1400" dirty="0" smtClean="0">
                  <a:latin typeface="+mn-ea"/>
                  <a:ea typeface="+mn-ea"/>
                </a:rPr>
                <a:t>：屏蔽</a:t>
              </a:r>
              <a:r>
                <a:rPr lang="en-US" altLang="zh-CN" sz="1400" dirty="0" smtClean="0">
                  <a:latin typeface="+mn-ea"/>
                  <a:ea typeface="+mn-ea"/>
                </a:rPr>
                <a:t>50%</a:t>
              </a:r>
              <a:r>
                <a:rPr lang="zh-CN" altLang="en-US" sz="1400" dirty="0" smtClean="0">
                  <a:latin typeface="+mn-ea"/>
                  <a:ea typeface="+mn-ea"/>
                </a:rPr>
                <a:t>评论拉取请求</a:t>
              </a:r>
              <a:endParaRPr lang="zh-CN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 bwMode="auto">
            <a:xfrm flipV="1">
              <a:off x="5680557" y="2068212"/>
              <a:ext cx="4191726" cy="769394"/>
            </a:xfrm>
            <a:prstGeom prst="straightConnector1">
              <a:avLst/>
            </a:prstGeom>
            <a:ln w="57150">
              <a:headEnd type="none" w="med" len="med"/>
              <a:tailEnd type="triangle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30" name="图表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7340648"/>
              </p:ext>
            </p:extLst>
          </p:nvPr>
        </p:nvGraphicFramePr>
        <p:xfrm>
          <a:off x="916686" y="383402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1" name="图表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4492429"/>
              </p:ext>
            </p:extLst>
          </p:nvPr>
        </p:nvGraphicFramePr>
        <p:xfrm>
          <a:off x="6214496" y="387903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4916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0" grpId="0">
        <p:bldAsOne/>
      </p:bldGraphic>
      <p:bldGraphic spid="31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9005-1ABF-4047-8354-022BE71B5895}" type="slidenum">
              <a:rPr lang="zh-CN" altLang="en-US" smtClean="0"/>
              <a:pPr/>
              <a:t>11</a:t>
            </a:fld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4" name="矩形 3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6" name="直接连接符 5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" name="直接连接符 7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接连接符 8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" name="文本框 9"/>
          <p:cNvSpPr txBox="1"/>
          <p:nvPr/>
        </p:nvSpPr>
        <p:spPr>
          <a:xfrm>
            <a:off x="1906752" y="162630"/>
            <a:ext cx="813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二、主要工作成果和个人能力体现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81" y="3936160"/>
            <a:ext cx="11277101" cy="2432316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289856" y="1016285"/>
            <a:ext cx="2066926" cy="2932002"/>
            <a:chOff x="289856" y="1016285"/>
            <a:chExt cx="2066926" cy="2932002"/>
          </a:xfrm>
        </p:grpSpPr>
        <p:sp>
          <p:nvSpPr>
            <p:cNvPr id="22" name="任意多边形 56"/>
            <p:cNvSpPr/>
            <p:nvPr/>
          </p:nvSpPr>
          <p:spPr>
            <a:xfrm rot="10800000">
              <a:off x="289857" y="1016285"/>
              <a:ext cx="2066925" cy="2932002"/>
            </a:xfrm>
            <a:custGeom>
              <a:avLst/>
              <a:gdLst>
                <a:gd name="txL" fmla="*/ 0 w 973072"/>
                <a:gd name="txT" fmla="*/ 0 h 2871990"/>
                <a:gd name="txR" fmla="*/ 973072 w 973072"/>
                <a:gd name="txB" fmla="*/ 2871990 h 2871990"/>
              </a:gdLst>
              <a:ahLst/>
              <a:cxnLst>
                <a:cxn ang="0">
                  <a:pos x="874251" y="3673475"/>
                </a:cxn>
                <a:cxn ang="0">
                  <a:pos x="556087" y="3673475"/>
                </a:cxn>
                <a:cxn ang="0">
                  <a:pos x="0" y="3189589"/>
                </a:cxn>
                <a:cxn ang="0">
                  <a:pos x="0" y="935043"/>
                </a:cxn>
                <a:cxn ang="0">
                  <a:pos x="339632" y="489184"/>
                </a:cxn>
                <a:cxn ang="0">
                  <a:pos x="463360" y="467447"/>
                </a:cxn>
                <a:cxn ang="0">
                  <a:pos x="715170" y="0"/>
                </a:cxn>
                <a:cxn ang="0">
                  <a:pos x="966981" y="467447"/>
                </a:cxn>
                <a:cxn ang="0">
                  <a:pos x="1090706" y="489184"/>
                </a:cxn>
                <a:cxn ang="0">
                  <a:pos x="1430338" y="935043"/>
                </a:cxn>
                <a:cxn ang="0">
                  <a:pos x="1430338" y="3189589"/>
                </a:cxn>
                <a:cxn ang="0">
                  <a:pos x="874251" y="3673475"/>
                </a:cxn>
              </a:cxnLst>
              <a:rect l="txL" t="txT" r="txR" b="txB"/>
              <a:pathLst>
                <a:path w="973072" h="2871990">
                  <a:moveTo>
                    <a:pt x="594761" y="2871990"/>
                  </a:moveTo>
                  <a:lnTo>
                    <a:pt x="378311" y="2871990"/>
                  </a:lnTo>
                  <a:cubicBezTo>
                    <a:pt x="169376" y="2871990"/>
                    <a:pt x="0" y="2702614"/>
                    <a:pt x="0" y="2493679"/>
                  </a:cubicBezTo>
                  <a:lnTo>
                    <a:pt x="0" y="731034"/>
                  </a:lnTo>
                  <a:cubicBezTo>
                    <a:pt x="0" y="574333"/>
                    <a:pt x="95274" y="439884"/>
                    <a:pt x="231055" y="382453"/>
                  </a:cubicBezTo>
                  <a:lnTo>
                    <a:pt x="315228" y="365459"/>
                  </a:lnTo>
                  <a:lnTo>
                    <a:pt x="486537" y="0"/>
                  </a:lnTo>
                  <a:lnTo>
                    <a:pt x="657846" y="365459"/>
                  </a:lnTo>
                  <a:lnTo>
                    <a:pt x="742017" y="382453"/>
                  </a:lnTo>
                  <a:cubicBezTo>
                    <a:pt x="877798" y="439884"/>
                    <a:pt x="973072" y="574333"/>
                    <a:pt x="973072" y="731034"/>
                  </a:cubicBezTo>
                  <a:lnTo>
                    <a:pt x="973072" y="2493679"/>
                  </a:lnTo>
                  <a:cubicBezTo>
                    <a:pt x="973072" y="2702614"/>
                    <a:pt x="803696" y="2871990"/>
                    <a:pt x="594761" y="2871990"/>
                  </a:cubicBezTo>
                  <a:close/>
                </a:path>
              </a:pathLst>
            </a:custGeom>
            <a:solidFill>
              <a:srgbClr val="FFC000"/>
            </a:solidFill>
            <a:ln w="127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89856" y="1334232"/>
              <a:ext cx="2066926" cy="18911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</a:rPr>
                <a:t>优化项一：</a:t>
              </a:r>
              <a:endParaRPr lang="en-US" altLang="zh-CN" sz="1600" dirty="0" smtClean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</a:rPr>
                <a:t>优化评论读策略</a:t>
              </a:r>
              <a:endParaRPr lang="en-US" altLang="zh-CN" sz="1600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 smtClean="0">
                  <a:solidFill>
                    <a:schemeClr val="bg1"/>
                  </a:solidFill>
                </a:rPr>
                <a:t>a. 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最大</a:t>
              </a:r>
              <a:r>
                <a:rPr lang="zh-CN" altLang="en-US" sz="1600" dirty="0">
                  <a:solidFill>
                    <a:schemeClr val="bg1"/>
                  </a:solidFill>
                </a:rPr>
                <a:t>读取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条评论</a:t>
              </a:r>
              <a:r>
                <a:rPr lang="zh-CN" altLang="en-US" sz="1600" dirty="0">
                  <a:solidFill>
                    <a:schemeClr val="bg1"/>
                  </a:solidFill>
                </a:rPr>
                <a:t>条数</a:t>
              </a:r>
              <a:r>
                <a:rPr lang="en-US" altLang="zh-CN" sz="1600" dirty="0">
                  <a:solidFill>
                    <a:schemeClr val="bg1"/>
                  </a:solidFill>
                </a:rPr>
                <a:t>1000 -&gt; 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50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dirty="0" smtClean="0">
                  <a:solidFill>
                    <a:schemeClr val="bg1"/>
                  </a:solidFill>
                </a:rPr>
                <a:t>b. 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读取</a:t>
              </a:r>
              <a:r>
                <a:rPr lang="zh-CN" altLang="en-US" sz="1600" dirty="0">
                  <a:solidFill>
                    <a:schemeClr val="bg1"/>
                  </a:solidFill>
                </a:rPr>
                <a:t>频率</a:t>
              </a:r>
              <a:r>
                <a:rPr lang="en-US" altLang="zh-CN" sz="1600" dirty="0">
                  <a:solidFill>
                    <a:schemeClr val="bg1"/>
                  </a:solidFill>
                </a:rPr>
                <a:t>4s -&gt; 2s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411561" y="1016285"/>
            <a:ext cx="2066925" cy="2932002"/>
            <a:chOff x="3411561" y="1016285"/>
            <a:chExt cx="2066925" cy="2932002"/>
          </a:xfrm>
        </p:grpSpPr>
        <p:sp>
          <p:nvSpPr>
            <p:cNvPr id="14" name="任意多边形 56"/>
            <p:cNvSpPr/>
            <p:nvPr/>
          </p:nvSpPr>
          <p:spPr>
            <a:xfrm rot="10800000">
              <a:off x="3411561" y="1016285"/>
              <a:ext cx="2066925" cy="2932002"/>
            </a:xfrm>
            <a:custGeom>
              <a:avLst/>
              <a:gdLst>
                <a:gd name="txL" fmla="*/ 0 w 973072"/>
                <a:gd name="txT" fmla="*/ 0 h 2871990"/>
                <a:gd name="txR" fmla="*/ 973072 w 973072"/>
                <a:gd name="txB" fmla="*/ 2871990 h 2871990"/>
              </a:gdLst>
              <a:ahLst/>
              <a:cxnLst>
                <a:cxn ang="0">
                  <a:pos x="874251" y="3673475"/>
                </a:cxn>
                <a:cxn ang="0">
                  <a:pos x="556087" y="3673475"/>
                </a:cxn>
                <a:cxn ang="0">
                  <a:pos x="0" y="3189589"/>
                </a:cxn>
                <a:cxn ang="0">
                  <a:pos x="0" y="935043"/>
                </a:cxn>
                <a:cxn ang="0">
                  <a:pos x="339632" y="489184"/>
                </a:cxn>
                <a:cxn ang="0">
                  <a:pos x="463360" y="467447"/>
                </a:cxn>
                <a:cxn ang="0">
                  <a:pos x="715170" y="0"/>
                </a:cxn>
                <a:cxn ang="0">
                  <a:pos x="966981" y="467447"/>
                </a:cxn>
                <a:cxn ang="0">
                  <a:pos x="1090706" y="489184"/>
                </a:cxn>
                <a:cxn ang="0">
                  <a:pos x="1430338" y="935043"/>
                </a:cxn>
                <a:cxn ang="0">
                  <a:pos x="1430338" y="3189589"/>
                </a:cxn>
                <a:cxn ang="0">
                  <a:pos x="874251" y="3673475"/>
                </a:cxn>
              </a:cxnLst>
              <a:rect l="txL" t="txT" r="txR" b="txB"/>
              <a:pathLst>
                <a:path w="973072" h="2871990">
                  <a:moveTo>
                    <a:pt x="594761" y="2871990"/>
                  </a:moveTo>
                  <a:lnTo>
                    <a:pt x="378311" y="2871990"/>
                  </a:lnTo>
                  <a:cubicBezTo>
                    <a:pt x="169376" y="2871990"/>
                    <a:pt x="0" y="2702614"/>
                    <a:pt x="0" y="2493679"/>
                  </a:cubicBezTo>
                  <a:lnTo>
                    <a:pt x="0" y="731034"/>
                  </a:lnTo>
                  <a:cubicBezTo>
                    <a:pt x="0" y="574333"/>
                    <a:pt x="95274" y="439884"/>
                    <a:pt x="231055" y="382453"/>
                  </a:cubicBezTo>
                  <a:lnTo>
                    <a:pt x="315228" y="365459"/>
                  </a:lnTo>
                  <a:lnTo>
                    <a:pt x="486537" y="0"/>
                  </a:lnTo>
                  <a:lnTo>
                    <a:pt x="657846" y="365459"/>
                  </a:lnTo>
                  <a:lnTo>
                    <a:pt x="742017" y="382453"/>
                  </a:lnTo>
                  <a:cubicBezTo>
                    <a:pt x="877798" y="439884"/>
                    <a:pt x="973072" y="574333"/>
                    <a:pt x="973072" y="731034"/>
                  </a:cubicBezTo>
                  <a:lnTo>
                    <a:pt x="973072" y="2493679"/>
                  </a:lnTo>
                  <a:cubicBezTo>
                    <a:pt x="973072" y="2702614"/>
                    <a:pt x="803696" y="2871990"/>
                    <a:pt x="594761" y="2871990"/>
                  </a:cubicBezTo>
                  <a:close/>
                </a:path>
              </a:pathLst>
            </a:custGeom>
            <a:solidFill>
              <a:srgbClr val="5EC6FC"/>
            </a:solidFill>
            <a:ln w="127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433581" y="1343548"/>
              <a:ext cx="2040583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</a:rPr>
                <a:t>优化项二：</a:t>
              </a:r>
              <a:endParaRPr lang="en-US" altLang="zh-CN" sz="1600" dirty="0" smtClean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</a:rPr>
                <a:t>扩容机器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IO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过高</a:t>
              </a:r>
              <a:endParaRPr lang="en-US" altLang="zh-CN" sz="1600" dirty="0" smtClean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 smtClean="0">
                  <a:solidFill>
                    <a:schemeClr val="bg1"/>
                  </a:solidFill>
                </a:rPr>
                <a:t>a.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修改</a:t>
              </a:r>
              <a:r>
                <a:rPr lang="en-US" altLang="zh-CN" sz="1600" dirty="0">
                  <a:solidFill>
                    <a:schemeClr val="bg1"/>
                  </a:solidFill>
                </a:rPr>
                <a:t>log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日志级别</a:t>
              </a:r>
              <a:endParaRPr lang="en-US" altLang="zh-CN" sz="1600" dirty="0" smtClean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 smtClean="0">
                  <a:solidFill>
                    <a:schemeClr val="bg1"/>
                  </a:solidFill>
                </a:rPr>
                <a:t>b.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释放</a:t>
              </a:r>
              <a:r>
                <a:rPr lang="en-US" altLang="zh-CN" sz="1600" dirty="0" err="1">
                  <a:solidFill>
                    <a:schemeClr val="bg1"/>
                  </a:solidFill>
                </a:rPr>
                <a:t>mongodb</a:t>
              </a:r>
              <a:r>
                <a:rPr lang="zh-CN" altLang="en-US" sz="1600" dirty="0">
                  <a:solidFill>
                    <a:schemeClr val="bg1"/>
                  </a:solidFill>
                </a:rPr>
                <a:t>缓存</a:t>
              </a:r>
              <a:endParaRPr lang="en-US" altLang="zh-CN" sz="1600" dirty="0">
                <a:solidFill>
                  <a:schemeClr val="bg1"/>
                </a:solidFill>
              </a:endParaRPr>
            </a:p>
            <a:p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681975" y="1004158"/>
            <a:ext cx="2073418" cy="2932002"/>
            <a:chOff x="6681975" y="1004158"/>
            <a:chExt cx="2073418" cy="2932002"/>
          </a:xfrm>
        </p:grpSpPr>
        <p:sp>
          <p:nvSpPr>
            <p:cNvPr id="15" name="任意多边形 56"/>
            <p:cNvSpPr/>
            <p:nvPr/>
          </p:nvSpPr>
          <p:spPr>
            <a:xfrm rot="10800000">
              <a:off x="6688468" y="1004158"/>
              <a:ext cx="2066925" cy="2932002"/>
            </a:xfrm>
            <a:custGeom>
              <a:avLst/>
              <a:gdLst>
                <a:gd name="txL" fmla="*/ 0 w 973072"/>
                <a:gd name="txT" fmla="*/ 0 h 2871990"/>
                <a:gd name="txR" fmla="*/ 973072 w 973072"/>
                <a:gd name="txB" fmla="*/ 2871990 h 2871990"/>
              </a:gdLst>
              <a:ahLst/>
              <a:cxnLst>
                <a:cxn ang="0">
                  <a:pos x="874251" y="3673475"/>
                </a:cxn>
                <a:cxn ang="0">
                  <a:pos x="556087" y="3673475"/>
                </a:cxn>
                <a:cxn ang="0">
                  <a:pos x="0" y="3189589"/>
                </a:cxn>
                <a:cxn ang="0">
                  <a:pos x="0" y="935043"/>
                </a:cxn>
                <a:cxn ang="0">
                  <a:pos x="339632" y="489184"/>
                </a:cxn>
                <a:cxn ang="0">
                  <a:pos x="463360" y="467447"/>
                </a:cxn>
                <a:cxn ang="0">
                  <a:pos x="715170" y="0"/>
                </a:cxn>
                <a:cxn ang="0">
                  <a:pos x="966981" y="467447"/>
                </a:cxn>
                <a:cxn ang="0">
                  <a:pos x="1090706" y="489184"/>
                </a:cxn>
                <a:cxn ang="0">
                  <a:pos x="1430338" y="935043"/>
                </a:cxn>
                <a:cxn ang="0">
                  <a:pos x="1430338" y="3189589"/>
                </a:cxn>
                <a:cxn ang="0">
                  <a:pos x="874251" y="3673475"/>
                </a:cxn>
              </a:cxnLst>
              <a:rect l="txL" t="txT" r="txR" b="txB"/>
              <a:pathLst>
                <a:path w="973072" h="2871990">
                  <a:moveTo>
                    <a:pt x="594761" y="2871990"/>
                  </a:moveTo>
                  <a:lnTo>
                    <a:pt x="378311" y="2871990"/>
                  </a:lnTo>
                  <a:cubicBezTo>
                    <a:pt x="169376" y="2871990"/>
                    <a:pt x="0" y="2702614"/>
                    <a:pt x="0" y="2493679"/>
                  </a:cubicBezTo>
                  <a:lnTo>
                    <a:pt x="0" y="731034"/>
                  </a:lnTo>
                  <a:cubicBezTo>
                    <a:pt x="0" y="574333"/>
                    <a:pt x="95274" y="439884"/>
                    <a:pt x="231055" y="382453"/>
                  </a:cubicBezTo>
                  <a:lnTo>
                    <a:pt x="315228" y="365459"/>
                  </a:lnTo>
                  <a:lnTo>
                    <a:pt x="486537" y="0"/>
                  </a:lnTo>
                  <a:lnTo>
                    <a:pt x="657846" y="365459"/>
                  </a:lnTo>
                  <a:lnTo>
                    <a:pt x="742017" y="382453"/>
                  </a:lnTo>
                  <a:cubicBezTo>
                    <a:pt x="877798" y="439884"/>
                    <a:pt x="973072" y="574333"/>
                    <a:pt x="973072" y="731034"/>
                  </a:cubicBezTo>
                  <a:lnTo>
                    <a:pt x="973072" y="2493679"/>
                  </a:lnTo>
                  <a:cubicBezTo>
                    <a:pt x="973072" y="2702614"/>
                    <a:pt x="803696" y="2871990"/>
                    <a:pt x="594761" y="2871990"/>
                  </a:cubicBezTo>
                  <a:close/>
                </a:path>
              </a:pathLst>
            </a:custGeom>
            <a:solidFill>
              <a:srgbClr val="92D050"/>
            </a:solidFill>
            <a:ln w="127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681975" y="1343548"/>
              <a:ext cx="2066924" cy="18911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</a:rPr>
                <a:t>优化项三：</a:t>
              </a:r>
              <a:endParaRPr lang="en-US" altLang="zh-CN" sz="1600" dirty="0" smtClean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 err="1" smtClean="0">
                  <a:solidFill>
                    <a:schemeClr val="bg1"/>
                  </a:solidFill>
                </a:rPr>
                <a:t>mongoDB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负载不均</a:t>
              </a:r>
              <a:endParaRPr lang="en-US" altLang="zh-CN" sz="1600" dirty="0" smtClean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 smtClean="0">
                  <a:solidFill>
                    <a:schemeClr val="bg1"/>
                  </a:solidFill>
                </a:rPr>
                <a:t>a.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修改主从节点权重</a:t>
              </a:r>
              <a:endParaRPr lang="en-US" altLang="zh-CN" sz="1600" dirty="0" smtClean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 smtClean="0">
                  <a:solidFill>
                    <a:schemeClr val="bg1"/>
                  </a:solidFill>
                </a:rPr>
                <a:t>b.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重建连接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rebalance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连接数</a:t>
              </a:r>
              <a:endParaRPr lang="en-US" altLang="zh-CN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9931762" y="998511"/>
            <a:ext cx="2066925" cy="2932002"/>
            <a:chOff x="9931762" y="998511"/>
            <a:chExt cx="2066925" cy="2932002"/>
          </a:xfrm>
        </p:grpSpPr>
        <p:sp>
          <p:nvSpPr>
            <p:cNvPr id="23" name="任意多边形 56"/>
            <p:cNvSpPr/>
            <p:nvPr/>
          </p:nvSpPr>
          <p:spPr>
            <a:xfrm rot="10800000">
              <a:off x="9931762" y="998511"/>
              <a:ext cx="2066925" cy="2932002"/>
            </a:xfrm>
            <a:custGeom>
              <a:avLst/>
              <a:gdLst>
                <a:gd name="txL" fmla="*/ 0 w 973072"/>
                <a:gd name="txT" fmla="*/ 0 h 2871990"/>
                <a:gd name="txR" fmla="*/ 973072 w 973072"/>
                <a:gd name="txB" fmla="*/ 2871990 h 2871990"/>
              </a:gdLst>
              <a:ahLst/>
              <a:cxnLst>
                <a:cxn ang="0">
                  <a:pos x="874251" y="3673475"/>
                </a:cxn>
                <a:cxn ang="0">
                  <a:pos x="556087" y="3673475"/>
                </a:cxn>
                <a:cxn ang="0">
                  <a:pos x="0" y="3189589"/>
                </a:cxn>
                <a:cxn ang="0">
                  <a:pos x="0" y="935043"/>
                </a:cxn>
                <a:cxn ang="0">
                  <a:pos x="339632" y="489184"/>
                </a:cxn>
                <a:cxn ang="0">
                  <a:pos x="463360" y="467447"/>
                </a:cxn>
                <a:cxn ang="0">
                  <a:pos x="715170" y="0"/>
                </a:cxn>
                <a:cxn ang="0">
                  <a:pos x="966981" y="467447"/>
                </a:cxn>
                <a:cxn ang="0">
                  <a:pos x="1090706" y="489184"/>
                </a:cxn>
                <a:cxn ang="0">
                  <a:pos x="1430338" y="935043"/>
                </a:cxn>
                <a:cxn ang="0">
                  <a:pos x="1430338" y="3189589"/>
                </a:cxn>
                <a:cxn ang="0">
                  <a:pos x="874251" y="3673475"/>
                </a:cxn>
              </a:cxnLst>
              <a:rect l="txL" t="txT" r="txR" b="txB"/>
              <a:pathLst>
                <a:path w="973072" h="2871990">
                  <a:moveTo>
                    <a:pt x="594761" y="2871990"/>
                  </a:moveTo>
                  <a:lnTo>
                    <a:pt x="378311" y="2871990"/>
                  </a:lnTo>
                  <a:cubicBezTo>
                    <a:pt x="169376" y="2871990"/>
                    <a:pt x="0" y="2702614"/>
                    <a:pt x="0" y="2493679"/>
                  </a:cubicBezTo>
                  <a:lnTo>
                    <a:pt x="0" y="731034"/>
                  </a:lnTo>
                  <a:cubicBezTo>
                    <a:pt x="0" y="574333"/>
                    <a:pt x="95274" y="439884"/>
                    <a:pt x="231055" y="382453"/>
                  </a:cubicBezTo>
                  <a:lnTo>
                    <a:pt x="315228" y="365459"/>
                  </a:lnTo>
                  <a:lnTo>
                    <a:pt x="486537" y="0"/>
                  </a:lnTo>
                  <a:lnTo>
                    <a:pt x="657846" y="365459"/>
                  </a:lnTo>
                  <a:lnTo>
                    <a:pt x="742017" y="382453"/>
                  </a:lnTo>
                  <a:cubicBezTo>
                    <a:pt x="877798" y="439884"/>
                    <a:pt x="973072" y="574333"/>
                    <a:pt x="973072" y="731034"/>
                  </a:cubicBezTo>
                  <a:lnTo>
                    <a:pt x="973072" y="2493679"/>
                  </a:lnTo>
                  <a:cubicBezTo>
                    <a:pt x="973072" y="2702614"/>
                    <a:pt x="803696" y="2871990"/>
                    <a:pt x="594761" y="2871990"/>
                  </a:cubicBezTo>
                  <a:close/>
                </a:path>
              </a:pathLst>
            </a:custGeom>
            <a:solidFill>
              <a:srgbClr val="00B050"/>
            </a:solidFill>
            <a:ln w="127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9955358" y="1063307"/>
              <a:ext cx="2043329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优化结果：</a:t>
              </a:r>
              <a:endParaRPr lang="en-US" altLang="zh-CN" sz="1600" dirty="0" smtClean="0">
                <a:solidFill>
                  <a:schemeClr val="bg1"/>
                </a:solidFill>
              </a:endParaRPr>
            </a:p>
            <a:p>
              <a:r>
                <a:rPr lang="en-US" altLang="zh-CN" sz="1600" dirty="0" smtClean="0">
                  <a:solidFill>
                    <a:schemeClr val="bg1"/>
                  </a:solidFill>
                </a:rPr>
                <a:t>a. QPM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支持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2.4M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，提升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800%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；</a:t>
              </a:r>
              <a:endParaRPr lang="en-US" altLang="zh-CN" sz="1600" dirty="0" smtClean="0">
                <a:solidFill>
                  <a:schemeClr val="bg1"/>
                </a:solidFill>
              </a:endParaRPr>
            </a:p>
            <a:p>
              <a:r>
                <a:rPr lang="en-US" altLang="zh-CN" sz="1600" dirty="0" smtClean="0">
                  <a:solidFill>
                    <a:schemeClr val="bg1"/>
                  </a:solidFill>
                </a:rPr>
                <a:t>b. 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同时耗时均值在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2ms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，比日常调用低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50%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，比活动耗时降低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500%</a:t>
              </a:r>
            </a:p>
            <a:p>
              <a:r>
                <a:rPr lang="en-US" altLang="zh-CN" sz="1600" dirty="0">
                  <a:solidFill>
                    <a:schemeClr val="bg1"/>
                  </a:solidFill>
                </a:rPr>
                <a:t>c. </a:t>
              </a:r>
              <a:r>
                <a:rPr lang="zh-CN" altLang="en-US" sz="1600" dirty="0">
                  <a:solidFill>
                    <a:schemeClr val="bg1"/>
                  </a:solidFill>
                </a:rPr>
                <a:t>清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楚瓶颈是流量，非</a:t>
              </a:r>
              <a:r>
                <a:rPr lang="en-US" altLang="zh-CN" sz="1600" dirty="0" err="1" smtClean="0">
                  <a:solidFill>
                    <a:schemeClr val="bg1"/>
                  </a:solidFill>
                </a:rPr>
                <a:t>cpu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，考虑定制机型</a:t>
              </a:r>
              <a:endParaRPr lang="en-US" altLang="zh-CN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18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9005-1ABF-4047-8354-022BE71B5895}" type="slidenum">
              <a:rPr lang="zh-CN" altLang="en-US" smtClean="0"/>
              <a:pPr/>
              <a:t>12</a:t>
            </a:fld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4" name="矩形 3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6" name="直接连接符 5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" name="直接连接符 7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接连接符 8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" name="文本框 9"/>
          <p:cNvSpPr txBox="1"/>
          <p:nvPr/>
        </p:nvSpPr>
        <p:spPr>
          <a:xfrm>
            <a:off x="1906752" y="162630"/>
            <a:ext cx="813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二、主要工作成果和个人能力体现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41641" y="1268856"/>
            <a:ext cx="52653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+mn-ea"/>
                <a:ea typeface="+mn-ea"/>
              </a:rPr>
              <a:t>业务监控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latin typeface="+mn-ea"/>
                <a:ea typeface="+mn-ea"/>
              </a:rPr>
              <a:t>监控大屏设计，一网打尽所有视图</a:t>
            </a:r>
            <a:endParaRPr lang="en-US" altLang="zh-CN" sz="16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latin typeface="+mn-ea"/>
                <a:ea typeface="+mn-ea"/>
              </a:rPr>
              <a:t>结合业务实现，首次获取</a:t>
            </a:r>
            <a:r>
              <a:rPr lang="en-US" altLang="zh-CN" sz="1600" dirty="0" smtClean="0">
                <a:latin typeface="+mn-ea"/>
                <a:ea typeface="+mn-ea"/>
              </a:rPr>
              <a:t>web</a:t>
            </a:r>
            <a:r>
              <a:rPr lang="zh-CN" altLang="en-US" sz="1600" dirty="0" smtClean="0">
                <a:latin typeface="+mn-ea"/>
                <a:ea typeface="+mn-ea"/>
              </a:rPr>
              <a:t>端直播</a:t>
            </a:r>
            <a:r>
              <a:rPr lang="en-US" altLang="zh-CN" sz="1600" dirty="0" smtClean="0">
                <a:latin typeface="+mn-ea"/>
                <a:ea typeface="+mn-ea"/>
              </a:rPr>
              <a:t>PCU</a:t>
            </a:r>
            <a:r>
              <a:rPr lang="zh-CN" altLang="en-US" sz="1600" dirty="0" smtClean="0">
                <a:latin typeface="+mn-ea"/>
                <a:ea typeface="+mn-ea"/>
              </a:rPr>
              <a:t>数据</a:t>
            </a:r>
            <a:endParaRPr lang="en-US" altLang="zh-CN" sz="16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latin typeface="+mn-ea"/>
                <a:ea typeface="+mn-ea"/>
              </a:rPr>
              <a:t>通过解析后台日志，首次把各</a:t>
            </a:r>
            <a:r>
              <a:rPr lang="en-US" altLang="zh-CN" sz="1600" dirty="0" smtClean="0">
                <a:latin typeface="+mn-ea"/>
                <a:ea typeface="+mn-ea"/>
              </a:rPr>
              <a:t>region</a:t>
            </a:r>
            <a:r>
              <a:rPr lang="zh-CN" altLang="en-US" sz="1600" dirty="0" smtClean="0">
                <a:latin typeface="+mn-ea"/>
                <a:ea typeface="+mn-ea"/>
              </a:rPr>
              <a:t>直播</a:t>
            </a:r>
            <a:r>
              <a:rPr lang="en-US" altLang="zh-CN" sz="1600" dirty="0" smtClean="0">
                <a:latin typeface="+mn-ea"/>
                <a:ea typeface="+mn-ea"/>
              </a:rPr>
              <a:t>PCU</a:t>
            </a:r>
            <a:r>
              <a:rPr lang="zh-CN" altLang="en-US" sz="1600" dirty="0" smtClean="0">
                <a:latin typeface="+mn-ea"/>
                <a:ea typeface="+mn-ea"/>
              </a:rPr>
              <a:t>数据实时获取</a:t>
            </a:r>
            <a:endParaRPr lang="en-US" altLang="zh-CN" sz="16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latin typeface="+mn-ea"/>
                <a:ea typeface="+mn-ea"/>
              </a:rPr>
              <a:t>大屏实时展示业务</a:t>
            </a:r>
            <a:r>
              <a:rPr lang="en-US" altLang="zh-CN" sz="1600" dirty="0" smtClean="0">
                <a:latin typeface="+mn-ea"/>
                <a:ea typeface="+mn-ea"/>
              </a:rPr>
              <a:t>/</a:t>
            </a:r>
            <a:r>
              <a:rPr lang="zh-CN" altLang="en-US" sz="1600" dirty="0" smtClean="0">
                <a:latin typeface="+mn-ea"/>
                <a:ea typeface="+mn-ea"/>
              </a:rPr>
              <a:t>实时</a:t>
            </a:r>
            <a:r>
              <a:rPr lang="en-US" altLang="zh-CN" sz="1600" dirty="0" smtClean="0">
                <a:latin typeface="+mn-ea"/>
                <a:ea typeface="+mn-ea"/>
              </a:rPr>
              <a:t>CDN</a:t>
            </a:r>
            <a:r>
              <a:rPr lang="zh-CN" altLang="en-US" sz="1600" dirty="0" smtClean="0">
                <a:latin typeface="+mn-ea"/>
                <a:ea typeface="+mn-ea"/>
              </a:rPr>
              <a:t>带宽</a:t>
            </a:r>
            <a:r>
              <a:rPr lang="en-US" altLang="zh-CN" sz="1600" dirty="0" smtClean="0">
                <a:latin typeface="+mn-ea"/>
                <a:ea typeface="+mn-ea"/>
              </a:rPr>
              <a:t>/</a:t>
            </a:r>
            <a:r>
              <a:rPr lang="zh-CN" altLang="en-US" sz="1600" dirty="0" smtClean="0">
                <a:latin typeface="+mn-ea"/>
                <a:ea typeface="+mn-ea"/>
              </a:rPr>
              <a:t>后台调用</a:t>
            </a:r>
            <a:r>
              <a:rPr lang="en-US" altLang="zh-CN" sz="1600" dirty="0" smtClean="0">
                <a:latin typeface="+mn-ea"/>
                <a:ea typeface="+mn-ea"/>
              </a:rPr>
              <a:t>/</a:t>
            </a:r>
            <a:r>
              <a:rPr lang="zh-CN" altLang="en-US" sz="1600" dirty="0" smtClean="0">
                <a:latin typeface="+mn-ea"/>
                <a:ea typeface="+mn-ea"/>
              </a:rPr>
              <a:t>耗时</a:t>
            </a:r>
            <a:r>
              <a:rPr lang="en-US" altLang="zh-CN" sz="1600" dirty="0" smtClean="0">
                <a:latin typeface="+mn-ea"/>
                <a:ea typeface="+mn-ea"/>
              </a:rPr>
              <a:t>/</a:t>
            </a:r>
            <a:r>
              <a:rPr lang="zh-CN" altLang="en-US" sz="1600" dirty="0" smtClean="0">
                <a:latin typeface="+mn-ea"/>
                <a:ea typeface="+mn-ea"/>
              </a:rPr>
              <a:t>存储调用</a:t>
            </a:r>
            <a:r>
              <a:rPr lang="en-US" altLang="zh-CN" sz="1600" dirty="0" smtClean="0">
                <a:latin typeface="+mn-ea"/>
                <a:ea typeface="+mn-ea"/>
              </a:rPr>
              <a:t>/</a:t>
            </a:r>
            <a:r>
              <a:rPr lang="zh-CN" altLang="en-US" sz="1600" dirty="0" smtClean="0">
                <a:latin typeface="+mn-ea"/>
                <a:ea typeface="+mn-ea"/>
              </a:rPr>
              <a:t>耗时</a:t>
            </a:r>
            <a:r>
              <a:rPr lang="en-US" altLang="zh-CN" sz="1600" dirty="0" smtClean="0">
                <a:latin typeface="+mn-ea"/>
                <a:ea typeface="+mn-ea"/>
              </a:rPr>
              <a:t>/</a:t>
            </a:r>
            <a:r>
              <a:rPr lang="zh-CN" altLang="en-US" sz="1600" dirty="0" smtClean="0">
                <a:latin typeface="+mn-ea"/>
                <a:ea typeface="+mn-ea"/>
              </a:rPr>
              <a:t>基础架构层等立体化监控信息</a:t>
            </a:r>
            <a:endParaRPr lang="en-US" altLang="zh-CN" sz="1600" dirty="0" smtClean="0">
              <a:latin typeface="+mn-ea"/>
              <a:ea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76650" y="1291391"/>
            <a:ext cx="11678278" cy="5054025"/>
            <a:chOff x="196638" y="1139579"/>
            <a:chExt cx="11678278" cy="5054025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638" y="3924033"/>
              <a:ext cx="5340497" cy="2269571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67016" y="1331045"/>
              <a:ext cx="5175345" cy="2830467"/>
            </a:xfrm>
            <a:prstGeom prst="rect">
              <a:avLst/>
            </a:prstGeom>
            <a:ln>
              <a:noFill/>
            </a:ln>
            <a:effectLst>
              <a:reflection blurRad="12700" stA="30000" endPos="30000" dist="5000" dir="5400000" sy="-100000" algn="bl" rotWithShape="0"/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39547" y="1139579"/>
              <a:ext cx="5535369" cy="2448007"/>
            </a:xfrm>
            <a:prstGeom prst="rect">
              <a:avLst/>
            </a:prstGeom>
            <a:ln>
              <a:noFill/>
            </a:ln>
            <a:effectLst>
              <a:reflection blurRad="12700" stA="30000" endPos="30000" dist="5000" dir="5400000" sy="-100000" algn="bl" rotWithShape="0"/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  <p:sp>
          <p:nvSpPr>
            <p:cNvPr id="16" name="直角上箭头 15"/>
            <p:cNvSpPr/>
            <p:nvPr/>
          </p:nvSpPr>
          <p:spPr bwMode="auto">
            <a:xfrm>
              <a:off x="5979779" y="4518782"/>
              <a:ext cx="3352468" cy="1080072"/>
            </a:xfrm>
            <a:prstGeom prst="bentUpArrow">
              <a:avLst/>
            </a:prstGeom>
            <a:ln>
              <a:headEnd type="none" w="med" len="med"/>
              <a:tailEnd type="none" w="med" len="med"/>
            </a:ln>
            <a:scene3d>
              <a:camera prst="isometricOffAxis1Right"/>
              <a:lightRig rig="threePt" dir="t"/>
            </a:scene3d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立体化，全面化演进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405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9005-1ABF-4047-8354-022BE71B5895}" type="slidenum">
              <a:rPr lang="zh-CN" altLang="en-US" smtClean="0">
                <a:latin typeface="+mn-ea"/>
              </a:rPr>
              <a:pPr/>
              <a:t>13</a:t>
            </a:fld>
            <a:endParaRPr lang="zh-CN" altLang="en-US" sz="1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4" name="矩形 3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6" name="直接连接符 5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" name="直接连接符 7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接连接符 8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" name="文本框 9"/>
          <p:cNvSpPr txBox="1"/>
          <p:nvPr/>
        </p:nvSpPr>
        <p:spPr>
          <a:xfrm>
            <a:off x="1906752" y="162630"/>
            <a:ext cx="813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JOOX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直播保障项目总结和沉淀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1210134155"/>
              </p:ext>
            </p:extLst>
          </p:nvPr>
        </p:nvGraphicFramePr>
        <p:xfrm>
          <a:off x="790831" y="1471830"/>
          <a:ext cx="4116564" cy="3625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807306" y="993345"/>
            <a:ext cx="4013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一套完整的直播活动保障方案：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46783" y="5163717"/>
            <a:ext cx="455518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能力总结：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latin typeface="+mn-ea"/>
                <a:ea typeface="+mn-ea"/>
              </a:rPr>
              <a:t>JOOX</a:t>
            </a:r>
            <a:r>
              <a:rPr lang="zh-CN" altLang="en-US" sz="1400" dirty="0" smtClean="0">
                <a:latin typeface="+mn-ea"/>
                <a:ea typeface="+mn-ea"/>
              </a:rPr>
              <a:t>后台能力常规具备支撑</a:t>
            </a:r>
            <a:r>
              <a:rPr lang="en-US" altLang="zh-CN" sz="1400" dirty="0" smtClean="0">
                <a:latin typeface="+mn-ea"/>
                <a:ea typeface="+mn-ea"/>
              </a:rPr>
              <a:t>20W PCU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+mn-ea"/>
                <a:ea typeface="+mn-ea"/>
              </a:rPr>
              <a:t>腾讯云目前最高支撑</a:t>
            </a:r>
            <a:r>
              <a:rPr lang="en-US" altLang="zh-CN" sz="1400" dirty="0" smtClean="0">
                <a:latin typeface="+mn-ea"/>
                <a:ea typeface="+mn-ea"/>
              </a:rPr>
              <a:t>16.8W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272043" y="1178011"/>
            <a:ext cx="511569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遗留问题及解决方案：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+mn-ea"/>
                <a:ea typeface="+mn-ea"/>
              </a:rPr>
              <a:t>问题</a:t>
            </a:r>
            <a:r>
              <a:rPr lang="en-US" altLang="zh-CN" sz="1400" b="1" dirty="0" smtClean="0">
                <a:latin typeface="+mn-ea"/>
                <a:ea typeface="+mn-ea"/>
              </a:rPr>
              <a:t>1</a:t>
            </a:r>
            <a:r>
              <a:rPr lang="en-US" altLang="zh-CN" sz="1400" dirty="0" smtClean="0">
                <a:latin typeface="+mn-ea"/>
                <a:ea typeface="+mn-ea"/>
              </a:rPr>
              <a:t>. </a:t>
            </a:r>
            <a:r>
              <a:rPr lang="zh-CN" altLang="en-US" sz="1400" dirty="0" smtClean="0">
                <a:latin typeface="+mn-ea"/>
                <a:ea typeface="+mn-ea"/>
              </a:rPr>
              <a:t>推流终端无监控数据上报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+mn-ea"/>
                <a:ea typeface="+mn-ea"/>
              </a:rPr>
              <a:t>方案：</a:t>
            </a:r>
            <a:r>
              <a:rPr lang="zh-CN" altLang="en-US" sz="1400" dirty="0" smtClean="0">
                <a:latin typeface="+mn-ea"/>
                <a:ea typeface="+mn-ea"/>
              </a:rPr>
              <a:t>基础网络层</a:t>
            </a:r>
            <a:r>
              <a:rPr lang="en-US" altLang="zh-CN" sz="1400" dirty="0" smtClean="0">
                <a:latin typeface="+mn-ea"/>
                <a:ea typeface="+mn-ea"/>
              </a:rPr>
              <a:t>/</a:t>
            </a:r>
            <a:r>
              <a:rPr lang="zh-CN" altLang="en-US" sz="1400" dirty="0" smtClean="0">
                <a:latin typeface="+mn-ea"/>
                <a:ea typeface="+mn-ea"/>
              </a:rPr>
              <a:t>系统资源监控，目前以脚本的形式，统计到日志中，后续需要开发相关实时上报系统。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+mn-ea"/>
                <a:ea typeface="+mn-ea"/>
              </a:rPr>
              <a:t>问题</a:t>
            </a:r>
            <a:r>
              <a:rPr lang="en-US" altLang="zh-CN" sz="1400" b="1" dirty="0" smtClean="0">
                <a:latin typeface="+mn-ea"/>
                <a:ea typeface="+mn-ea"/>
              </a:rPr>
              <a:t>2. </a:t>
            </a:r>
            <a:r>
              <a:rPr lang="zh-CN" altLang="en-US" sz="1400" dirty="0" smtClean="0">
                <a:latin typeface="+mn-ea"/>
                <a:ea typeface="+mn-ea"/>
              </a:rPr>
              <a:t>终端播放无相关质量数据上报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+mn-ea"/>
                <a:ea typeface="+mn-ea"/>
              </a:rPr>
              <a:t>方案：</a:t>
            </a:r>
            <a:r>
              <a:rPr lang="zh-CN" altLang="en-US" sz="1400" dirty="0" smtClean="0">
                <a:latin typeface="+mn-ea"/>
                <a:ea typeface="+mn-ea"/>
              </a:rPr>
              <a:t>以直播监控上报为起点，推动终端开发形成监控上报意识，逐步建立其完备的终端监控体系。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+mn-ea"/>
                <a:ea typeface="+mn-ea"/>
              </a:rPr>
              <a:t>问题</a:t>
            </a:r>
            <a:r>
              <a:rPr lang="en-US" altLang="zh-CN" sz="1400" b="1" dirty="0" smtClean="0">
                <a:latin typeface="+mn-ea"/>
                <a:ea typeface="+mn-ea"/>
              </a:rPr>
              <a:t>3. </a:t>
            </a:r>
            <a:r>
              <a:rPr lang="en-US" altLang="zh-CN" sz="1400" dirty="0" smtClean="0">
                <a:latin typeface="+mn-ea"/>
                <a:ea typeface="+mn-ea"/>
              </a:rPr>
              <a:t>JOOX</a:t>
            </a:r>
            <a:r>
              <a:rPr lang="zh-CN" altLang="en-US" sz="1400" dirty="0" smtClean="0">
                <a:latin typeface="+mn-ea"/>
                <a:ea typeface="+mn-ea"/>
              </a:rPr>
              <a:t>大直播业务评估不准，腾讯云资源有限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+mn-ea"/>
                <a:ea typeface="+mn-ea"/>
              </a:rPr>
              <a:t>方案：</a:t>
            </a:r>
            <a:endParaRPr lang="en-US" altLang="zh-CN" sz="14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大型业务评估及资源准备主动汇报，汇聚多方包括老板对业务的评估；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腾讯云方面已沟通达成取得共识，预估不准可以理解，</a:t>
            </a:r>
            <a:r>
              <a:rPr lang="en-US" altLang="zh-CN" sz="1400" dirty="0" smtClean="0">
                <a:latin typeface="+mn-ea"/>
                <a:ea typeface="+mn-ea"/>
              </a:rPr>
              <a:t>JOOX</a:t>
            </a:r>
            <a:r>
              <a:rPr lang="zh-CN" altLang="en-US" sz="1400" dirty="0" smtClean="0">
                <a:latin typeface="+mn-ea"/>
                <a:ea typeface="+mn-ea"/>
              </a:rPr>
              <a:t>业务冲刺，腾讯云海外</a:t>
            </a:r>
            <a:r>
              <a:rPr lang="en-US" altLang="zh-CN" sz="1400" dirty="0" smtClean="0">
                <a:latin typeface="+mn-ea"/>
                <a:ea typeface="+mn-ea"/>
              </a:rPr>
              <a:t>CDN</a:t>
            </a:r>
            <a:r>
              <a:rPr lang="zh-CN" altLang="en-US" sz="1400" dirty="0" smtClean="0">
                <a:latin typeface="+mn-ea"/>
                <a:ea typeface="+mn-ea"/>
              </a:rPr>
              <a:t>会全力支持</a:t>
            </a:r>
            <a:endParaRPr lang="zh-CN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333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9005-1ABF-4047-8354-022BE71B5895}" type="slidenum">
              <a:rPr lang="zh-CN" altLang="en-US" smtClean="0"/>
              <a:pPr/>
              <a:t>14</a:t>
            </a:fld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4" name="矩形 3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6" name="直接连接符 5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" name="直接连接符 7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接连接符 8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" name="文本框 9"/>
          <p:cNvSpPr txBox="1"/>
          <p:nvPr/>
        </p:nvSpPr>
        <p:spPr>
          <a:xfrm>
            <a:off x="1906752" y="162630"/>
            <a:ext cx="813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二、主要工作成果和个人能力体现</a:t>
            </a:r>
          </a:p>
        </p:txBody>
      </p:sp>
      <p:sp>
        <p:nvSpPr>
          <p:cNvPr id="12" name="矩形 11"/>
          <p:cNvSpPr/>
          <p:nvPr/>
        </p:nvSpPr>
        <p:spPr>
          <a:xfrm>
            <a:off x="3089410" y="2651760"/>
            <a:ext cx="5915402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5400" b="1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iOps</a:t>
            </a:r>
            <a:r>
              <a:rPr lang="zh-CN" altLang="en-US" sz="5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监控能力建设</a:t>
            </a:r>
            <a:endParaRPr lang="zh-CN" altLang="en-US" sz="5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165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9005-1ABF-4047-8354-022BE71B5895}" type="slidenum">
              <a:rPr lang="zh-CN" altLang="en-US" smtClean="0"/>
              <a:pPr/>
              <a:t>15</a:t>
            </a:fld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4" name="矩形 3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6" name="直接连接符 5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" name="直接连接符 7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接连接符 8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" name="文本框 9"/>
          <p:cNvSpPr txBox="1"/>
          <p:nvPr/>
        </p:nvSpPr>
        <p:spPr>
          <a:xfrm>
            <a:off x="1906752" y="162630"/>
            <a:ext cx="813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二、底层存储设计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21653" y="1223853"/>
            <a:ext cx="486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底层存储设计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284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9005-1ABF-4047-8354-022BE71B5895}" type="slidenum">
              <a:rPr lang="zh-CN" altLang="en-US" smtClean="0"/>
              <a:pPr/>
              <a:t>16</a:t>
            </a:fld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4" name="矩形 3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6" name="直接连接符 5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" name="直接连接符 7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接连接符 8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" name="文本框 9"/>
          <p:cNvSpPr txBox="1"/>
          <p:nvPr/>
        </p:nvSpPr>
        <p:spPr>
          <a:xfrm>
            <a:off x="1906752" y="162630"/>
            <a:ext cx="813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二、主要工作成果和个人能力体现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21653" y="1223853"/>
            <a:ext cx="486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grafana</a:t>
            </a:r>
            <a:r>
              <a:rPr lang="zh-CN" altLang="en-US" dirty="0" smtClean="0"/>
              <a:t>的视图配置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47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9005-1ABF-4047-8354-022BE71B5895}" type="slidenum">
              <a:rPr lang="zh-CN" altLang="en-US" smtClean="0"/>
              <a:pPr/>
              <a:t>17</a:t>
            </a:fld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4" name="矩形 3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6" name="直接连接符 5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" name="直接连接符 7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接连接符 8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" name="文本框 9"/>
          <p:cNvSpPr txBox="1"/>
          <p:nvPr/>
        </p:nvSpPr>
        <p:spPr>
          <a:xfrm>
            <a:off x="1906752" y="162630"/>
            <a:ext cx="813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二、主要工作成果和个人能力体现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21653" y="1223853"/>
            <a:ext cx="486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基于场景视图的告警配置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9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9005-1ABF-4047-8354-022BE71B5895}" type="slidenum">
              <a:rPr lang="zh-CN" altLang="en-US" smtClean="0"/>
              <a:pPr/>
              <a:t>18</a:t>
            </a:fld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4" name="矩形 3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6" name="直接连接符 5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" name="直接连接符 7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接连接符 8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" name="文本框 9"/>
          <p:cNvSpPr txBox="1"/>
          <p:nvPr/>
        </p:nvSpPr>
        <p:spPr>
          <a:xfrm>
            <a:off x="1906752" y="162630"/>
            <a:ext cx="813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二、主要工作成果和个人能力体现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21653" y="1223853"/>
            <a:ext cx="486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插件化的视图发送通道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9005-1ABF-4047-8354-022BE71B5895}" type="slidenum">
              <a:rPr lang="zh-CN" altLang="en-US" smtClean="0"/>
              <a:pPr/>
              <a:t>19</a:t>
            </a:fld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4" name="矩形 3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6" name="直接连接符 5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" name="直接连接符 7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接连接符 8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" name="文本框 9"/>
          <p:cNvSpPr txBox="1"/>
          <p:nvPr/>
        </p:nvSpPr>
        <p:spPr>
          <a:xfrm>
            <a:off x="1906752" y="162630"/>
            <a:ext cx="813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二、主要工作成果和个人能力体现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21653" y="1223853"/>
            <a:ext cx="486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高可用优化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0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9005-1ABF-4047-8354-022BE71B5895}" type="slidenum">
              <a:rPr lang="zh-CN" altLang="en-US" smtClean="0"/>
              <a:pPr/>
              <a:t>2</a:t>
            </a:fld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9" name="矩形 8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4" name="直接连接符 3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直接连接符 5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1" name="文本框 10"/>
          <p:cNvSpPr txBox="1"/>
          <p:nvPr/>
        </p:nvSpPr>
        <p:spPr>
          <a:xfrm>
            <a:off x="1906752" y="162630"/>
            <a:ext cx="813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一、个人经历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工作内容概述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65811" y="1100646"/>
            <a:ext cx="10521553" cy="5370905"/>
            <a:chOff x="688744" y="1603595"/>
            <a:chExt cx="10071421" cy="5254405"/>
          </a:xfrm>
        </p:grpSpPr>
        <p:sp>
          <p:nvSpPr>
            <p:cNvPr id="16" name="箭头 186"/>
            <p:cNvSpPr>
              <a:spLocks noChangeShapeType="1"/>
            </p:cNvSpPr>
            <p:nvPr/>
          </p:nvSpPr>
          <p:spPr bwMode="auto">
            <a:xfrm>
              <a:off x="1765272" y="1603595"/>
              <a:ext cx="10385" cy="5090101"/>
            </a:xfrm>
            <a:prstGeom prst="line">
              <a:avLst/>
            </a:prstGeom>
            <a:noFill/>
            <a:ln w="50800">
              <a:solidFill>
                <a:srgbClr val="1FC4E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6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745991" y="2071626"/>
              <a:ext cx="1050131" cy="334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9pPr>
            </a:lstStyle>
            <a:p>
              <a:pPr algn="ctr" eaLnBrk="1" hangingPunct="1">
                <a:buFont typeface="Arial" charset="0"/>
                <a:buNone/>
              </a:pPr>
              <a:r>
                <a:rPr lang="zh-CN" altLang="en-US" sz="1400">
                  <a:solidFill>
                    <a:srgbClr val="1FC4ED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en-US" altLang="zh-CN" sz="1400">
                  <a:solidFill>
                    <a:srgbClr val="1FC4ED"/>
                  </a:solidFill>
                  <a:latin typeface="微软雅黑" pitchFamily="34" charset="-122"/>
                  <a:ea typeface="微软雅黑" pitchFamily="34" charset="-122"/>
                </a:rPr>
                <a:t>15.1</a:t>
              </a:r>
              <a:endParaRPr lang="zh-CN" altLang="en-US" sz="1400">
                <a:solidFill>
                  <a:srgbClr val="1FC4E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1916681" y="2071626"/>
              <a:ext cx="2079641" cy="568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6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用友网络科技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buFont typeface="Arial" charset="0"/>
                <a:buNone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股份有限公司</a:t>
              </a:r>
            </a:p>
          </p:txBody>
        </p:sp>
        <p:sp>
          <p:nvSpPr>
            <p:cNvPr id="19" name="Oval 5"/>
            <p:cNvSpPr>
              <a:spLocks noChangeArrowheads="1"/>
            </p:cNvSpPr>
            <p:nvPr/>
          </p:nvSpPr>
          <p:spPr bwMode="auto">
            <a:xfrm>
              <a:off x="1623857" y="2061011"/>
              <a:ext cx="263259" cy="317590"/>
            </a:xfrm>
            <a:prstGeom prst="ellipse">
              <a:avLst/>
            </a:prstGeom>
            <a:solidFill>
              <a:srgbClr val="1FC4E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6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Oval 5"/>
            <p:cNvSpPr>
              <a:spLocks noChangeArrowheads="1"/>
            </p:cNvSpPr>
            <p:nvPr/>
          </p:nvSpPr>
          <p:spPr bwMode="auto">
            <a:xfrm>
              <a:off x="1625323" y="3562921"/>
              <a:ext cx="263259" cy="317590"/>
            </a:xfrm>
            <a:prstGeom prst="ellipse">
              <a:avLst/>
            </a:prstGeom>
            <a:solidFill>
              <a:srgbClr val="1FC4E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6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Oval 5"/>
            <p:cNvSpPr>
              <a:spLocks noChangeArrowheads="1"/>
            </p:cNvSpPr>
            <p:nvPr/>
          </p:nvSpPr>
          <p:spPr bwMode="auto">
            <a:xfrm>
              <a:off x="1635295" y="5018704"/>
              <a:ext cx="263259" cy="317590"/>
            </a:xfrm>
            <a:prstGeom prst="ellipse">
              <a:avLst/>
            </a:prstGeom>
            <a:solidFill>
              <a:srgbClr val="1FC4E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6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688744" y="3547427"/>
              <a:ext cx="1050131" cy="334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9pPr>
            </a:lstStyle>
            <a:p>
              <a:pPr algn="ctr" eaLnBrk="1" hangingPunct="1">
                <a:buFont typeface="Arial" charset="0"/>
                <a:buNone/>
              </a:pPr>
              <a:r>
                <a:rPr lang="zh-CN" altLang="en-US" sz="1400">
                  <a:solidFill>
                    <a:srgbClr val="1FC4ED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en-US" altLang="zh-CN" sz="1400">
                  <a:solidFill>
                    <a:srgbClr val="1FC4ED"/>
                  </a:solidFill>
                  <a:latin typeface="微软雅黑" pitchFamily="34" charset="-122"/>
                  <a:ea typeface="微软雅黑" pitchFamily="34" charset="-122"/>
                </a:rPr>
                <a:t>16.9</a:t>
              </a:r>
              <a:endParaRPr lang="zh-CN" altLang="en-US" sz="1400">
                <a:solidFill>
                  <a:srgbClr val="1FC4E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矩形 21"/>
            <p:cNvSpPr>
              <a:spLocks noChangeArrowheads="1"/>
            </p:cNvSpPr>
            <p:nvPr/>
          </p:nvSpPr>
          <p:spPr bwMode="auto">
            <a:xfrm>
              <a:off x="1946861" y="3446016"/>
              <a:ext cx="2019281" cy="635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阿里巴巴</a:t>
              </a:r>
              <a:endParaRPr lang="en-US" altLang="zh-CN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基础架构事业群</a:t>
              </a:r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728767" y="4967680"/>
              <a:ext cx="992882" cy="334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9pPr>
            </a:lstStyle>
            <a:p>
              <a:pPr algn="ctr" eaLnBrk="1" hangingPunct="1">
                <a:buFont typeface="Arial" charset="0"/>
                <a:buNone/>
              </a:pPr>
              <a:r>
                <a:rPr lang="zh-CN" altLang="en-US" sz="1400">
                  <a:solidFill>
                    <a:srgbClr val="1FC4ED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en-US" altLang="zh-CN" sz="1400">
                  <a:solidFill>
                    <a:srgbClr val="1FC4ED"/>
                  </a:solidFill>
                  <a:latin typeface="微软雅黑" pitchFamily="34" charset="-122"/>
                  <a:ea typeface="微软雅黑" pitchFamily="34" charset="-122"/>
                </a:rPr>
                <a:t>17.6</a:t>
              </a:r>
              <a:endParaRPr lang="zh-CN" altLang="en-US" sz="1400">
                <a:solidFill>
                  <a:srgbClr val="1FC4E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矩形 26"/>
            <p:cNvSpPr>
              <a:spLocks noChangeArrowheads="1"/>
            </p:cNvSpPr>
            <p:nvPr/>
          </p:nvSpPr>
          <p:spPr bwMode="auto">
            <a:xfrm>
              <a:off x="1956106" y="4967680"/>
              <a:ext cx="1227407" cy="635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腾讯科技</a:t>
              </a:r>
              <a:endParaRPr lang="en-US" altLang="zh-CN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CDG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 Box 14"/>
            <p:cNvSpPr txBox="1">
              <a:spLocks noChangeArrowheads="1"/>
            </p:cNvSpPr>
            <p:nvPr/>
          </p:nvSpPr>
          <p:spPr bwMode="auto">
            <a:xfrm>
              <a:off x="4842929" y="1988017"/>
              <a:ext cx="5452825" cy="1304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6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企业服务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-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运维支持：</a:t>
              </a: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  <a:p>
              <a:pPr lvl="1" eaLnBrk="1" hangingPunct="1">
                <a:buFont typeface="Wingdings" pitchFamily="2" charset="2"/>
                <a:buChar char="ü"/>
              </a:pPr>
              <a:r>
                <a:rPr lang="en-US" altLang="zh-CN" sz="1400" b="0" dirty="0">
                  <a:latin typeface="微软雅黑" pitchFamily="34" charset="-122"/>
                  <a:ea typeface="微软雅黑" pitchFamily="34" charset="-122"/>
                </a:rPr>
                <a:t>ERP</a:t>
              </a:r>
              <a:r>
                <a:rPr lang="zh-CN" altLang="en-US" sz="1400" b="0" dirty="0">
                  <a:latin typeface="微软雅黑" pitchFamily="34" charset="-122"/>
                  <a:ea typeface="微软雅黑" pitchFamily="34" charset="-122"/>
                </a:rPr>
                <a:t>软件的售前</a:t>
              </a:r>
              <a:r>
                <a:rPr lang="en-US" altLang="zh-CN" sz="1400" b="0" dirty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b="0" dirty="0">
                  <a:latin typeface="微软雅黑" pitchFamily="34" charset="-122"/>
                  <a:ea typeface="微软雅黑" pitchFamily="34" charset="-122"/>
                </a:rPr>
                <a:t>售后支持</a:t>
              </a:r>
              <a:endParaRPr lang="en-US" altLang="zh-CN" sz="1400" b="0" dirty="0">
                <a:latin typeface="微软雅黑" pitchFamily="34" charset="-122"/>
                <a:ea typeface="微软雅黑" pitchFamily="34" charset="-122"/>
              </a:endParaRPr>
            </a:p>
            <a:p>
              <a:pPr lvl="1" eaLnBrk="1" hangingPunct="1">
                <a:buFont typeface="Wingdings" pitchFamily="2" charset="2"/>
                <a:buChar char="ü"/>
              </a:pPr>
              <a:r>
                <a:rPr lang="zh-CN" altLang="en-US" sz="1400" b="0" dirty="0">
                  <a:latin typeface="微软雅黑" pitchFamily="34" charset="-122"/>
                  <a:ea typeface="微软雅黑" pitchFamily="34" charset="-122"/>
                </a:rPr>
                <a:t>负责</a:t>
              </a:r>
              <a:r>
                <a:rPr lang="en-US" altLang="zh-CN" sz="1400" b="0" dirty="0" err="1">
                  <a:latin typeface="微软雅黑" pitchFamily="34" charset="-122"/>
                  <a:ea typeface="微软雅黑" pitchFamily="34" charset="-122"/>
                </a:rPr>
                <a:t>aix,solaris,linux</a:t>
              </a:r>
              <a:r>
                <a:rPr lang="zh-CN" altLang="en-US" sz="1400" b="0" dirty="0">
                  <a:latin typeface="微软雅黑" pitchFamily="34" charset="-122"/>
                  <a:ea typeface="微软雅黑" pitchFamily="34" charset="-122"/>
                </a:rPr>
                <a:t>操作系统的维护工作</a:t>
              </a:r>
              <a:endParaRPr lang="en-US" altLang="zh-CN" sz="1400" b="0" dirty="0">
                <a:latin typeface="微软雅黑" pitchFamily="34" charset="-122"/>
                <a:ea typeface="微软雅黑" pitchFamily="34" charset="-122"/>
              </a:endParaRPr>
            </a:p>
            <a:p>
              <a:pPr lvl="1" eaLnBrk="1" hangingPunct="1">
                <a:buFont typeface="Wingdings" pitchFamily="2" charset="2"/>
                <a:buChar char="ü"/>
              </a:pPr>
              <a:r>
                <a:rPr lang="zh-CN" altLang="en-US" sz="1400" b="0" dirty="0">
                  <a:latin typeface="微软雅黑" pitchFamily="34" charset="-122"/>
                  <a:ea typeface="微软雅黑" pitchFamily="34" charset="-122"/>
                </a:rPr>
                <a:t>负责</a:t>
              </a:r>
              <a:r>
                <a:rPr lang="en-US" altLang="zh-CN" sz="1400" b="0" dirty="0" err="1">
                  <a:latin typeface="微软雅黑" pitchFamily="34" charset="-122"/>
                  <a:ea typeface="微软雅黑" pitchFamily="34" charset="-122"/>
                </a:rPr>
                <a:t>sqlserver,oracle</a:t>
              </a:r>
              <a:r>
                <a:rPr lang="zh-CN" altLang="en-US" sz="1400" b="0" dirty="0">
                  <a:latin typeface="微软雅黑" pitchFamily="34" charset="-122"/>
                  <a:ea typeface="微软雅黑" pitchFamily="34" charset="-122"/>
                </a:rPr>
                <a:t>数据库的维护工作</a:t>
              </a:r>
              <a:endParaRPr lang="en-US" altLang="zh-CN" sz="1400" b="0" dirty="0">
                <a:latin typeface="微软雅黑" pitchFamily="34" charset="-122"/>
                <a:ea typeface="微软雅黑" pitchFamily="34" charset="-122"/>
              </a:endParaRPr>
            </a:p>
            <a:p>
              <a:pPr lvl="1" eaLnBrk="1" hangingPunct="1">
                <a:buFont typeface="Wingdings" pitchFamily="2" charset="2"/>
                <a:buChar char="ü"/>
              </a:pPr>
              <a:r>
                <a:rPr lang="zh-CN" altLang="en-US" sz="1400" b="0" dirty="0">
                  <a:latin typeface="微软雅黑" pitchFamily="34" charset="-122"/>
                  <a:ea typeface="微软雅黑" pitchFamily="34" charset="-122"/>
                </a:rPr>
                <a:t>系统性能优化</a:t>
              </a:r>
              <a:endParaRPr lang="en-US" altLang="zh-CN" sz="1400" b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4840686" y="3472937"/>
              <a:ext cx="5452825" cy="107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6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GOC-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技术支持：</a:t>
              </a:r>
              <a:endParaRPr lang="en-US" altLang="zh-CN">
                <a:latin typeface="微软雅黑" pitchFamily="34" charset="-122"/>
                <a:ea typeface="微软雅黑" pitchFamily="34" charset="-122"/>
              </a:endParaRPr>
            </a:p>
            <a:p>
              <a:pPr lvl="1" eaLnBrk="1" hangingPunct="1">
                <a:buFont typeface="Wingdings" pitchFamily="2" charset="2"/>
                <a:buChar char="ü"/>
              </a:pPr>
              <a:r>
                <a:rPr lang="zh-CN" altLang="en-US" sz="1400" b="0">
                  <a:latin typeface="微软雅黑" pitchFamily="34" charset="-122"/>
                  <a:ea typeface="微软雅黑" pitchFamily="34" charset="-122"/>
                </a:rPr>
                <a:t>阿里云</a:t>
              </a:r>
              <a:r>
                <a:rPr lang="en-US" altLang="zh-CN" sz="1400" b="0">
                  <a:latin typeface="微软雅黑" pitchFamily="34" charset="-122"/>
                  <a:ea typeface="微软雅黑" pitchFamily="34" charset="-122"/>
                </a:rPr>
                <a:t>CDN/</a:t>
              </a:r>
              <a:r>
                <a:rPr lang="zh-CN" altLang="en-US" sz="1400" b="0">
                  <a:latin typeface="微软雅黑" pitchFamily="34" charset="-122"/>
                  <a:ea typeface="微软雅黑" pitchFamily="34" charset="-122"/>
                </a:rPr>
                <a:t>视频云故障处理</a:t>
              </a:r>
              <a:endParaRPr lang="en-US" altLang="zh-CN" sz="1400" b="0">
                <a:latin typeface="微软雅黑" pitchFamily="34" charset="-122"/>
                <a:ea typeface="微软雅黑" pitchFamily="34" charset="-122"/>
              </a:endParaRPr>
            </a:p>
            <a:p>
              <a:pPr lvl="1" eaLnBrk="1" hangingPunct="1">
                <a:buFont typeface="Wingdings" pitchFamily="2" charset="2"/>
                <a:buChar char="ü"/>
              </a:pPr>
              <a:r>
                <a:rPr lang="zh-CN" altLang="en-US" sz="1400" b="0">
                  <a:latin typeface="微软雅黑" pitchFamily="34" charset="-122"/>
                  <a:ea typeface="微软雅黑" pitchFamily="34" charset="-122"/>
                </a:rPr>
                <a:t>阿里云</a:t>
              </a:r>
              <a:r>
                <a:rPr lang="en-US" altLang="zh-CN" sz="1400" b="0">
                  <a:latin typeface="微软雅黑" pitchFamily="34" charset="-122"/>
                  <a:ea typeface="微软雅黑" pitchFamily="34" charset="-122"/>
                </a:rPr>
                <a:t>CDN/</a:t>
              </a:r>
              <a:r>
                <a:rPr lang="zh-CN" altLang="en-US" sz="1400" b="0">
                  <a:latin typeface="微软雅黑" pitchFamily="34" charset="-122"/>
                  <a:ea typeface="微软雅黑" pitchFamily="34" charset="-122"/>
                </a:rPr>
                <a:t>视频云稳定性保障</a:t>
              </a:r>
              <a:r>
                <a:rPr lang="en-US" altLang="zh-CN" sz="1400" b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b="0">
                  <a:latin typeface="微软雅黑" pitchFamily="34" charset="-122"/>
                  <a:ea typeface="微软雅黑" pitchFamily="34" charset="-122"/>
                </a:rPr>
                <a:t>优化</a:t>
              </a:r>
              <a:endParaRPr lang="en-US" altLang="zh-CN" sz="1400" b="0">
                <a:latin typeface="微软雅黑" pitchFamily="34" charset="-122"/>
                <a:ea typeface="微软雅黑" pitchFamily="34" charset="-122"/>
              </a:endParaRPr>
            </a:p>
            <a:p>
              <a:pPr lvl="1" eaLnBrk="1" hangingPunct="1">
                <a:buFont typeface="Wingdings" pitchFamily="2" charset="2"/>
                <a:buChar char="ü"/>
              </a:pPr>
              <a:r>
                <a:rPr lang="zh-CN" altLang="en-US" sz="1400" b="0">
                  <a:latin typeface="微软雅黑" pitchFamily="34" charset="-122"/>
                  <a:ea typeface="微软雅黑" pitchFamily="34" charset="-122"/>
                </a:rPr>
                <a:t>阿里内部</a:t>
              </a:r>
              <a:r>
                <a:rPr lang="en-US" altLang="zh-CN" sz="1400" b="0">
                  <a:latin typeface="微软雅黑" pitchFamily="34" charset="-122"/>
                  <a:ea typeface="微软雅黑" pitchFamily="34" charset="-122"/>
                </a:rPr>
                <a:t>CDN</a:t>
              </a:r>
              <a:r>
                <a:rPr lang="zh-CN" altLang="en-US" sz="1400" b="0">
                  <a:latin typeface="微软雅黑" pitchFamily="34" charset="-122"/>
                  <a:ea typeface="微软雅黑" pitchFamily="34" charset="-122"/>
                </a:rPr>
                <a:t>链路优化工作</a:t>
              </a:r>
              <a:endParaRPr lang="en-US" altLang="zh-CN" sz="1400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4923831" y="4784487"/>
              <a:ext cx="5836334" cy="2073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6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IBG-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业务运维：</a:t>
              </a:r>
              <a:endParaRPr lang="en-US" altLang="zh-CN">
                <a:latin typeface="微软雅黑" pitchFamily="34" charset="-122"/>
                <a:ea typeface="微软雅黑" pitchFamily="34" charset="-122"/>
              </a:endParaRPr>
            </a:p>
            <a:p>
              <a:pPr lvl="1" eaLnBrk="1" hangingPunct="1">
                <a:buFont typeface="Wingdings" pitchFamily="2" charset="2"/>
                <a:buChar char="ü"/>
              </a:pPr>
              <a:r>
                <a:rPr lang="en-US" altLang="zh-CN" sz="1400" b="0">
                  <a:latin typeface="微软雅黑" pitchFamily="34" charset="-122"/>
                  <a:ea typeface="微软雅黑" pitchFamily="34" charset="-122"/>
                </a:rPr>
                <a:t>JOOX</a:t>
              </a:r>
              <a:r>
                <a:rPr lang="zh-CN" altLang="en-US" sz="1400" b="0">
                  <a:latin typeface="微软雅黑" pitchFamily="34" charset="-122"/>
                  <a:ea typeface="微软雅黑" pitchFamily="34" charset="-122"/>
                </a:rPr>
                <a:t>业务运维</a:t>
              </a:r>
              <a:endParaRPr lang="en-US" altLang="zh-CN" sz="1400" b="0">
                <a:latin typeface="微软雅黑" pitchFamily="34" charset="-122"/>
                <a:ea typeface="微软雅黑" pitchFamily="34" charset="-122"/>
              </a:endParaRPr>
            </a:p>
            <a:p>
              <a:pPr lvl="2" eaLnBrk="1" hangingPunct="1">
                <a:buFont typeface="Arial" charset="0"/>
                <a:buChar char="•"/>
              </a:pPr>
              <a:r>
                <a:rPr lang="en-US" altLang="zh-CN" sz="1000" b="0">
                  <a:latin typeface="微软雅黑" pitchFamily="34" charset="-122"/>
                  <a:ea typeface="微软雅黑" pitchFamily="34" charset="-122"/>
                </a:rPr>
                <a:t>2017.8-10 </a:t>
              </a:r>
              <a:r>
                <a:rPr lang="zh-CN" altLang="en-US" sz="1000" b="0">
                  <a:latin typeface="微软雅黑" pitchFamily="34" charset="-122"/>
                  <a:ea typeface="微软雅黑" pitchFamily="34" charset="-122"/>
                </a:rPr>
                <a:t>底层存储</a:t>
              </a:r>
              <a:r>
                <a:rPr lang="en-US" altLang="zh-CN" sz="1000" b="0"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zh-CN" altLang="en-US" sz="1000" b="0">
                  <a:latin typeface="微软雅黑" pitchFamily="34" charset="-122"/>
                  <a:ea typeface="微软雅黑" pitchFamily="34" charset="-122"/>
                </a:rPr>
                <a:t>迁移至</a:t>
              </a:r>
              <a:r>
                <a:rPr lang="en-US" altLang="zh-CN" sz="1000" b="0">
                  <a:latin typeface="微软雅黑" pitchFamily="34" charset="-122"/>
                  <a:ea typeface="微软雅黑" pitchFamily="34" charset="-122"/>
                </a:rPr>
                <a:t>CDB</a:t>
              </a:r>
              <a:r>
                <a:rPr lang="zh-CN" altLang="en-US" sz="1000" b="0">
                  <a:latin typeface="微软雅黑" pitchFamily="34" charset="-122"/>
                  <a:ea typeface="微软雅黑" pitchFamily="34" charset="-122"/>
                </a:rPr>
                <a:t>项目</a:t>
              </a:r>
              <a:endParaRPr lang="en-US" altLang="zh-CN" sz="1000" b="0">
                <a:latin typeface="微软雅黑" pitchFamily="34" charset="-122"/>
                <a:ea typeface="微软雅黑" pitchFamily="34" charset="-122"/>
              </a:endParaRPr>
            </a:p>
            <a:p>
              <a:pPr lvl="2" eaLnBrk="1" hangingPunct="1">
                <a:buFont typeface="Arial" charset="0"/>
                <a:buChar char="•"/>
              </a:pPr>
              <a:r>
                <a:rPr lang="en-US" altLang="zh-CN" sz="1000" b="0">
                  <a:latin typeface="微软雅黑" pitchFamily="34" charset="-122"/>
                  <a:ea typeface="微软雅黑" pitchFamily="34" charset="-122"/>
                </a:rPr>
                <a:t>2017.10-12 JOOX</a:t>
              </a:r>
              <a:r>
                <a:rPr lang="zh-CN" altLang="en-US" sz="1000" b="0">
                  <a:latin typeface="微软雅黑" pitchFamily="34" charset="-122"/>
                  <a:ea typeface="微软雅黑" pitchFamily="34" charset="-122"/>
                </a:rPr>
                <a:t>大直播保障项目</a:t>
              </a:r>
              <a:endParaRPr lang="en-US" altLang="zh-CN" sz="1000" b="0">
                <a:latin typeface="微软雅黑" pitchFamily="34" charset="-122"/>
                <a:ea typeface="微软雅黑" pitchFamily="34" charset="-122"/>
              </a:endParaRPr>
            </a:p>
            <a:p>
              <a:pPr lvl="2" eaLnBrk="1" hangingPunct="1">
                <a:buFont typeface="Arial" charset="0"/>
                <a:buChar char="•"/>
              </a:pPr>
              <a:r>
                <a:rPr lang="en-US" altLang="zh-CN" sz="1000" b="0">
                  <a:latin typeface="微软雅黑" pitchFamily="34" charset="-122"/>
                  <a:ea typeface="微软雅黑" pitchFamily="34" charset="-122"/>
                </a:rPr>
                <a:t>2018.1-2 </a:t>
              </a:r>
              <a:r>
                <a:rPr lang="zh-CN" altLang="en-US" sz="1000" b="0">
                  <a:latin typeface="微软雅黑" pitchFamily="34" charset="-122"/>
                  <a:ea typeface="微软雅黑" pitchFamily="34" charset="-122"/>
                </a:rPr>
                <a:t>缅甸地区上线实地测试项目</a:t>
              </a:r>
              <a:endParaRPr lang="en-US" altLang="zh-CN" sz="1000" b="0">
                <a:latin typeface="微软雅黑" pitchFamily="34" charset="-122"/>
                <a:ea typeface="微软雅黑" pitchFamily="34" charset="-122"/>
              </a:endParaRPr>
            </a:p>
            <a:p>
              <a:pPr lvl="2" eaLnBrk="1" hangingPunct="1">
                <a:buFont typeface="Arial" charset="0"/>
                <a:buChar char="•"/>
              </a:pPr>
              <a:r>
                <a:rPr lang="en-US" altLang="zh-CN" sz="1000" b="0">
                  <a:latin typeface="微软雅黑" pitchFamily="34" charset="-122"/>
                  <a:ea typeface="微软雅黑" pitchFamily="34" charset="-122"/>
                </a:rPr>
                <a:t>2018.3-6 </a:t>
              </a:r>
              <a:r>
                <a:rPr lang="zh-CN" altLang="en-US" sz="1000" b="0">
                  <a:latin typeface="微软雅黑" pitchFamily="34" charset="-122"/>
                  <a:ea typeface="微软雅黑" pitchFamily="34" charset="-122"/>
                </a:rPr>
                <a:t>底层存储</a:t>
              </a:r>
              <a:r>
                <a:rPr lang="en-US" altLang="zh-CN" sz="1000" b="0">
                  <a:latin typeface="微软雅黑" pitchFamily="34" charset="-122"/>
                  <a:ea typeface="微软雅黑" pitchFamily="34" charset="-122"/>
                </a:rPr>
                <a:t>redis/codis</a:t>
              </a:r>
              <a:r>
                <a:rPr lang="zh-CN" altLang="en-US" sz="1000" b="0">
                  <a:latin typeface="微软雅黑" pitchFamily="34" charset="-122"/>
                  <a:ea typeface="微软雅黑" pitchFamily="34" charset="-122"/>
                </a:rPr>
                <a:t>迁移</a:t>
              </a:r>
              <a:r>
                <a:rPr lang="en-US" altLang="zh-CN" sz="1000" b="0">
                  <a:latin typeface="微软雅黑" pitchFamily="34" charset="-122"/>
                  <a:ea typeface="微软雅黑" pitchFamily="34" charset="-122"/>
                </a:rPr>
                <a:t>CKV+</a:t>
              </a:r>
              <a:r>
                <a:rPr lang="zh-CN" altLang="en-US" sz="1000" b="0">
                  <a:latin typeface="微软雅黑" pitchFamily="34" charset="-122"/>
                  <a:ea typeface="微软雅黑" pitchFamily="34" charset="-122"/>
                </a:rPr>
                <a:t>项目</a:t>
              </a:r>
              <a:endParaRPr lang="en-US" altLang="zh-CN" sz="1000" b="0">
                <a:latin typeface="微软雅黑" pitchFamily="34" charset="-122"/>
                <a:ea typeface="微软雅黑" pitchFamily="34" charset="-122"/>
              </a:endParaRPr>
            </a:p>
            <a:p>
              <a:pPr lvl="1" eaLnBrk="1" hangingPunct="1">
                <a:buFont typeface="Wingdings" pitchFamily="2" charset="2"/>
                <a:buChar char="ü"/>
              </a:pPr>
              <a:r>
                <a:rPr lang="zh-CN" altLang="en-US" sz="1400" b="0">
                  <a:latin typeface="微软雅黑" pitchFamily="34" charset="-122"/>
                  <a:ea typeface="微软雅黑" pitchFamily="34" charset="-122"/>
                </a:rPr>
                <a:t>运维平台</a:t>
              </a:r>
              <a:r>
                <a:rPr lang="en-US" altLang="zh-CN" sz="1400" b="0">
                  <a:latin typeface="微软雅黑" pitchFamily="34" charset="-122"/>
                  <a:ea typeface="微软雅黑" pitchFamily="34" charset="-122"/>
                </a:rPr>
                <a:t>iOps</a:t>
              </a:r>
              <a:r>
                <a:rPr lang="zh-CN" altLang="en-US" sz="1400" b="0">
                  <a:latin typeface="微软雅黑" pitchFamily="34" charset="-122"/>
                  <a:ea typeface="微软雅黑" pitchFamily="34" charset="-122"/>
                </a:rPr>
                <a:t>开发工作</a:t>
              </a:r>
              <a:endParaRPr lang="en-US" altLang="zh-CN" sz="1400" b="0">
                <a:latin typeface="微软雅黑" pitchFamily="34" charset="-122"/>
                <a:ea typeface="微软雅黑" pitchFamily="34" charset="-122"/>
              </a:endParaRPr>
            </a:p>
            <a:p>
              <a:pPr lvl="2" eaLnBrk="1" hangingPunct="1">
                <a:buFont typeface="Arial" charset="0"/>
                <a:buChar char="•"/>
              </a:pPr>
              <a:r>
                <a:rPr lang="en-US" altLang="zh-CN" sz="1000" b="0">
                  <a:latin typeface="微软雅黑" pitchFamily="34" charset="-122"/>
                  <a:ea typeface="微软雅黑" pitchFamily="34" charset="-122"/>
                </a:rPr>
                <a:t>2017.8-10 </a:t>
              </a:r>
              <a:r>
                <a:rPr lang="zh-CN" altLang="en-US" sz="1000" b="0">
                  <a:latin typeface="微软雅黑" pitchFamily="34" charset="-122"/>
                  <a:ea typeface="微软雅黑" pitchFamily="34" charset="-122"/>
                </a:rPr>
                <a:t>监控数据</a:t>
              </a:r>
              <a:r>
                <a:rPr lang="en-US" altLang="zh-CN" sz="1000" b="0">
                  <a:latin typeface="微软雅黑" pitchFamily="34" charset="-122"/>
                  <a:ea typeface="微软雅黑" pitchFamily="34" charset="-122"/>
                </a:rPr>
                <a:t>DB iMss</a:t>
              </a:r>
              <a:r>
                <a:rPr lang="zh-CN" altLang="en-US" sz="1000" b="0">
                  <a:latin typeface="微软雅黑" pitchFamily="34" charset="-122"/>
                  <a:ea typeface="微软雅黑" pitchFamily="34" charset="-122"/>
                </a:rPr>
                <a:t>存储设计</a:t>
              </a:r>
              <a:endParaRPr lang="en-US" altLang="zh-CN" sz="1000" b="0">
                <a:latin typeface="微软雅黑" pitchFamily="34" charset="-122"/>
                <a:ea typeface="微软雅黑" pitchFamily="34" charset="-122"/>
              </a:endParaRPr>
            </a:p>
            <a:p>
              <a:pPr lvl="2" eaLnBrk="1" hangingPunct="1">
                <a:buFont typeface="Arial" charset="0"/>
                <a:buChar char="•"/>
              </a:pPr>
              <a:r>
                <a:rPr lang="en-US" altLang="zh-CN" sz="1000" b="0">
                  <a:latin typeface="微软雅黑" pitchFamily="34" charset="-122"/>
                  <a:ea typeface="微软雅黑" pitchFamily="34" charset="-122"/>
                </a:rPr>
                <a:t>2017.10-12 </a:t>
              </a:r>
              <a:r>
                <a:rPr lang="zh-CN" altLang="en-US" sz="1000" b="0">
                  <a:latin typeface="微软雅黑" pitchFamily="34" charset="-122"/>
                  <a:ea typeface="微软雅黑" pitchFamily="34" charset="-122"/>
                </a:rPr>
                <a:t>自动上线</a:t>
              </a:r>
              <a:r>
                <a:rPr lang="en-US" altLang="zh-CN" sz="1000" b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000" b="0">
                  <a:latin typeface="微软雅黑" pitchFamily="34" charset="-122"/>
                  <a:ea typeface="微软雅黑" pitchFamily="34" charset="-122"/>
                </a:rPr>
                <a:t>扩容产品</a:t>
              </a:r>
              <a:r>
                <a:rPr lang="en-US" altLang="zh-CN" sz="1000" b="0">
                  <a:latin typeface="微软雅黑" pitchFamily="34" charset="-122"/>
                  <a:ea typeface="微软雅黑" pitchFamily="34" charset="-122"/>
                </a:rPr>
                <a:t>iDeploy</a:t>
              </a:r>
              <a:r>
                <a:rPr lang="zh-CN" altLang="en-US" sz="1000" b="0">
                  <a:latin typeface="微软雅黑" pitchFamily="34" charset="-122"/>
                  <a:ea typeface="微软雅黑" pitchFamily="34" charset="-122"/>
                </a:rPr>
                <a:t>设计开发</a:t>
              </a:r>
              <a:endParaRPr lang="en-US" altLang="zh-CN" sz="1000" b="0">
                <a:latin typeface="微软雅黑" pitchFamily="34" charset="-122"/>
                <a:ea typeface="微软雅黑" pitchFamily="34" charset="-122"/>
              </a:endParaRPr>
            </a:p>
            <a:p>
              <a:pPr lvl="2" eaLnBrk="1" hangingPunct="1">
                <a:buFont typeface="Arial" charset="0"/>
                <a:buChar char="•"/>
              </a:pPr>
              <a:r>
                <a:rPr lang="en-US" altLang="zh-CN" sz="1000" b="0">
                  <a:latin typeface="微软雅黑" pitchFamily="34" charset="-122"/>
                  <a:ea typeface="微软雅黑" pitchFamily="34" charset="-122"/>
                </a:rPr>
                <a:t>2018.1-7 </a:t>
              </a:r>
              <a:r>
                <a:rPr lang="zh-CN" altLang="en-US" sz="1000" b="0">
                  <a:latin typeface="微软雅黑" pitchFamily="34" charset="-122"/>
                  <a:ea typeface="微软雅黑" pitchFamily="34" charset="-122"/>
                </a:rPr>
                <a:t>告警平台</a:t>
              </a:r>
              <a:r>
                <a:rPr lang="en-US" altLang="zh-CN" sz="1000" b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000" b="0">
                  <a:latin typeface="微软雅黑" pitchFamily="34" charset="-122"/>
                  <a:ea typeface="微软雅黑" pitchFamily="34" charset="-122"/>
                </a:rPr>
                <a:t>通道设计开发项目</a:t>
              </a:r>
              <a:endParaRPr lang="en-US" altLang="zh-CN" sz="1000" b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1551" y="2630955"/>
              <a:ext cx="1185469" cy="513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8628" y="4051437"/>
              <a:ext cx="2462076" cy="446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4674" y="5599553"/>
              <a:ext cx="2644691" cy="443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1782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9005-1ABF-4047-8354-022BE71B5895}" type="slidenum">
              <a:rPr lang="zh-CN" altLang="en-US" smtClean="0"/>
              <a:pPr/>
              <a:t>20</a:t>
            </a:fld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4" name="矩形 3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6" name="直接连接符 5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" name="直接连接符 7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接连接符 8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" name="文本框 9"/>
          <p:cNvSpPr txBox="1"/>
          <p:nvPr/>
        </p:nvSpPr>
        <p:spPr>
          <a:xfrm>
            <a:off x="1906752" y="162630"/>
            <a:ext cx="813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二、主要工作成果和个人能力体现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3045096" y="1018427"/>
            <a:ext cx="8515980" cy="5528194"/>
            <a:chOff x="2356782" y="1101139"/>
            <a:chExt cx="8515980" cy="5528194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6782" y="2912207"/>
              <a:ext cx="8515980" cy="1823228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6863" y="1101139"/>
              <a:ext cx="8506209" cy="1811993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6782" y="4726300"/>
              <a:ext cx="8511082" cy="1903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889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9005-1ABF-4047-8354-022BE71B5895}" type="slidenum">
              <a:rPr lang="zh-CN" altLang="en-US" smtClean="0"/>
              <a:pPr/>
              <a:t>21</a:t>
            </a:fld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4" name="矩形 3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6" name="直接连接符 5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" name="直接连接符 7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接连接符 8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" name="文本框 9"/>
          <p:cNvSpPr txBox="1"/>
          <p:nvPr/>
        </p:nvSpPr>
        <p:spPr>
          <a:xfrm>
            <a:off x="1321713" y="162630"/>
            <a:ext cx="9540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附：主要工作成果和个人能力体现（补充开发类答辩思路）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53011" y="1178850"/>
            <a:ext cx="1173397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（附：如申报人为</a:t>
            </a:r>
            <a:r>
              <a:rPr lang="zh-CN" altLang="en-US" sz="1600" b="1" dirty="0">
                <a:solidFill>
                  <a:srgbClr val="FF0000"/>
                </a:solidFill>
                <a:latin typeface="+mj-ea"/>
                <a:ea typeface="+mj-ea"/>
              </a:rPr>
              <a:t>开发类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的同学，提供</a:t>
            </a:r>
            <a:r>
              <a:rPr lang="zh-CN" altLang="en-US" sz="1400" b="1" dirty="0">
                <a:solidFill>
                  <a:srgbClr val="FF0000"/>
                </a:solidFill>
                <a:latin typeface="+mj-ea"/>
                <a:ea typeface="+mj-ea"/>
              </a:rPr>
              <a:t>进一步思路参考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如下：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） 定义问题：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为什么要做这个项目，遇到的问题是什么？做这个项目能够解决什么用户什么根本性的问题？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）行业视角：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这个解决方案是否公司或行业内已有，和你自己的方案对比的差异和改善点是什么。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）分析问题：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做此项目的“系统性思考”是怎么样的？ 是否形成了自己的方法论。如何证明你自己已经思考完备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(MECE)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。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   如：安全（数据隐私，资金安全等），可用性（业务连续性），性能（海量），异常处理（容错能力，防雪崩），效率，成本，用户体验等是否考虑充分；同时需要量化数据支撑和指引。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4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）理论分析：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择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1-2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个项目的关键难点细节理论剖析，和理论解决方案，瓶颈分析。 需对自己的系统具备理论层面分析的能力，不仅靠压测结果，要知其所以然，有推演过程和依据。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5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）实践检验：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通过实际数据证明理论的正确性，实际压测数据证明性能和瓶颈，以及优化成果。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6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）运营优化：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考虑更高效的考虑系统可运维性，可视化，以及数据分析和挖掘等。系统是否能智能的解决和分析问题，并提供公司经营决策支持。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7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）未来思考：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分析现在的解决方案解决了哪些问题，但是仍然有哪些问题是没有解决的，业界最佳的方案是怎么样的。如果已经是业界第一了（假如），应当如何站在用户或系统角度，思考未来的衍化方向。）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——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以上建议摘至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族会长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rayguo(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郭锐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在乐问上的回答。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3980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9005-1ABF-4047-8354-022BE71B5895}" type="slidenum">
              <a:rPr lang="zh-CN" altLang="en-US" smtClean="0"/>
              <a:pPr/>
              <a:t>22</a:t>
            </a:fld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4" name="矩形 3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6" name="直接连接符 5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" name="直接连接符 7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接连接符 8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" name="文本框 9"/>
          <p:cNvSpPr txBox="1"/>
          <p:nvPr/>
        </p:nvSpPr>
        <p:spPr>
          <a:xfrm>
            <a:off x="1906752" y="162630"/>
            <a:ext cx="813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三、专业领域专长和不足（结合通道能力标准）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53011" y="1178850"/>
            <a:ext cx="117339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请介绍个人在技术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业务领域的最突出的几项</a:t>
            </a:r>
            <a:r>
              <a:rPr lang="zh-CN" altLang="en-US" sz="1400" dirty="0">
                <a:solidFill>
                  <a:srgbClr val="FF0000"/>
                </a:solidFill>
                <a:latin typeface="+mj-ea"/>
                <a:ea typeface="+mj-ea"/>
              </a:rPr>
              <a:t>专长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，并结果此前的项目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工作描述</a:t>
            </a:r>
            <a:r>
              <a:rPr lang="zh-CN" altLang="en-US" sz="1400" dirty="0">
                <a:solidFill>
                  <a:srgbClr val="FF0000"/>
                </a:solidFill>
                <a:latin typeface="+mj-ea"/>
                <a:ea typeface="+mj-ea"/>
              </a:rPr>
              <a:t>在工作中的应用和发挥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。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在自身的职业发展中还有哪些</a:t>
            </a:r>
            <a:r>
              <a:rPr lang="zh-CN" altLang="en-US" sz="1400" dirty="0">
                <a:solidFill>
                  <a:srgbClr val="FF0000"/>
                </a:solidFill>
                <a:latin typeface="+mj-ea"/>
                <a:ea typeface="+mj-ea"/>
              </a:rPr>
              <a:t>待提升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的能力项。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各通道的能力素质模型查看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：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hlinkClick r:id="rId2"/>
              </a:rPr>
              <a:t>http://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hlinkClick r:id="rId2"/>
              </a:rPr>
              <a:t>hrppe.oa.com/Home/Config/AbilityStandard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（此部分陈述时间建议</a:t>
            </a:r>
            <a:r>
              <a:rPr lang="en-US" altLang="zh-CN" sz="1400" dirty="0">
                <a:solidFill>
                  <a:srgbClr val="0070C0"/>
                </a:solidFill>
                <a:latin typeface="+mj-ea"/>
                <a:ea typeface="+mj-ea"/>
              </a:rPr>
              <a:t>1-2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分钟）</a:t>
            </a:r>
          </a:p>
        </p:txBody>
      </p:sp>
    </p:spTree>
    <p:extLst>
      <p:ext uri="{BB962C8B-B14F-4D97-AF65-F5344CB8AC3E}">
        <p14:creationId xmlns:p14="http://schemas.microsoft.com/office/powerpoint/2010/main" val="211991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9005-1ABF-4047-8354-022BE71B5895}" type="slidenum">
              <a:rPr lang="zh-CN" altLang="en-US" smtClean="0"/>
              <a:pPr/>
              <a:t>23</a:t>
            </a:fld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4" name="矩形 3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6" name="直接连接符 5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" name="直接连接符 7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接连接符 8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" name="文本框 9"/>
          <p:cNvSpPr txBox="1"/>
          <p:nvPr/>
        </p:nvSpPr>
        <p:spPr>
          <a:xfrm>
            <a:off x="1906752" y="162630"/>
            <a:ext cx="813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四、专业影响力和贡献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53011" y="1178850"/>
            <a:ext cx="11733978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列举你的影响力和专业贡献，如</a:t>
            </a:r>
            <a:r>
              <a:rPr lang="zh-CN" altLang="en-US" sz="1400" dirty="0">
                <a:solidFill>
                  <a:srgbClr val="FF0000"/>
                </a:solidFill>
                <a:latin typeface="+mj-ea"/>
                <a:ea typeface="+mj-ea"/>
              </a:rPr>
              <a:t>经验知识的分享与传承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、</a:t>
            </a:r>
            <a:r>
              <a:rPr lang="zh-CN" altLang="en-US" sz="1400" dirty="0">
                <a:solidFill>
                  <a:srgbClr val="FF0000"/>
                </a:solidFill>
                <a:latin typeface="+mj-ea"/>
                <a:ea typeface="+mj-ea"/>
              </a:rPr>
              <a:t>人员培养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、</a:t>
            </a:r>
            <a:r>
              <a:rPr lang="zh-CN" altLang="en-US" sz="1400" dirty="0">
                <a:solidFill>
                  <a:srgbClr val="FF0000"/>
                </a:solidFill>
                <a:latin typeface="+mj-ea"/>
                <a:ea typeface="+mj-ea"/>
              </a:rPr>
              <a:t>流程</a:t>
            </a:r>
            <a:r>
              <a:rPr lang="en-US" altLang="zh-CN" sz="1400" dirty="0">
                <a:solidFill>
                  <a:srgbClr val="FF0000"/>
                </a:solidFill>
                <a:latin typeface="+mj-ea"/>
                <a:ea typeface="+mj-ea"/>
              </a:rPr>
              <a:t>/</a:t>
            </a:r>
            <a:r>
              <a:rPr lang="zh-CN" altLang="en-US" sz="1400" dirty="0">
                <a:solidFill>
                  <a:srgbClr val="FF0000"/>
                </a:solidFill>
                <a:latin typeface="+mj-ea"/>
                <a:ea typeface="+mj-ea"/>
              </a:rPr>
              <a:t>方法</a:t>
            </a:r>
            <a:r>
              <a:rPr lang="en-US" altLang="zh-CN" sz="1400" dirty="0">
                <a:solidFill>
                  <a:srgbClr val="FF0000"/>
                </a:solidFill>
                <a:latin typeface="+mj-ea"/>
                <a:ea typeface="+mj-ea"/>
              </a:rPr>
              <a:t>/</a:t>
            </a:r>
            <a:r>
              <a:rPr lang="zh-CN" altLang="en-US" sz="1400" dirty="0">
                <a:solidFill>
                  <a:srgbClr val="FF0000"/>
                </a:solidFill>
                <a:latin typeface="+mj-ea"/>
                <a:ea typeface="+mj-ea"/>
              </a:rPr>
              <a:t>工具的优化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、</a:t>
            </a:r>
            <a:r>
              <a:rPr lang="zh-CN" altLang="en-US" sz="1400" dirty="0">
                <a:solidFill>
                  <a:srgbClr val="FF0000"/>
                </a:solidFill>
                <a:latin typeface="+mj-ea"/>
                <a:ea typeface="+mj-ea"/>
              </a:rPr>
              <a:t>专业课程的开发讲授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、</a:t>
            </a:r>
            <a:r>
              <a:rPr lang="zh-CN" altLang="en-US" sz="1400" dirty="0">
                <a:solidFill>
                  <a:srgbClr val="FF0000"/>
                </a:solidFill>
                <a:latin typeface="+mj-ea"/>
                <a:ea typeface="+mj-ea"/>
              </a:rPr>
              <a:t>专利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、</a:t>
            </a:r>
            <a:r>
              <a:rPr lang="zh-CN" altLang="en-US" sz="1400" dirty="0">
                <a:solidFill>
                  <a:srgbClr val="FF0000"/>
                </a:solidFill>
                <a:latin typeface="+mj-ea"/>
                <a:ea typeface="+mj-ea"/>
              </a:rPr>
              <a:t>对通道的贡献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等；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CDG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对各通道各职级的分享要求请见：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hlinkClick r:id="rId2"/>
              </a:rPr>
              <a:t>http://km.oa.com/group/26171/articles/show/299098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8568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9005-1ABF-4047-8354-022BE71B5895}" type="slidenum">
              <a:rPr lang="zh-CN" altLang="en-US" smtClean="0"/>
              <a:pPr/>
              <a:t>24</a:t>
            </a:fld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4" name="矩形 3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6" name="直接连接符 5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" name="直接连接符 7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接连接符 8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" name="文本框 9"/>
          <p:cNvSpPr txBox="1"/>
          <p:nvPr/>
        </p:nvSpPr>
        <p:spPr>
          <a:xfrm>
            <a:off x="1906752" y="162630"/>
            <a:ext cx="813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五、其他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53011" y="1178850"/>
            <a:ext cx="11733978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可以是</a:t>
            </a:r>
            <a:r>
              <a:rPr lang="zh-CN" altLang="en-US" sz="1400" dirty="0">
                <a:solidFill>
                  <a:srgbClr val="FF0000"/>
                </a:solidFill>
                <a:latin typeface="+mj-ea"/>
                <a:ea typeface="+mj-ea"/>
              </a:rPr>
              <a:t>方法论提炼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、</a:t>
            </a:r>
            <a:r>
              <a:rPr lang="zh-CN" altLang="en-US" sz="1400" dirty="0">
                <a:solidFill>
                  <a:srgbClr val="FF0000"/>
                </a:solidFill>
                <a:latin typeface="+mj-ea"/>
                <a:ea typeface="+mj-ea"/>
              </a:rPr>
              <a:t>对行业的思考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、对业务或产品的</a:t>
            </a:r>
            <a:r>
              <a:rPr lang="zh-CN" altLang="en-US" sz="1400" dirty="0">
                <a:solidFill>
                  <a:srgbClr val="FF0000"/>
                </a:solidFill>
                <a:latin typeface="+mj-ea"/>
                <a:ea typeface="+mj-ea"/>
              </a:rPr>
              <a:t>未来规划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、</a:t>
            </a:r>
            <a:r>
              <a:rPr lang="zh-CN" altLang="en-US" sz="1400" dirty="0">
                <a:solidFill>
                  <a:srgbClr val="FF0000"/>
                </a:solidFill>
                <a:latin typeface="+mj-ea"/>
                <a:ea typeface="+mj-ea"/>
              </a:rPr>
              <a:t>破局策略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14269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088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23" name="Picture 3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261938"/>
            <a:ext cx="1223963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27" name="Text Box 5"/>
          <p:cNvSpPr txBox="1">
            <a:spLocks noChangeArrowheads="1"/>
          </p:cNvSpPr>
          <p:nvPr/>
        </p:nvSpPr>
        <p:spPr bwMode="auto">
          <a:xfrm>
            <a:off x="5020" y="2684634"/>
            <a:ext cx="121840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4400" dirty="0">
                <a:solidFill>
                  <a:schemeClr val="bg1"/>
                </a:solidFill>
                <a:latin typeface="Arial" panose="020B0604020202020204" pitchFamily="34" charset="0"/>
              </a:rPr>
              <a:t>谢谢聆听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271639" y="112911"/>
            <a:ext cx="1830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CDG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企业发展事业群</a:t>
            </a:r>
            <a:endParaRPr lang="zh-CN" altLang="zh-CN" sz="14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8261" b="79130" l="2529" r="19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35" t="25353" r="79670" b="17137"/>
          <a:stretch/>
        </p:blipFill>
        <p:spPr>
          <a:xfrm>
            <a:off x="9936973" y="66716"/>
            <a:ext cx="334666" cy="3904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" descr="C:\Users\jjj\Documents\Tencent Files\820606120\Image\C2C\85ED5A20CCB8C9C8B84FE47128595B8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32" y="0"/>
            <a:ext cx="121980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9005-1ABF-4047-8354-022BE71B5895}" type="slidenum">
              <a:rPr lang="zh-CN" altLang="en-US" smtClean="0"/>
              <a:pPr/>
              <a:t>3</a:t>
            </a:fld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4" name="矩形 3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6" name="直接连接符 5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" name="直接连接符 7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接连接符 8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" name="文本框 9"/>
          <p:cNvSpPr txBox="1"/>
          <p:nvPr/>
        </p:nvSpPr>
        <p:spPr>
          <a:xfrm>
            <a:off x="1906752" y="162630"/>
            <a:ext cx="813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二、主要工作成果和个人能力体现</a:t>
            </a:r>
          </a:p>
        </p:txBody>
      </p:sp>
      <p:sp>
        <p:nvSpPr>
          <p:cNvPr id="12" name="矩形 11"/>
          <p:cNvSpPr/>
          <p:nvPr/>
        </p:nvSpPr>
        <p:spPr>
          <a:xfrm>
            <a:off x="3060000" y="5319126"/>
            <a:ext cx="6266204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JOOX</a:t>
            </a:r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大直播障</a:t>
            </a:r>
            <a:r>
              <a:rPr lang="zh-CN" altLang="en-US" sz="5400" b="1" dirty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</a:p>
        </p:txBody>
      </p:sp>
    </p:spTree>
    <p:extLst>
      <p:ext uri="{BB962C8B-B14F-4D97-AF65-F5344CB8AC3E}">
        <p14:creationId xmlns:p14="http://schemas.microsoft.com/office/powerpoint/2010/main" val="149519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689005-1ABF-4047-8354-022BE71B5895}" type="slidenum">
              <a:rPr lang="zh-CN" altLang="en-US" smtClean="0"/>
              <a:pPr algn="ctr"/>
              <a:t>4</a:t>
            </a:fld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4" name="矩形 3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6" name="直接连接符 5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" name="直接连接符 7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接连接符 8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" name="文本框 9"/>
          <p:cNvSpPr txBox="1"/>
          <p:nvPr/>
        </p:nvSpPr>
        <p:spPr>
          <a:xfrm>
            <a:off x="1906752" y="162630"/>
            <a:ext cx="813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大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直播业务系统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3481854" y="874470"/>
            <a:ext cx="8415561" cy="945063"/>
            <a:chOff x="3481854" y="874470"/>
            <a:chExt cx="8415561" cy="945063"/>
          </a:xfrm>
        </p:grpSpPr>
        <p:sp>
          <p:nvSpPr>
            <p:cNvPr id="11" name="矩形 10"/>
            <p:cNvSpPr/>
            <p:nvPr/>
          </p:nvSpPr>
          <p:spPr bwMode="auto">
            <a:xfrm>
              <a:off x="3481854" y="874470"/>
              <a:ext cx="8415561" cy="9450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4166757" y="1268856"/>
              <a:ext cx="765051" cy="450030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zh-CN" altLang="en-US" dirty="0"/>
                <a:t>香港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圆角矩形 32"/>
            <p:cNvSpPr/>
            <p:nvPr/>
          </p:nvSpPr>
          <p:spPr bwMode="auto">
            <a:xfrm>
              <a:off x="5710124" y="1279785"/>
              <a:ext cx="1334767" cy="450030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马来西亚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圆角矩形 33"/>
            <p:cNvSpPr/>
            <p:nvPr/>
          </p:nvSpPr>
          <p:spPr bwMode="auto">
            <a:xfrm>
              <a:off x="7722200" y="1282172"/>
              <a:ext cx="873033" cy="450030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泰国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 bwMode="auto">
            <a:xfrm>
              <a:off x="9365592" y="1279785"/>
              <a:ext cx="1517094" cy="450030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印度尼西亚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714615" y="876780"/>
              <a:ext cx="1394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</a:rPr>
                <a:t>业务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region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468699" y="1965604"/>
            <a:ext cx="8415561" cy="945063"/>
            <a:chOff x="3468699" y="1965604"/>
            <a:chExt cx="8415561" cy="945063"/>
          </a:xfrm>
        </p:grpSpPr>
        <p:sp>
          <p:nvSpPr>
            <p:cNvPr id="48" name="矩形 47"/>
            <p:cNvSpPr/>
            <p:nvPr/>
          </p:nvSpPr>
          <p:spPr bwMode="auto">
            <a:xfrm>
              <a:off x="3468699" y="1965604"/>
              <a:ext cx="8415561" cy="9450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3808552" y="2468187"/>
              <a:ext cx="1395093" cy="405027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dirty="0"/>
                <a:t>直播流媒体</a:t>
              </a:r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5481127" y="2468186"/>
              <a:ext cx="1150528" cy="405027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dirty="0"/>
                <a:t>直播信息</a:t>
              </a:r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6884603" y="2465195"/>
              <a:ext cx="1240522" cy="405027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dirty="0"/>
                <a:t>实时评论</a:t>
              </a:r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8412603" y="2468185"/>
              <a:ext cx="1237583" cy="405027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dirty="0"/>
                <a:t>账号系统</a:t>
              </a:r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9945676" y="2468187"/>
              <a:ext cx="1575105" cy="405027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/>
                <a:t>Tips</a:t>
              </a:r>
              <a:r>
                <a:rPr lang="zh-CN" altLang="en-US" dirty="0"/>
                <a:t>推送系统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971301" y="2034362"/>
              <a:ext cx="1292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</a:rPr>
                <a:t>业务系统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481853" y="3149079"/>
            <a:ext cx="8415561" cy="945063"/>
            <a:chOff x="3211656" y="3114784"/>
            <a:chExt cx="8415561" cy="945063"/>
          </a:xfrm>
        </p:grpSpPr>
        <p:sp>
          <p:nvSpPr>
            <p:cNvPr id="49" name="矩形 48"/>
            <p:cNvSpPr/>
            <p:nvPr/>
          </p:nvSpPr>
          <p:spPr bwMode="auto">
            <a:xfrm>
              <a:off x="3211656" y="3114784"/>
              <a:ext cx="8415561" cy="9450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628331" y="3536603"/>
              <a:ext cx="1530102" cy="450030"/>
            </a:xfrm>
            <a:prstGeom prst="roundRect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Httpsvr</a:t>
              </a:r>
              <a:r>
                <a:rPr lang="en-US" altLang="zh-CN" dirty="0" err="1" smtClean="0"/>
                <a:t>_live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5439304" y="3536603"/>
              <a:ext cx="1530102" cy="450030"/>
            </a:xfrm>
            <a:prstGeom prst="roundRect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Httpsvr</a:t>
              </a:r>
              <a:r>
                <a:rPr lang="en-US" altLang="zh-CN" dirty="0" err="1" smtClean="0"/>
                <a:t>_ugc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7220148" y="3535720"/>
              <a:ext cx="1898549" cy="450030"/>
            </a:xfrm>
            <a:prstGeom prst="roundRect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Httpsvr</a:t>
              </a:r>
              <a:r>
                <a:rPr lang="en-US" altLang="zh-CN" dirty="0" err="1" smtClean="0"/>
                <a:t>_account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9433984" y="3535720"/>
              <a:ext cx="1822355" cy="450030"/>
            </a:xfrm>
            <a:prstGeom prst="roundRect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Apns</a:t>
              </a:r>
              <a:r>
                <a:rPr lang="en-US" altLang="zh-CN" dirty="0" smtClean="0"/>
                <a:t>/</a:t>
              </a:r>
              <a:r>
                <a:rPr lang="en-US" altLang="zh-CN" dirty="0" err="1" smtClean="0"/>
                <a:t>Fcmpush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524786" y="3149079"/>
              <a:ext cx="1698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</a:rPr>
                <a:t>核心业务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CGI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497427" y="4317468"/>
            <a:ext cx="8415561" cy="945063"/>
            <a:chOff x="3527573" y="4265821"/>
            <a:chExt cx="8415561" cy="945063"/>
          </a:xfrm>
        </p:grpSpPr>
        <p:sp>
          <p:nvSpPr>
            <p:cNvPr id="50" name="矩形 49"/>
            <p:cNvSpPr/>
            <p:nvPr/>
          </p:nvSpPr>
          <p:spPr bwMode="auto">
            <a:xfrm>
              <a:off x="3527573" y="4265821"/>
              <a:ext cx="8415561" cy="9450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603421" y="4748399"/>
              <a:ext cx="1734732" cy="450030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 err="1"/>
                <a:t>Liveroom_svr</a:t>
              </a:r>
              <a:endParaRPr lang="en-US" altLang="zh-CN" dirty="0"/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5685970" y="4738353"/>
              <a:ext cx="986950" cy="450030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 err="1"/>
                <a:t>ugcsvr</a:t>
              </a:r>
              <a:endParaRPr lang="en-US" altLang="zh-CN" dirty="0"/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7023003" y="4716896"/>
              <a:ext cx="1237269" cy="450030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 err="1"/>
                <a:t>acountsvr</a:t>
              </a:r>
              <a:endParaRPr lang="en-US" altLang="zh-CN" dirty="0"/>
            </a:p>
          </p:txBody>
        </p:sp>
        <p:sp>
          <p:nvSpPr>
            <p:cNvPr id="25" name="圆角矩形 24"/>
            <p:cNvSpPr/>
            <p:nvPr/>
          </p:nvSpPr>
          <p:spPr bwMode="auto">
            <a:xfrm>
              <a:off x="8627951" y="4716896"/>
              <a:ext cx="958562" cy="450030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 err="1"/>
                <a:t>pushif</a:t>
              </a:r>
              <a:endParaRPr lang="en-US" altLang="zh-CN" dirty="0"/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9810246" y="4716896"/>
              <a:ext cx="2087170" cy="450030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 err="1"/>
                <a:t>PremiumLogicSvr</a:t>
              </a:r>
              <a:endParaRPr lang="en-US" altLang="zh-CN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21654" y="4276201"/>
              <a:ext cx="1941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</a:rPr>
                <a:t>核心业务逻辑层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497428" y="5508000"/>
            <a:ext cx="8415561" cy="959387"/>
            <a:chOff x="3497428" y="5508000"/>
            <a:chExt cx="8415561" cy="959387"/>
          </a:xfrm>
        </p:grpSpPr>
        <p:sp>
          <p:nvSpPr>
            <p:cNvPr id="51" name="矩形 50"/>
            <p:cNvSpPr/>
            <p:nvPr/>
          </p:nvSpPr>
          <p:spPr bwMode="auto">
            <a:xfrm>
              <a:off x="3497428" y="5522324"/>
              <a:ext cx="8415561" cy="9450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 bwMode="auto">
            <a:xfrm>
              <a:off x="4411800" y="5965666"/>
              <a:ext cx="765051" cy="450030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 err="1"/>
                <a:t>codis</a:t>
              </a:r>
              <a:endParaRPr lang="en-US" altLang="zh-CN" dirty="0"/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6047232" y="5965666"/>
              <a:ext cx="1334767" cy="450030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 err="1"/>
                <a:t>mongodb</a:t>
              </a:r>
              <a:endParaRPr lang="en-US" altLang="zh-CN" dirty="0"/>
            </a:p>
          </p:txBody>
        </p:sp>
        <p:sp>
          <p:nvSpPr>
            <p:cNvPr id="29" name="圆角矩形 28"/>
            <p:cNvSpPr/>
            <p:nvPr/>
          </p:nvSpPr>
          <p:spPr bwMode="auto">
            <a:xfrm>
              <a:off x="8079858" y="5954737"/>
              <a:ext cx="873033" cy="450030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 err="1"/>
                <a:t>redis</a:t>
              </a:r>
              <a:endParaRPr lang="en-US" altLang="zh-CN" dirty="0"/>
            </a:p>
          </p:txBody>
        </p:sp>
        <p:sp>
          <p:nvSpPr>
            <p:cNvPr id="30" name="圆角矩形 29"/>
            <p:cNvSpPr/>
            <p:nvPr/>
          </p:nvSpPr>
          <p:spPr bwMode="auto">
            <a:xfrm>
              <a:off x="9808222" y="5934163"/>
              <a:ext cx="633980" cy="450030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 err="1"/>
                <a:t>ckv</a:t>
              </a:r>
              <a:endParaRPr lang="en-US" altLang="zh-CN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08006" y="5508000"/>
              <a:ext cx="1369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</a:rPr>
                <a:t>业务存储层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35" y="876780"/>
            <a:ext cx="3159746" cy="562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366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9005-1ABF-4047-8354-022BE71B5895}" type="slidenum">
              <a:rPr lang="zh-CN" altLang="en-US" smtClean="0"/>
              <a:pPr/>
              <a:t>5</a:t>
            </a:fld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4" name="矩形 3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6" name="直接连接符 5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" name="直接连接符 7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接连接符 8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" name="文本框 9"/>
          <p:cNvSpPr txBox="1"/>
          <p:nvPr/>
        </p:nvSpPr>
        <p:spPr>
          <a:xfrm>
            <a:off x="1906752" y="162630"/>
            <a:ext cx="813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二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、项目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SWOT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分析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2" name="组合 11"/>
          <p:cNvGrpSpPr/>
          <p:nvPr>
            <p:custDataLst>
              <p:tags r:id="rId1"/>
            </p:custDataLst>
          </p:nvPr>
        </p:nvGrpSpPr>
        <p:grpSpPr>
          <a:xfrm>
            <a:off x="1866953" y="1169235"/>
            <a:ext cx="8219237" cy="5075542"/>
            <a:chOff x="1345323" y="447004"/>
            <a:chExt cx="9489659" cy="5860053"/>
          </a:xfrm>
        </p:grpSpPr>
        <p:grpSp>
          <p:nvGrpSpPr>
            <p:cNvPr id="13" name="组合 12"/>
            <p:cNvGrpSpPr/>
            <p:nvPr/>
          </p:nvGrpSpPr>
          <p:grpSpPr>
            <a:xfrm>
              <a:off x="3298302" y="447004"/>
              <a:ext cx="5741868" cy="5860053"/>
              <a:chOff x="804270" y="0"/>
              <a:chExt cx="1509895" cy="1497365"/>
            </a:xfrm>
          </p:grpSpPr>
          <p:sp>
            <p:nvSpPr>
              <p:cNvPr id="23" name="任意多边形: 形状 22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817187" y="503893"/>
                <a:ext cx="1497365" cy="489579"/>
              </a:xfrm>
              <a:custGeom>
                <a:avLst/>
                <a:gdLst>
                  <a:gd name="connsiteX0" fmla="*/ 0 w 4327558"/>
                  <a:gd name="connsiteY0" fmla="*/ 1414938 h 1414938"/>
                  <a:gd name="connsiteX1" fmla="*/ 0 w 4327558"/>
                  <a:gd name="connsiteY1" fmla="*/ 1374206 h 1414938"/>
                  <a:gd name="connsiteX2" fmla="*/ 3950 w 4327558"/>
                  <a:gd name="connsiteY2" fmla="*/ 1370729 h 1414938"/>
                  <a:gd name="connsiteX3" fmla="*/ 3950 w 4327558"/>
                  <a:gd name="connsiteY3" fmla="*/ 1403275 h 1414938"/>
                  <a:gd name="connsiteX4" fmla="*/ 763899 w 4327558"/>
                  <a:gd name="connsiteY4" fmla="*/ 726695 h 1414938"/>
                  <a:gd name="connsiteX5" fmla="*/ 3950 w 4327558"/>
                  <a:gd name="connsiteY5" fmla="*/ 50114 h 1414938"/>
                  <a:gd name="connsiteX6" fmla="*/ 3950 w 4327558"/>
                  <a:gd name="connsiteY6" fmla="*/ 85788 h 1414938"/>
                  <a:gd name="connsiteX7" fmla="*/ 0 w 4327558"/>
                  <a:gd name="connsiteY7" fmla="*/ 82311 h 1414938"/>
                  <a:gd name="connsiteX8" fmla="*/ 0 w 4327558"/>
                  <a:gd name="connsiteY8" fmla="*/ 0 h 1414938"/>
                  <a:gd name="connsiteX9" fmla="*/ 4327558 w 4327558"/>
                  <a:gd name="connsiteY9" fmla="*/ 0 h 1414938"/>
                  <a:gd name="connsiteX10" fmla="*/ 4327558 w 4327558"/>
                  <a:gd name="connsiteY10" fmla="*/ 48371 h 1414938"/>
                  <a:gd name="connsiteX11" fmla="*/ 3574173 w 4327558"/>
                  <a:gd name="connsiteY11" fmla="*/ 719107 h 1414938"/>
                  <a:gd name="connsiteX12" fmla="*/ 4327558 w 4327558"/>
                  <a:gd name="connsiteY12" fmla="*/ 1389844 h 1414938"/>
                  <a:gd name="connsiteX13" fmla="*/ 4327558 w 4327558"/>
                  <a:gd name="connsiteY13" fmla="*/ 1414938 h 1414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27558" h="1414938">
                    <a:moveTo>
                      <a:pt x="0" y="1414938"/>
                    </a:moveTo>
                    <a:lnTo>
                      <a:pt x="0" y="1374206"/>
                    </a:lnTo>
                    <a:lnTo>
                      <a:pt x="3950" y="1370729"/>
                    </a:lnTo>
                    <a:lnTo>
                      <a:pt x="3950" y="1403275"/>
                    </a:lnTo>
                    <a:lnTo>
                      <a:pt x="763899" y="726695"/>
                    </a:lnTo>
                    <a:lnTo>
                      <a:pt x="3950" y="50114"/>
                    </a:lnTo>
                    <a:lnTo>
                      <a:pt x="3950" y="85788"/>
                    </a:lnTo>
                    <a:lnTo>
                      <a:pt x="0" y="82311"/>
                    </a:lnTo>
                    <a:lnTo>
                      <a:pt x="0" y="0"/>
                    </a:lnTo>
                    <a:lnTo>
                      <a:pt x="4327558" y="0"/>
                    </a:lnTo>
                    <a:lnTo>
                      <a:pt x="4327558" y="48371"/>
                    </a:lnTo>
                    <a:lnTo>
                      <a:pt x="3574173" y="719107"/>
                    </a:lnTo>
                    <a:lnTo>
                      <a:pt x="4327558" y="1389844"/>
                    </a:lnTo>
                    <a:lnTo>
                      <a:pt x="4327558" y="1414938"/>
                    </a:lnTo>
                    <a:close/>
                  </a:path>
                </a:pathLst>
              </a:custGeom>
              <a:solidFill>
                <a:srgbClr val="44546A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31617" tIns="15808" rIns="31617" bIns="15808" numCol="1" spcCol="0" rtlCol="0" fromWordArt="0" anchor="ctr" anchorCtr="0" forceAA="0" compatLnSpc="1">
                <a:noAutofit/>
              </a:bodyPr>
              <a:lstStyle/>
              <a:p>
                <a:endParaRPr lang="zh-CN" altLang="en-US" sz="4395"/>
              </a:p>
            </p:txBody>
          </p:sp>
          <p:sp>
            <p:nvSpPr>
              <p:cNvPr id="24" name="任意多边形: 形状 23"/>
              <p:cNvSpPr/>
              <p:nvPr>
                <p:custDataLst>
                  <p:tags r:id="rId11"/>
                </p:custDataLst>
              </p:nvPr>
            </p:nvSpPr>
            <p:spPr>
              <a:xfrm>
                <a:off x="804270" y="520479"/>
                <a:ext cx="1509895" cy="489579"/>
              </a:xfrm>
              <a:custGeom>
                <a:avLst/>
                <a:gdLst>
                  <a:gd name="connsiteX0" fmla="*/ 0 w 4363770"/>
                  <a:gd name="connsiteY0" fmla="*/ 0 h 1414938"/>
                  <a:gd name="connsiteX1" fmla="*/ 4363770 w 4363770"/>
                  <a:gd name="connsiteY1" fmla="*/ 0 h 1414938"/>
                  <a:gd name="connsiteX2" fmla="*/ 4363770 w 4363770"/>
                  <a:gd name="connsiteY2" fmla="*/ 13626 h 1414938"/>
                  <a:gd name="connsiteX3" fmla="*/ 3603821 w 4363770"/>
                  <a:gd name="connsiteY3" fmla="*/ 690206 h 1414938"/>
                  <a:gd name="connsiteX4" fmla="*/ 4363770 w 4363770"/>
                  <a:gd name="connsiteY4" fmla="*/ 1366787 h 1414938"/>
                  <a:gd name="connsiteX5" fmla="*/ 4363770 w 4363770"/>
                  <a:gd name="connsiteY5" fmla="*/ 1414938 h 1414938"/>
                  <a:gd name="connsiteX6" fmla="*/ 0 w 4363770"/>
                  <a:gd name="connsiteY6" fmla="*/ 1414938 h 1414938"/>
                  <a:gd name="connsiteX7" fmla="*/ 0 w 4363770"/>
                  <a:gd name="connsiteY7" fmla="*/ 1366658 h 1414938"/>
                  <a:gd name="connsiteX8" fmla="*/ 748992 w 4363770"/>
                  <a:gd name="connsiteY8" fmla="*/ 699833 h 1414938"/>
                  <a:gd name="connsiteX9" fmla="*/ 0 w 4363770"/>
                  <a:gd name="connsiteY9" fmla="*/ 33007 h 1414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63770" h="1414938">
                    <a:moveTo>
                      <a:pt x="0" y="0"/>
                    </a:moveTo>
                    <a:lnTo>
                      <a:pt x="4363770" y="0"/>
                    </a:lnTo>
                    <a:lnTo>
                      <a:pt x="4363770" y="13626"/>
                    </a:lnTo>
                    <a:lnTo>
                      <a:pt x="3603821" y="690206"/>
                    </a:lnTo>
                    <a:lnTo>
                      <a:pt x="4363770" y="1366787"/>
                    </a:lnTo>
                    <a:lnTo>
                      <a:pt x="4363770" y="1414938"/>
                    </a:lnTo>
                    <a:lnTo>
                      <a:pt x="0" y="1414938"/>
                    </a:lnTo>
                    <a:lnTo>
                      <a:pt x="0" y="1366658"/>
                    </a:lnTo>
                    <a:lnTo>
                      <a:pt x="748992" y="699833"/>
                    </a:lnTo>
                    <a:lnTo>
                      <a:pt x="0" y="33007"/>
                    </a:lnTo>
                    <a:close/>
                  </a:path>
                </a:pathLst>
              </a:custGeom>
              <a:solidFill>
                <a:srgbClr val="44546A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31617" tIns="15808" rIns="31617" bIns="15808" numCol="1" spcCol="0" rtlCol="0" fromWordArt="0" anchor="ctr" anchorCtr="0" forceAA="0" compatLnSpc="1">
                <a:noAutofit/>
              </a:bodyPr>
              <a:lstStyle/>
              <a:p>
                <a:endParaRPr lang="zh-CN" altLang="en-US" sz="4395"/>
              </a:p>
            </p:txBody>
          </p:sp>
          <p:sp>
            <p:nvSpPr>
              <p:cNvPr id="25" name="KSO_Shape"/>
              <p:cNvSpPr/>
              <p:nvPr>
                <p:custDataLst>
                  <p:tags r:id="rId12"/>
                </p:custDataLst>
              </p:nvPr>
            </p:nvSpPr>
            <p:spPr>
              <a:xfrm>
                <a:off x="1579529" y="776843"/>
                <a:ext cx="469588" cy="476248"/>
              </a:xfrm>
              <a:custGeom>
                <a:avLst/>
                <a:gdLst>
                  <a:gd name="connsiteX0" fmla="*/ 0 w 1079818"/>
                  <a:gd name="connsiteY0" fmla="*/ 0 h 1080105"/>
                  <a:gd name="connsiteX1" fmla="*/ 1079818 w 1079818"/>
                  <a:gd name="connsiteY1" fmla="*/ 0 h 1080105"/>
                  <a:gd name="connsiteX2" fmla="*/ 110134 w 1079818"/>
                  <a:gd name="connsiteY2" fmla="*/ 1074544 h 1080105"/>
                  <a:gd name="connsiteX3" fmla="*/ 0 w 1079818"/>
                  <a:gd name="connsiteY3" fmla="*/ 1080105 h 1080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9818" h="1080105">
                    <a:moveTo>
                      <a:pt x="0" y="0"/>
                    </a:moveTo>
                    <a:lnTo>
                      <a:pt x="1079818" y="0"/>
                    </a:lnTo>
                    <a:cubicBezTo>
                      <a:pt x="1079818" y="559251"/>
                      <a:pt x="654791" y="1019231"/>
                      <a:pt x="110134" y="1074544"/>
                    </a:cubicBezTo>
                    <a:lnTo>
                      <a:pt x="0" y="1080105"/>
                    </a:lnTo>
                    <a:close/>
                  </a:path>
                </a:pathLst>
              </a:cu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endParaRPr lang="zh-CN" altLang="en-US" sz="4395"/>
              </a:p>
            </p:txBody>
          </p:sp>
          <p:sp>
            <p:nvSpPr>
              <p:cNvPr id="26" name="KSO_Shape"/>
              <p:cNvSpPr/>
              <p:nvPr>
                <p:custDataLst>
                  <p:tags r:id="rId13"/>
                </p:custDataLst>
              </p:nvPr>
            </p:nvSpPr>
            <p:spPr>
              <a:xfrm rot="16200000">
                <a:off x="1582860" y="253881"/>
                <a:ext cx="469588" cy="476248"/>
              </a:xfrm>
              <a:custGeom>
                <a:avLst/>
                <a:gdLst>
                  <a:gd name="connsiteX0" fmla="*/ 0 w 1079818"/>
                  <a:gd name="connsiteY0" fmla="*/ 0 h 1080105"/>
                  <a:gd name="connsiteX1" fmla="*/ 1079818 w 1079818"/>
                  <a:gd name="connsiteY1" fmla="*/ 0 h 1080105"/>
                  <a:gd name="connsiteX2" fmla="*/ 110134 w 1079818"/>
                  <a:gd name="connsiteY2" fmla="*/ 1074544 h 1080105"/>
                  <a:gd name="connsiteX3" fmla="*/ 0 w 1079818"/>
                  <a:gd name="connsiteY3" fmla="*/ 1080105 h 1080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9818" h="1080105">
                    <a:moveTo>
                      <a:pt x="0" y="0"/>
                    </a:moveTo>
                    <a:lnTo>
                      <a:pt x="1079818" y="0"/>
                    </a:lnTo>
                    <a:cubicBezTo>
                      <a:pt x="1079818" y="559251"/>
                      <a:pt x="654791" y="1019231"/>
                      <a:pt x="110134" y="1074544"/>
                    </a:cubicBezTo>
                    <a:lnTo>
                      <a:pt x="0" y="1080105"/>
                    </a:ln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endParaRPr lang="zh-CN" altLang="en-US" sz="4395"/>
              </a:p>
            </p:txBody>
          </p:sp>
          <p:sp>
            <p:nvSpPr>
              <p:cNvPr id="27" name="KSO_Shape"/>
              <p:cNvSpPr/>
              <p:nvPr>
                <p:custDataLst>
                  <p:tags r:id="rId14"/>
                </p:custDataLst>
              </p:nvPr>
            </p:nvSpPr>
            <p:spPr>
              <a:xfrm rot="5400000">
                <a:off x="1055545" y="771934"/>
                <a:ext cx="469588" cy="476248"/>
              </a:xfrm>
              <a:custGeom>
                <a:avLst/>
                <a:gdLst>
                  <a:gd name="connsiteX0" fmla="*/ 0 w 1079818"/>
                  <a:gd name="connsiteY0" fmla="*/ 0 h 1080105"/>
                  <a:gd name="connsiteX1" fmla="*/ 1079818 w 1079818"/>
                  <a:gd name="connsiteY1" fmla="*/ 0 h 1080105"/>
                  <a:gd name="connsiteX2" fmla="*/ 110134 w 1079818"/>
                  <a:gd name="connsiteY2" fmla="*/ 1074544 h 1080105"/>
                  <a:gd name="connsiteX3" fmla="*/ 0 w 1079818"/>
                  <a:gd name="connsiteY3" fmla="*/ 1080105 h 1080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9818" h="1080105">
                    <a:moveTo>
                      <a:pt x="0" y="0"/>
                    </a:moveTo>
                    <a:lnTo>
                      <a:pt x="1079818" y="0"/>
                    </a:lnTo>
                    <a:cubicBezTo>
                      <a:pt x="1079818" y="559251"/>
                      <a:pt x="654791" y="1019231"/>
                      <a:pt x="110134" y="1074544"/>
                    </a:cubicBezTo>
                    <a:lnTo>
                      <a:pt x="0" y="1080105"/>
                    </a:lnTo>
                    <a:close/>
                  </a:path>
                </a:pathLst>
              </a:cu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endParaRPr lang="zh-CN" altLang="en-US" sz="4395"/>
              </a:p>
            </p:txBody>
          </p:sp>
          <p:sp>
            <p:nvSpPr>
              <p:cNvPr id="28" name="KSO_Shape"/>
              <p:cNvSpPr/>
              <p:nvPr>
                <p:custDataLst>
                  <p:tags r:id="rId15"/>
                </p:custDataLst>
              </p:nvPr>
            </p:nvSpPr>
            <p:spPr>
              <a:xfrm rot="10800000">
                <a:off x="1058875" y="253881"/>
                <a:ext cx="469588" cy="476248"/>
              </a:xfrm>
              <a:custGeom>
                <a:avLst/>
                <a:gdLst>
                  <a:gd name="connsiteX0" fmla="*/ 0 w 1079818"/>
                  <a:gd name="connsiteY0" fmla="*/ 0 h 1080105"/>
                  <a:gd name="connsiteX1" fmla="*/ 1079818 w 1079818"/>
                  <a:gd name="connsiteY1" fmla="*/ 0 h 1080105"/>
                  <a:gd name="connsiteX2" fmla="*/ 110134 w 1079818"/>
                  <a:gd name="connsiteY2" fmla="*/ 1074544 h 1080105"/>
                  <a:gd name="connsiteX3" fmla="*/ 0 w 1079818"/>
                  <a:gd name="connsiteY3" fmla="*/ 1080105 h 1080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9818" h="1080105">
                    <a:moveTo>
                      <a:pt x="0" y="0"/>
                    </a:moveTo>
                    <a:lnTo>
                      <a:pt x="1079818" y="0"/>
                    </a:lnTo>
                    <a:cubicBezTo>
                      <a:pt x="1079818" y="559251"/>
                      <a:pt x="654791" y="1019231"/>
                      <a:pt x="110134" y="1074544"/>
                    </a:cubicBezTo>
                    <a:lnTo>
                      <a:pt x="0" y="1080105"/>
                    </a:lnTo>
                    <a:close/>
                  </a:path>
                </a:pathLst>
              </a:custGeom>
              <a:solidFill>
                <a:srgbClr val="5B9BD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endParaRPr lang="zh-CN" altLang="en-US" sz="4395"/>
              </a:p>
            </p:txBody>
          </p:sp>
          <p:sp>
            <p:nvSpPr>
              <p:cNvPr id="29" name="椭圆 28"/>
              <p:cNvSpPr/>
              <p:nvPr>
                <p:custDataLst>
                  <p:tags r:id="rId16"/>
                </p:custDataLst>
              </p:nvPr>
            </p:nvSpPr>
            <p:spPr>
              <a:xfrm>
                <a:off x="1258205" y="473597"/>
                <a:ext cx="591581" cy="583342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Aft>
                    <a:spcPts val="0"/>
                  </a:spcAft>
                </a:pPr>
                <a:r>
                  <a:rPr lang="zh-CN" altLang="en-US" sz="4395" dirty="0" smtClean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直播保障</a:t>
                </a:r>
                <a:endParaRPr lang="zh-CN" sz="4395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/>
            <p:cNvSpPr/>
            <p:nvPr>
              <p:custDataLst>
                <p:tags r:id="rId2"/>
              </p:custDataLst>
            </p:nvPr>
          </p:nvSpPr>
          <p:spPr>
            <a:xfrm>
              <a:off x="4304030" y="1990626"/>
              <a:ext cx="1559603" cy="76048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Autofit/>
            </a:bodyPr>
            <a:lstStyle/>
            <a:p>
              <a:pPr algn="ctr">
                <a:lnSpc>
                  <a:spcPct val="80000"/>
                </a:lnSpc>
                <a:spcAft>
                  <a:spcPts val="0"/>
                </a:spcAft>
              </a:pPr>
              <a:r>
                <a:rPr lang="en-US" sz="3995" b="1" kern="1200" dirty="0">
                  <a:effectLst/>
                </a:rPr>
                <a:t>S</a:t>
              </a:r>
              <a:endParaRPr lang="zh-CN" sz="3200" dirty="0">
                <a:effectLst/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3"/>
              </p:custDataLst>
            </p:nvPr>
          </p:nvSpPr>
          <p:spPr>
            <a:xfrm>
              <a:off x="4339115" y="4107259"/>
              <a:ext cx="1559603" cy="76048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Autofit/>
            </a:bodyPr>
            <a:lstStyle/>
            <a:p>
              <a:pPr algn="ctr">
                <a:lnSpc>
                  <a:spcPct val="80000"/>
                </a:lnSpc>
                <a:spcAft>
                  <a:spcPts val="0"/>
                </a:spcAft>
              </a:pPr>
              <a:r>
                <a:rPr lang="en-US" sz="3600" b="1" kern="1200">
                  <a:effectLst/>
                </a:rPr>
                <a:t>W</a:t>
              </a:r>
              <a:endParaRPr lang="zh-CN" sz="3200">
                <a:effectLst/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4"/>
              </p:custDataLst>
            </p:nvPr>
          </p:nvSpPr>
          <p:spPr>
            <a:xfrm>
              <a:off x="6467513" y="4118954"/>
              <a:ext cx="1559603" cy="76048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Autofit/>
            </a:bodyPr>
            <a:lstStyle/>
            <a:p>
              <a:pPr algn="ctr">
                <a:lnSpc>
                  <a:spcPct val="80000"/>
                </a:lnSpc>
                <a:spcAft>
                  <a:spcPts val="0"/>
                </a:spcAft>
              </a:pPr>
              <a:r>
                <a:rPr lang="en-US" sz="3995" b="1" kern="1200">
                  <a:effectLst/>
                </a:rPr>
                <a:t>O</a:t>
              </a:r>
              <a:endParaRPr lang="zh-CN" sz="3200">
                <a:effectLst/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5"/>
              </p:custDataLst>
            </p:nvPr>
          </p:nvSpPr>
          <p:spPr>
            <a:xfrm>
              <a:off x="6444125" y="2014015"/>
              <a:ext cx="1559603" cy="76048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Autofit/>
            </a:bodyPr>
            <a:lstStyle/>
            <a:p>
              <a:pPr algn="ctr">
                <a:lnSpc>
                  <a:spcPct val="80000"/>
                </a:lnSpc>
                <a:spcAft>
                  <a:spcPts val="0"/>
                </a:spcAft>
              </a:pPr>
              <a:r>
                <a:rPr lang="en-US" sz="3995" b="1" kern="1200">
                  <a:effectLst/>
                </a:rPr>
                <a:t>T</a:t>
              </a:r>
              <a:endParaRPr lang="zh-CN" sz="3200">
                <a:effectLst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345323" y="797828"/>
              <a:ext cx="9489659" cy="4968654"/>
              <a:chOff x="0" y="0"/>
              <a:chExt cx="4552161" cy="2383529"/>
            </a:xfrm>
          </p:grpSpPr>
          <p:sp>
            <p:nvSpPr>
              <p:cNvPr id="19" name="矩形 18"/>
              <p:cNvSpPr/>
              <p:nvPr>
                <p:custDataLst>
                  <p:tags r:id="rId6"/>
                </p:custDataLst>
              </p:nvPr>
            </p:nvSpPr>
            <p:spPr>
              <a:xfrm>
                <a:off x="2973202" y="5610"/>
                <a:ext cx="1578959" cy="263661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en-US" sz="2000" dirty="0" smtClean="0">
                    <a:solidFill>
                      <a:srgbClr val="ED7D3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用户</a:t>
                </a:r>
                <a:r>
                  <a:rPr lang="zh-CN" altLang="en-US" sz="2000" dirty="0">
                    <a:solidFill>
                      <a:srgbClr val="ED7D3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登陆</a:t>
                </a:r>
                <a:r>
                  <a:rPr lang="en-US" altLang="zh-CN" sz="2000" dirty="0" smtClean="0">
                    <a:solidFill>
                      <a:srgbClr val="ED7D3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/</a:t>
                </a:r>
                <a:r>
                  <a:rPr lang="zh-CN" altLang="en-US" sz="2000" dirty="0" smtClean="0">
                    <a:solidFill>
                      <a:srgbClr val="ED7D3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在线</a:t>
                </a:r>
                <a:r>
                  <a:rPr lang="zh-CN" sz="2000" dirty="0" smtClean="0">
                    <a:solidFill>
                      <a:srgbClr val="ED7D3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数</a:t>
                </a:r>
                <a:r>
                  <a:rPr lang="zh-CN" sz="2000" dirty="0">
                    <a:solidFill>
                      <a:srgbClr val="ED7D3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猛涨</a:t>
                </a: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en-US" sz="2000" dirty="0" smtClean="0">
                    <a:solidFill>
                      <a:srgbClr val="ED7D3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直播</a:t>
                </a:r>
                <a:r>
                  <a:rPr lang="zh-CN" altLang="zh-CN" sz="2000" dirty="0">
                    <a:solidFill>
                      <a:srgbClr val="ED7D3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活动</a:t>
                </a:r>
                <a:r>
                  <a:rPr lang="en-US" altLang="zh-CN" sz="2000" dirty="0" smtClean="0">
                    <a:solidFill>
                      <a:srgbClr val="ED7D3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CDN</a:t>
                </a:r>
                <a:r>
                  <a:rPr lang="zh-CN" sz="2000" dirty="0" smtClean="0">
                    <a:solidFill>
                      <a:srgbClr val="ED7D3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流量</a:t>
                </a:r>
                <a:r>
                  <a:rPr lang="zh-CN" sz="2000" dirty="0">
                    <a:solidFill>
                      <a:srgbClr val="ED7D3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冲击</a:t>
                </a: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sz="2000" dirty="0">
                    <a:solidFill>
                      <a:srgbClr val="ED7D3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已知系统风险</a:t>
                </a:r>
              </a:p>
            </p:txBody>
          </p:sp>
          <p:sp>
            <p:nvSpPr>
              <p:cNvPr id="20" name="矩形 19"/>
              <p:cNvSpPr/>
              <p:nvPr>
                <p:custDataLst>
                  <p:tags r:id="rId7"/>
                </p:custDataLst>
              </p:nvPr>
            </p:nvSpPr>
            <p:spPr>
              <a:xfrm>
                <a:off x="2956373" y="2119868"/>
                <a:ext cx="1578959" cy="263661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en-US" sz="2000" dirty="0" smtClean="0">
                    <a:solidFill>
                      <a:srgbClr val="FFC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年度</a:t>
                </a:r>
                <a:r>
                  <a:rPr lang="zh-CN" sz="2000" dirty="0" smtClean="0">
                    <a:solidFill>
                      <a:srgbClr val="FFC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最重要</a:t>
                </a:r>
                <a:r>
                  <a:rPr lang="zh-CN" altLang="en-US" sz="2000" dirty="0" smtClean="0">
                    <a:solidFill>
                      <a:srgbClr val="FFC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运营</a:t>
                </a:r>
                <a:r>
                  <a:rPr lang="zh-CN" sz="2000" dirty="0" smtClean="0">
                    <a:solidFill>
                      <a:srgbClr val="FFC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事件</a:t>
                </a:r>
                <a:endParaRPr lang="zh-CN" sz="2000" dirty="0">
                  <a:solidFill>
                    <a:srgbClr val="FFC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en-US" sz="2000" dirty="0" smtClean="0">
                    <a:solidFill>
                      <a:srgbClr val="FFC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扩充业务范围</a:t>
                </a:r>
                <a:endParaRPr lang="en-US" altLang="zh-CN" sz="2000" dirty="0" smtClean="0">
                  <a:solidFill>
                    <a:srgbClr val="FFC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en-US" sz="2000" dirty="0" smtClean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促进业务日活</a:t>
                </a:r>
                <a:r>
                  <a:rPr lang="en-US" altLang="zh-CN" sz="2000" dirty="0" smtClean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/</a:t>
                </a:r>
                <a:r>
                  <a:rPr lang="zh-CN" altLang="en-US" sz="2000" dirty="0" smtClean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月活</a:t>
                </a:r>
                <a:endParaRPr lang="zh-CN" sz="2000" dirty="0">
                  <a:solidFill>
                    <a:srgbClr val="FFC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endParaRPr>
              </a:p>
            </p:txBody>
          </p:sp>
          <p:sp>
            <p:nvSpPr>
              <p:cNvPr id="21" name="矩形 20"/>
              <p:cNvSpPr/>
              <p:nvPr>
                <p:custDataLst>
                  <p:tags r:id="rId8"/>
                </p:custDataLst>
              </p:nvPr>
            </p:nvSpPr>
            <p:spPr>
              <a:xfrm>
                <a:off x="0" y="0"/>
                <a:ext cx="1578610" cy="2628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r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en-US" sz="2000" dirty="0" smtClean="0">
                    <a:solidFill>
                      <a:srgbClr val="5B9BD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项目组</a:t>
                </a:r>
                <a:r>
                  <a:rPr lang="zh-CN" altLang="en-US" sz="2000" dirty="0" smtClean="0">
                    <a:solidFill>
                      <a:srgbClr val="5B9BD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重视</a:t>
                </a:r>
                <a:endParaRPr lang="en-US" altLang="zh-CN" sz="2000" dirty="0" smtClean="0">
                  <a:solidFill>
                    <a:srgbClr val="5B9BD5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endParaRPr>
              </a:p>
              <a:p>
                <a:pPr algn="r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en-US" sz="2000" dirty="0" smtClean="0">
                    <a:solidFill>
                      <a:srgbClr val="5B9BD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支持力度大</a:t>
                </a:r>
                <a:endParaRPr lang="zh-CN" sz="2000" dirty="0">
                  <a:solidFill>
                    <a:srgbClr val="5B9BD5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endParaRPr>
              </a:p>
              <a:p>
                <a:pPr algn="r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sz="2000" dirty="0" smtClean="0">
                    <a:solidFill>
                      <a:srgbClr val="5B9BD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多方</a:t>
                </a:r>
                <a:r>
                  <a:rPr lang="zh-CN" altLang="en-US" sz="2000" dirty="0" smtClean="0">
                    <a:solidFill>
                      <a:srgbClr val="5B9BD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精诚</a:t>
                </a:r>
                <a:r>
                  <a:rPr lang="zh-CN" sz="2000" dirty="0" smtClean="0">
                    <a:solidFill>
                      <a:srgbClr val="5B9BD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合作</a:t>
                </a:r>
                <a:endParaRPr lang="zh-CN" sz="2000" dirty="0">
                  <a:solidFill>
                    <a:srgbClr val="5B9BD5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endParaRPr>
              </a:p>
            </p:txBody>
          </p:sp>
          <p:sp>
            <p:nvSpPr>
              <p:cNvPr id="22" name="矩形 21"/>
              <p:cNvSpPr/>
              <p:nvPr>
                <p:custDataLst>
                  <p:tags r:id="rId9"/>
                </p:custDataLst>
              </p:nvPr>
            </p:nvSpPr>
            <p:spPr>
              <a:xfrm>
                <a:off x="0" y="2089639"/>
                <a:ext cx="1578610" cy="2628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r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sz="2000" dirty="0">
                    <a:solidFill>
                      <a:srgbClr val="70AD47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架构</a:t>
                </a:r>
                <a:r>
                  <a:rPr lang="zh-CN" sz="2000" dirty="0" smtClean="0">
                    <a:solidFill>
                      <a:srgbClr val="70AD47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复杂</a:t>
                </a:r>
                <a:r>
                  <a:rPr lang="zh-CN" altLang="en-US" sz="2000" dirty="0" smtClean="0">
                    <a:solidFill>
                      <a:srgbClr val="70AD47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需优化</a:t>
                </a:r>
                <a:endParaRPr lang="zh-CN" sz="2000" dirty="0">
                  <a:solidFill>
                    <a:srgbClr val="70AD47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endParaRPr>
              </a:p>
              <a:p>
                <a:pPr algn="r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sz="2000" dirty="0" smtClean="0">
                    <a:solidFill>
                      <a:srgbClr val="70AD47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规模庞大</a:t>
                </a:r>
                <a:r>
                  <a:rPr lang="zh-CN" altLang="en-US" sz="2000" dirty="0" smtClean="0">
                    <a:solidFill>
                      <a:srgbClr val="70AD47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模块多</a:t>
                </a:r>
                <a:endParaRPr lang="zh-CN" sz="2000" dirty="0">
                  <a:solidFill>
                    <a:srgbClr val="70AD47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endParaRPr>
              </a:p>
              <a:p>
                <a:pPr algn="r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sz="2000" dirty="0">
                    <a:solidFill>
                      <a:srgbClr val="70AD47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故障</a:t>
                </a:r>
                <a:r>
                  <a:rPr lang="zh-CN" sz="2000" dirty="0" smtClean="0">
                    <a:solidFill>
                      <a:srgbClr val="70AD47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影响</a:t>
                </a:r>
                <a:r>
                  <a:rPr lang="zh-CN" altLang="en-US" sz="2000" dirty="0" smtClean="0">
                    <a:solidFill>
                      <a:srgbClr val="70AD47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范围广</a:t>
                </a:r>
                <a:endParaRPr lang="zh-CN" sz="2000" dirty="0">
                  <a:solidFill>
                    <a:srgbClr val="70AD47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070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9005-1ABF-4047-8354-022BE71B5895}" type="slidenum">
              <a:rPr lang="zh-CN" altLang="en-US" smtClean="0"/>
              <a:pPr/>
              <a:t>6</a:t>
            </a:fld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4" name="矩形 3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6" name="直接连接符 5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" name="直接连接符 7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接连接符 8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" name="文本框 9"/>
          <p:cNvSpPr txBox="1"/>
          <p:nvPr/>
        </p:nvSpPr>
        <p:spPr>
          <a:xfrm>
            <a:off x="1906752" y="162630"/>
            <a:ext cx="813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风险评估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1" name="组合 10"/>
          <p:cNvGrpSpPr/>
          <p:nvPr>
            <p:custDataLst>
              <p:tags r:id="rId1"/>
            </p:custDataLst>
          </p:nvPr>
        </p:nvGrpSpPr>
        <p:grpSpPr>
          <a:xfrm>
            <a:off x="2186833" y="1726380"/>
            <a:ext cx="7931786" cy="2719277"/>
            <a:chOff x="3283085" y="2310251"/>
            <a:chExt cx="6914330" cy="2370460"/>
          </a:xfrm>
        </p:grpSpPr>
        <p:grpSp>
          <p:nvGrpSpPr>
            <p:cNvPr id="12" name="组合 11"/>
            <p:cNvGrpSpPr/>
            <p:nvPr>
              <p:custDataLst>
                <p:tags r:id="rId2"/>
              </p:custDataLst>
            </p:nvPr>
          </p:nvGrpSpPr>
          <p:grpSpPr>
            <a:xfrm>
              <a:off x="3283085" y="2310251"/>
              <a:ext cx="6914330" cy="643219"/>
              <a:chOff x="2382662" y="2408761"/>
              <a:chExt cx="4451568" cy="414116"/>
            </a:xfrm>
          </p:grpSpPr>
          <p:sp>
            <p:nvSpPr>
              <p:cNvPr id="19" name="TextBox 20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2991006" y="2428362"/>
                <a:ext cx="3843224" cy="39451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549E3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流媒体架构复杂切繁琐，不能保证上行及转码的稳定性，平均持续推流时长</a:t>
                </a:r>
                <a:r>
                  <a:rPr lang="en-US" altLang="zh-CN" dirty="0" smtClean="0">
                    <a:solidFill>
                      <a:srgbClr val="549E3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42min</a:t>
                </a:r>
                <a:endParaRPr lang="zh-CN" altLang="en-US" dirty="0" smtClean="0">
                  <a:solidFill>
                    <a:srgbClr val="549E3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矩形 8"/>
              <p:cNvSpPr/>
              <p:nvPr>
                <p:custDataLst>
                  <p:tags r:id="rId10"/>
                </p:custDataLst>
              </p:nvPr>
            </p:nvSpPr>
            <p:spPr>
              <a:xfrm>
                <a:off x="2382662" y="2408761"/>
                <a:ext cx="478941" cy="388931"/>
              </a:xfrm>
              <a:custGeom>
                <a:avLst/>
                <a:gdLst/>
                <a:ahLst/>
                <a:cxnLst/>
                <a:rect l="l" t="t" r="r" b="b"/>
                <a:pathLst>
                  <a:path w="855095" h="855095">
                    <a:moveTo>
                      <a:pt x="805897" y="427546"/>
                    </a:moveTo>
                    <a:lnTo>
                      <a:pt x="855095" y="427546"/>
                    </a:lnTo>
                    <a:lnTo>
                      <a:pt x="855095" y="855095"/>
                    </a:lnTo>
                    <a:lnTo>
                      <a:pt x="427546" y="855095"/>
                    </a:lnTo>
                    <a:lnTo>
                      <a:pt x="427546" y="805897"/>
                    </a:lnTo>
                    <a:lnTo>
                      <a:pt x="805897" y="805897"/>
                    </a:lnTo>
                    <a:close/>
                    <a:moveTo>
                      <a:pt x="0" y="0"/>
                    </a:moveTo>
                    <a:lnTo>
                      <a:pt x="427546" y="0"/>
                    </a:lnTo>
                    <a:lnTo>
                      <a:pt x="427546" y="49196"/>
                    </a:lnTo>
                    <a:lnTo>
                      <a:pt x="49196" y="49196"/>
                    </a:lnTo>
                    <a:lnTo>
                      <a:pt x="49196" y="427546"/>
                    </a:lnTo>
                    <a:lnTo>
                      <a:pt x="0" y="427546"/>
                    </a:lnTo>
                    <a:close/>
                  </a:path>
                </a:pathLst>
              </a:custGeom>
              <a:solidFill>
                <a:srgbClr val="549E39"/>
              </a:solidFill>
              <a:ln>
                <a:noFill/>
              </a:ln>
            </p:spPr>
            <p:style>
              <a:lnRef idx="2">
                <a:srgbClr val="549E39">
                  <a:shade val="50000"/>
                </a:srgbClr>
              </a:lnRef>
              <a:fillRef idx="1">
                <a:srgbClr val="549E39"/>
              </a:fillRef>
              <a:effectRef idx="0">
                <a:srgbClr val="549E39"/>
              </a:effectRef>
              <a:fontRef idx="minor">
                <a:sysClr val="window" lastClr="FFFFFF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rgbClr val="549E39"/>
                    </a:solidFill>
                    <a:sym typeface="Arial" panose="020B0604020202020204" pitchFamily="34" charset="0"/>
                  </a:rPr>
                  <a:t>01</a:t>
                </a:r>
                <a:endParaRPr lang="zh-CN" altLang="en-US" sz="2000" b="1" dirty="0">
                  <a:solidFill>
                    <a:srgbClr val="549E39"/>
                  </a:solidFill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3" name="组合 12"/>
            <p:cNvGrpSpPr/>
            <p:nvPr>
              <p:custDataLst>
                <p:tags r:id="rId3"/>
              </p:custDataLst>
            </p:nvPr>
          </p:nvGrpSpPr>
          <p:grpSpPr>
            <a:xfrm>
              <a:off x="3283085" y="3193431"/>
              <a:ext cx="6914325" cy="604101"/>
              <a:chOff x="2382662" y="2408761"/>
              <a:chExt cx="4451565" cy="388931"/>
            </a:xfrm>
          </p:grpSpPr>
          <p:sp>
            <p:nvSpPr>
              <p:cNvPr id="17" name="TextBox 20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2990928" y="2418559"/>
                <a:ext cx="3843299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DC9F0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直播评论读取策略不当，评论人数过多，或者直播房间人数过多，会严重增加系统流量，</a:t>
                </a:r>
                <a:r>
                  <a:rPr lang="en-US" altLang="zh-CN" dirty="0" err="1" smtClean="0">
                    <a:solidFill>
                      <a:srgbClr val="DC9F0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cgi</a:t>
                </a:r>
                <a:r>
                  <a:rPr lang="zh-CN" altLang="en-US" dirty="0" smtClean="0">
                    <a:solidFill>
                      <a:srgbClr val="DC9F0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请求雪崩，需要调整优化</a:t>
                </a:r>
              </a:p>
            </p:txBody>
          </p:sp>
          <p:sp>
            <p:nvSpPr>
              <p:cNvPr id="18" name="矩形 8"/>
              <p:cNvSpPr/>
              <p:nvPr>
                <p:custDataLst>
                  <p:tags r:id="rId8"/>
                </p:custDataLst>
              </p:nvPr>
            </p:nvSpPr>
            <p:spPr>
              <a:xfrm>
                <a:off x="2382662" y="2408761"/>
                <a:ext cx="478941" cy="388931"/>
              </a:xfrm>
              <a:custGeom>
                <a:avLst/>
                <a:gdLst/>
                <a:ahLst/>
                <a:cxnLst/>
                <a:rect l="l" t="t" r="r" b="b"/>
                <a:pathLst>
                  <a:path w="855095" h="855095">
                    <a:moveTo>
                      <a:pt x="805897" y="427546"/>
                    </a:moveTo>
                    <a:lnTo>
                      <a:pt x="855095" y="427546"/>
                    </a:lnTo>
                    <a:lnTo>
                      <a:pt x="855095" y="855095"/>
                    </a:lnTo>
                    <a:lnTo>
                      <a:pt x="427546" y="855095"/>
                    </a:lnTo>
                    <a:lnTo>
                      <a:pt x="427546" y="805897"/>
                    </a:lnTo>
                    <a:lnTo>
                      <a:pt x="805897" y="805897"/>
                    </a:lnTo>
                    <a:close/>
                    <a:moveTo>
                      <a:pt x="0" y="0"/>
                    </a:moveTo>
                    <a:lnTo>
                      <a:pt x="427546" y="0"/>
                    </a:lnTo>
                    <a:lnTo>
                      <a:pt x="427546" y="49196"/>
                    </a:lnTo>
                    <a:lnTo>
                      <a:pt x="49196" y="49196"/>
                    </a:lnTo>
                    <a:lnTo>
                      <a:pt x="49196" y="427546"/>
                    </a:lnTo>
                    <a:lnTo>
                      <a:pt x="0" y="427546"/>
                    </a:lnTo>
                    <a:close/>
                  </a:path>
                </a:pathLst>
              </a:custGeom>
              <a:solidFill>
                <a:srgbClr val="DC9F0C"/>
              </a:solidFill>
              <a:ln>
                <a:noFill/>
              </a:ln>
            </p:spPr>
            <p:style>
              <a:lnRef idx="2">
                <a:srgbClr val="549E39">
                  <a:shade val="50000"/>
                </a:srgbClr>
              </a:lnRef>
              <a:fillRef idx="1">
                <a:srgbClr val="549E39"/>
              </a:fillRef>
              <a:effectRef idx="0">
                <a:srgbClr val="549E39"/>
              </a:effectRef>
              <a:fontRef idx="minor">
                <a:sysClr val="window" lastClr="FFFFFF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rgbClr val="DC9F0C"/>
                    </a:solidFill>
                    <a:sym typeface="Arial" panose="020B0604020202020204" pitchFamily="34" charset="0"/>
                  </a:rPr>
                  <a:t>02</a:t>
                </a:r>
                <a:endParaRPr lang="zh-CN" altLang="en-US" sz="2000" b="1" dirty="0">
                  <a:solidFill>
                    <a:srgbClr val="DC9F0C"/>
                  </a:solidFill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4" name="组合 13"/>
            <p:cNvGrpSpPr/>
            <p:nvPr>
              <p:custDataLst>
                <p:tags r:id="rId4"/>
              </p:custDataLst>
            </p:nvPr>
          </p:nvGrpSpPr>
          <p:grpSpPr>
            <a:xfrm>
              <a:off x="3283085" y="4076610"/>
              <a:ext cx="6914325" cy="604101"/>
              <a:chOff x="2382662" y="2408761"/>
              <a:chExt cx="4451565" cy="388931"/>
            </a:xfrm>
          </p:grpSpPr>
          <p:sp>
            <p:nvSpPr>
              <p:cNvPr id="15" name="TextBox 20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990928" y="2418560"/>
                <a:ext cx="3843299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业务数据预估不准确</a:t>
                </a:r>
                <a:endParaRPr lang="en-US" altLang="zh-CN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矩形 8"/>
              <p:cNvSpPr/>
              <p:nvPr>
                <p:custDataLst>
                  <p:tags r:id="rId6"/>
                </p:custDataLst>
              </p:nvPr>
            </p:nvSpPr>
            <p:spPr>
              <a:xfrm>
                <a:off x="2382662" y="2408761"/>
                <a:ext cx="478941" cy="388931"/>
              </a:xfrm>
              <a:custGeom>
                <a:avLst/>
                <a:gdLst/>
                <a:ahLst/>
                <a:cxnLst/>
                <a:rect l="l" t="t" r="r" b="b"/>
                <a:pathLst>
                  <a:path w="855095" h="855095">
                    <a:moveTo>
                      <a:pt x="805897" y="427546"/>
                    </a:moveTo>
                    <a:lnTo>
                      <a:pt x="855095" y="427546"/>
                    </a:lnTo>
                    <a:lnTo>
                      <a:pt x="855095" y="855095"/>
                    </a:lnTo>
                    <a:lnTo>
                      <a:pt x="427546" y="855095"/>
                    </a:lnTo>
                    <a:lnTo>
                      <a:pt x="427546" y="805897"/>
                    </a:lnTo>
                    <a:lnTo>
                      <a:pt x="805897" y="805897"/>
                    </a:lnTo>
                    <a:close/>
                    <a:moveTo>
                      <a:pt x="0" y="0"/>
                    </a:moveTo>
                    <a:lnTo>
                      <a:pt x="427546" y="0"/>
                    </a:lnTo>
                    <a:lnTo>
                      <a:pt x="427546" y="49196"/>
                    </a:lnTo>
                    <a:lnTo>
                      <a:pt x="49196" y="49196"/>
                    </a:lnTo>
                    <a:lnTo>
                      <a:pt x="49196" y="427546"/>
                    </a:lnTo>
                    <a:lnTo>
                      <a:pt x="0" y="427546"/>
                    </a:lnTo>
                    <a:close/>
                  </a:path>
                </a:pathLst>
              </a:custGeom>
              <a:solidFill>
                <a:srgbClr val="549E39"/>
              </a:solidFill>
              <a:ln>
                <a:noFill/>
              </a:ln>
            </p:spPr>
            <p:style>
              <a:lnRef idx="2">
                <a:srgbClr val="549E39">
                  <a:shade val="50000"/>
                </a:srgbClr>
              </a:lnRef>
              <a:fillRef idx="1">
                <a:srgbClr val="549E39"/>
              </a:fillRef>
              <a:effectRef idx="0">
                <a:srgbClr val="549E39"/>
              </a:effectRef>
              <a:fontRef idx="minor">
                <a:sysClr val="window" lastClr="FFFFFF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rgbClr val="549E39"/>
                    </a:solidFill>
                    <a:sym typeface="Arial" panose="020B0604020202020204" pitchFamily="34" charset="0"/>
                  </a:rPr>
                  <a:t>03</a:t>
                </a:r>
                <a:endParaRPr lang="zh-CN" altLang="en-US" sz="2000" b="1" dirty="0">
                  <a:solidFill>
                    <a:srgbClr val="549E39"/>
                  </a:solidFill>
                  <a:sym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87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9005-1ABF-4047-8354-022BE71B5895}" type="slidenum">
              <a:rPr lang="zh-CN" altLang="en-US" smtClean="0"/>
              <a:pPr/>
              <a:t>7</a:t>
            </a:fld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4" name="矩形 3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6" name="直接连接符 5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" name="直接连接符 7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接连接符 8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" name="文本框 9"/>
          <p:cNvSpPr txBox="1"/>
          <p:nvPr/>
        </p:nvSpPr>
        <p:spPr>
          <a:xfrm>
            <a:off x="1906752" y="162630"/>
            <a:ext cx="813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直播流媒体系统架构优化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4" descr="http://tapd.oa.com/tfl/captures/2018-01/tapd_10119081_base64_1516864821_6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53" y="1898898"/>
            <a:ext cx="4795283" cy="405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050" y="2213919"/>
            <a:ext cx="5440363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1653" y="1133847"/>
            <a:ext cx="198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原架构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87050" y="1171865"/>
            <a:ext cx="198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演进后架构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648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9005-1ABF-4047-8354-022BE71B5895}" type="slidenum">
              <a:rPr lang="zh-CN" altLang="en-US" smtClean="0"/>
              <a:pPr/>
              <a:t>8</a:t>
            </a:fld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4" name="矩形 3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6" name="直接连接符 5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" name="直接连接符 7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接连接符 8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" name="文本框 9"/>
          <p:cNvSpPr txBox="1"/>
          <p:nvPr/>
        </p:nvSpPr>
        <p:spPr>
          <a:xfrm>
            <a:off x="1906752" y="162630"/>
            <a:ext cx="813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二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、调度预案及调整后结果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315475"/>
              </p:ext>
            </p:extLst>
          </p:nvPr>
        </p:nvGraphicFramePr>
        <p:xfrm>
          <a:off x="241642" y="1209007"/>
          <a:ext cx="5310356" cy="19049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8114"/>
                <a:gridCol w="633795"/>
                <a:gridCol w="594372"/>
                <a:gridCol w="945537"/>
                <a:gridCol w="667759"/>
                <a:gridCol w="1900779"/>
              </a:tblGrid>
              <a:tr h="260190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地区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JOOX</a:t>
                      </a: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需求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本地覆盖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调度到其他区域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可支撑</a:t>
                      </a: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PCU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可支撑的突发</a:t>
                      </a: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PCU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0" marB="0" anchor="ctr">
                    <a:solidFill>
                      <a:srgbClr val="FFFF00"/>
                    </a:solidFill>
                  </a:tcPr>
                </a:tc>
              </a:tr>
              <a:tr h="505075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马来西亚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30G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香港</a:t>
                      </a:r>
                      <a:r>
                        <a:rPr lang="en-US" sz="1050" kern="100">
                          <a:effectLst/>
                        </a:rPr>
                        <a:t>25G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20000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0" marB="0" anchor="ctr"/>
                </a:tc>
                <a:tc rowSpan="4"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腾讯云提供至</a:t>
                      </a:r>
                      <a:r>
                        <a:rPr lang="en-US" sz="1050" kern="100" dirty="0">
                          <a:effectLst/>
                        </a:rPr>
                        <a:t>JOOX</a:t>
                      </a:r>
                      <a:r>
                        <a:rPr lang="zh-CN" sz="1050" kern="100" dirty="0">
                          <a:effectLst/>
                        </a:rPr>
                        <a:t>突发容量为</a:t>
                      </a:r>
                      <a:r>
                        <a:rPr lang="en-US" sz="1050" kern="100" dirty="0">
                          <a:effectLst/>
                        </a:rPr>
                        <a:t>50G(</a:t>
                      </a:r>
                      <a:r>
                        <a:rPr lang="zh-CN" sz="1050" kern="100" dirty="0">
                          <a:effectLst/>
                        </a:rPr>
                        <a:t>台湾</a:t>
                      </a:r>
                      <a:r>
                        <a:rPr lang="en-US" sz="1050" kern="100" dirty="0">
                          <a:effectLst/>
                        </a:rPr>
                        <a:t>/</a:t>
                      </a:r>
                      <a:r>
                        <a:rPr lang="zh-CN" sz="1050" kern="100" dirty="0">
                          <a:effectLst/>
                        </a:rPr>
                        <a:t>日本</a:t>
                      </a:r>
                      <a:r>
                        <a:rPr lang="en-US" sz="1050" kern="100" dirty="0">
                          <a:effectLst/>
                        </a:rPr>
                        <a:t>/</a:t>
                      </a:r>
                      <a:r>
                        <a:rPr lang="zh-CN" sz="1050" kern="100" dirty="0">
                          <a:effectLst/>
                        </a:rPr>
                        <a:t>欧美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r>
                        <a:rPr lang="zh-CN" sz="1050" kern="100" dirty="0">
                          <a:effectLst/>
                        </a:rPr>
                        <a:t>，</a:t>
                      </a:r>
                      <a:r>
                        <a:rPr lang="en-US" sz="1050" kern="100" dirty="0">
                          <a:effectLst/>
                        </a:rPr>
                        <a:t/>
                      </a:r>
                      <a:br>
                        <a:rPr lang="en-US" sz="1050" kern="100" dirty="0">
                          <a:effectLst/>
                        </a:rPr>
                      </a:br>
                      <a:r>
                        <a:rPr lang="en-US" sz="1050" kern="100" dirty="0">
                          <a:effectLst/>
                        </a:rPr>
                        <a:t>1.</a:t>
                      </a:r>
                      <a:r>
                        <a:rPr lang="zh-CN" sz="1050" kern="100" dirty="0">
                          <a:effectLst/>
                        </a:rPr>
                        <a:t>若码率</a:t>
                      </a:r>
                      <a:r>
                        <a:rPr lang="en-US" sz="1050" kern="100" dirty="0">
                          <a:effectLst/>
                        </a:rPr>
                        <a:t>1.5Mb</a:t>
                      </a:r>
                      <a:r>
                        <a:rPr lang="zh-CN" sz="1050" kern="100" dirty="0">
                          <a:effectLst/>
                        </a:rPr>
                        <a:t>，即可支撑突发</a:t>
                      </a:r>
                      <a:r>
                        <a:rPr lang="en-US" sz="1050" kern="100" dirty="0">
                          <a:effectLst/>
                        </a:rPr>
                        <a:t>PCU3.3W</a:t>
                      </a:r>
                      <a:br>
                        <a:rPr lang="en-US" sz="1050" kern="100" dirty="0">
                          <a:effectLst/>
                        </a:rPr>
                      </a:br>
                      <a:r>
                        <a:rPr lang="en-US" sz="1050" kern="100" dirty="0">
                          <a:effectLst/>
                        </a:rPr>
                        <a:t>2.</a:t>
                      </a:r>
                      <a:r>
                        <a:rPr lang="zh-CN" sz="1050" kern="100" dirty="0">
                          <a:effectLst/>
                        </a:rPr>
                        <a:t>若码率</a:t>
                      </a:r>
                      <a:r>
                        <a:rPr lang="en-US" sz="1050" kern="100" dirty="0">
                          <a:effectLst/>
                        </a:rPr>
                        <a:t>1.2Mb</a:t>
                      </a:r>
                      <a:r>
                        <a:rPr lang="zh-CN" sz="1050" kern="100" dirty="0">
                          <a:effectLst/>
                        </a:rPr>
                        <a:t>，即可支撑突发</a:t>
                      </a:r>
                      <a:r>
                        <a:rPr lang="en-US" sz="1050" kern="100" dirty="0">
                          <a:effectLst/>
                        </a:rPr>
                        <a:t>PCU6.6W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0" marB="0" anchor="ctr"/>
                </a:tc>
              </a:tr>
              <a:tr h="260190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印尼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75G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新加坡</a:t>
                      </a:r>
                      <a:r>
                        <a:rPr lang="en-US" sz="1050" kern="100">
                          <a:effectLst/>
                        </a:rPr>
                        <a:t>25G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50000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0190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泰国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45G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新加坡</a:t>
                      </a:r>
                      <a:r>
                        <a:rPr lang="en-US" sz="1050" kern="100">
                          <a:effectLst/>
                        </a:rPr>
                        <a:t>3G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30000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59477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香港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7.5G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7.5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5000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5880532" y="1178850"/>
            <a:ext cx="5798559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1400" b="1" kern="100" dirty="0">
                <a:latin typeface="+mn-ea"/>
                <a:ea typeface="+mn-ea"/>
              </a:rPr>
              <a:t>调度预案：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zh-CN" sz="1400" kern="100" dirty="0" smtClean="0">
                <a:latin typeface="+mn-ea"/>
                <a:ea typeface="+mn-ea"/>
              </a:rPr>
              <a:t>若</a:t>
            </a:r>
            <a:r>
              <a:rPr lang="zh-CN" altLang="zh-CN" sz="1400" kern="100" dirty="0">
                <a:latin typeface="+mn-ea"/>
                <a:ea typeface="+mn-ea"/>
              </a:rPr>
              <a:t>任何地区使用量超过评估的需求量，将会优先调度至日本和台湾，容量为各</a:t>
            </a:r>
            <a:r>
              <a:rPr lang="en-US" altLang="zh-CN" sz="1400" kern="100" dirty="0" smtClean="0">
                <a:latin typeface="+mn-ea"/>
                <a:ea typeface="+mn-ea"/>
              </a:rPr>
              <a:t>10G</a:t>
            </a:r>
            <a:r>
              <a:rPr lang="zh-CN" altLang="en-US" sz="1400" kern="100" dirty="0" smtClean="0">
                <a:latin typeface="+mn-ea"/>
                <a:ea typeface="+mn-ea"/>
              </a:rPr>
              <a:t>；</a:t>
            </a:r>
            <a:endParaRPr lang="en-US" altLang="zh-CN" sz="1400" kern="100" dirty="0" smtClean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zh-CN" sz="1400" kern="100" dirty="0" smtClean="0">
                <a:latin typeface="+mn-ea"/>
                <a:ea typeface="+mn-ea"/>
              </a:rPr>
              <a:t>若</a:t>
            </a:r>
            <a:r>
              <a:rPr lang="zh-CN" altLang="zh-CN" sz="1400" kern="100" dirty="0">
                <a:latin typeface="+mn-ea"/>
                <a:ea typeface="+mn-ea"/>
              </a:rPr>
              <a:t>日本</a:t>
            </a:r>
            <a:r>
              <a:rPr lang="en-US" altLang="zh-CN" sz="1400" kern="100" dirty="0">
                <a:latin typeface="+mn-ea"/>
                <a:ea typeface="+mn-ea"/>
              </a:rPr>
              <a:t>/</a:t>
            </a:r>
            <a:r>
              <a:rPr lang="zh-CN" altLang="zh-CN" sz="1400" kern="100" dirty="0">
                <a:latin typeface="+mn-ea"/>
                <a:ea typeface="+mn-ea"/>
              </a:rPr>
              <a:t>台湾超限，将把多余流量调度至欧美，欧美容量为</a:t>
            </a:r>
            <a:r>
              <a:rPr lang="en-US" altLang="zh-CN" sz="1400" kern="100" dirty="0" smtClean="0">
                <a:latin typeface="+mn-ea"/>
                <a:ea typeface="+mn-ea"/>
              </a:rPr>
              <a:t>30G</a:t>
            </a:r>
            <a:r>
              <a:rPr lang="zh-CN" altLang="en-US" sz="1400" kern="100" dirty="0" smtClean="0">
                <a:latin typeface="+mn-ea"/>
                <a:ea typeface="+mn-ea"/>
              </a:rPr>
              <a:t>；</a:t>
            </a:r>
            <a:endParaRPr lang="en-US" altLang="zh-CN" sz="1400" kern="1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zh-CN" sz="1400" kern="100" dirty="0" smtClean="0">
                <a:latin typeface="+mn-ea"/>
                <a:ea typeface="+mn-ea"/>
              </a:rPr>
              <a:t>若</a:t>
            </a:r>
            <a:r>
              <a:rPr lang="zh-CN" altLang="zh-CN" sz="1400" kern="100" dirty="0">
                <a:latin typeface="+mn-ea"/>
                <a:ea typeface="+mn-ea"/>
              </a:rPr>
              <a:t>腾讯云整体平台有瓶颈，</a:t>
            </a:r>
            <a:r>
              <a:rPr lang="en-US" altLang="zh-CN" sz="1400" kern="100" dirty="0" err="1">
                <a:latin typeface="+mn-ea"/>
                <a:ea typeface="+mn-ea"/>
              </a:rPr>
              <a:t>akamai</a:t>
            </a:r>
            <a:r>
              <a:rPr lang="en-US" altLang="zh-CN" sz="1400" kern="100" dirty="0">
                <a:latin typeface="+mn-ea"/>
                <a:ea typeface="+mn-ea"/>
              </a:rPr>
              <a:t> CDN</a:t>
            </a:r>
            <a:r>
              <a:rPr lang="zh-CN" altLang="zh-CN" sz="1400" kern="100" dirty="0">
                <a:latin typeface="+mn-ea"/>
                <a:ea typeface="+mn-ea"/>
              </a:rPr>
              <a:t>将作为兜底</a:t>
            </a:r>
            <a:r>
              <a:rPr lang="zh-CN" altLang="zh-CN" sz="1400" kern="100" dirty="0" smtClean="0">
                <a:latin typeface="+mn-ea"/>
                <a:ea typeface="+mn-ea"/>
              </a:rPr>
              <a:t>方案</a:t>
            </a:r>
            <a:r>
              <a:rPr lang="zh-CN" altLang="en-US" sz="1400" kern="100" dirty="0" smtClean="0">
                <a:latin typeface="+mn-ea"/>
                <a:ea typeface="+mn-ea"/>
              </a:rPr>
              <a:t>；</a:t>
            </a:r>
            <a:endParaRPr lang="en-US" altLang="zh-CN" sz="1400" kern="100" dirty="0" smtClean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zh-CN" sz="1400" kern="100" dirty="0" smtClean="0">
                <a:latin typeface="+mn-ea"/>
                <a:ea typeface="+mn-ea"/>
              </a:rPr>
              <a:t>若</a:t>
            </a:r>
            <a:r>
              <a:rPr lang="zh-CN" altLang="zh-CN" sz="1400" kern="100" dirty="0">
                <a:latin typeface="+mn-ea"/>
                <a:ea typeface="+mn-ea"/>
              </a:rPr>
              <a:t>腾讯云和</a:t>
            </a:r>
            <a:r>
              <a:rPr lang="en-US" altLang="zh-CN" sz="1400" kern="100" dirty="0" err="1">
                <a:latin typeface="+mn-ea"/>
                <a:ea typeface="+mn-ea"/>
              </a:rPr>
              <a:t>akamai</a:t>
            </a:r>
            <a:r>
              <a:rPr lang="zh-CN" altLang="zh-CN" sz="1400" kern="100" dirty="0">
                <a:latin typeface="+mn-ea"/>
                <a:ea typeface="+mn-ea"/>
              </a:rPr>
              <a:t>平台均无法支撑，可对上行降低</a:t>
            </a:r>
            <a:r>
              <a:rPr lang="zh-CN" altLang="zh-CN" sz="1400" kern="100" dirty="0" smtClean="0">
                <a:latin typeface="+mn-ea"/>
                <a:ea typeface="+mn-ea"/>
              </a:rPr>
              <a:t>码率</a:t>
            </a:r>
            <a:r>
              <a:rPr lang="zh-CN" altLang="en-US" sz="1400" kern="100" dirty="0" smtClean="0">
                <a:latin typeface="+mn-ea"/>
                <a:ea typeface="+mn-ea"/>
              </a:rPr>
              <a:t>。</a:t>
            </a:r>
            <a:endParaRPr lang="zh-CN" altLang="zh-CN" sz="1400" kern="100" dirty="0">
              <a:latin typeface="+mn-ea"/>
              <a:ea typeface="+mn-ea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96177"/>
              </p:ext>
            </p:extLst>
          </p:nvPr>
        </p:nvGraphicFramePr>
        <p:xfrm>
          <a:off x="6107265" y="3960005"/>
          <a:ext cx="5571826" cy="24379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8976"/>
                <a:gridCol w="1240303"/>
                <a:gridCol w="2232547"/>
              </a:tblGrid>
              <a:tr h="60621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优化成果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原架构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演进架构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60621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平均持续推流时长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42min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&gt;24h</a:t>
                      </a:r>
                      <a:endParaRPr lang="en-US" sz="1100" b="0" i="0" u="none" strike="noStrike" dirty="0">
                        <a:solidFill>
                          <a:srgbClr val="92D05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60621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容灾次数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92D05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6192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下行</a:t>
                      </a:r>
                      <a:r>
                        <a:rPr lang="en-US" altLang="zh-CN" sz="1100" u="none" strike="noStrike" dirty="0">
                          <a:effectLst/>
                        </a:rPr>
                        <a:t>CDN</a:t>
                      </a:r>
                      <a:r>
                        <a:rPr lang="zh-CN" altLang="en-US" sz="1100" u="none" strike="noStrike" dirty="0">
                          <a:effectLst/>
                        </a:rPr>
                        <a:t>带宽容量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不确定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&gt;100Gbps</a:t>
                      </a:r>
                      <a:endParaRPr lang="en-US" sz="1100" b="0" i="0" u="none" strike="noStrike" dirty="0">
                        <a:solidFill>
                          <a:srgbClr val="92D05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151635" y="3879030"/>
            <a:ext cx="608965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zh-CN" altLang="en-US" sz="1400" b="1" dirty="0" smtClean="0">
                <a:latin typeface="+mn-ea"/>
                <a:ea typeface="+mn-ea"/>
              </a:rPr>
              <a:t>优化成果：</a:t>
            </a:r>
            <a:endParaRPr lang="en-US" altLang="zh-CN" sz="1400" b="1" dirty="0" smtClean="0">
              <a:latin typeface="+mn-ea"/>
              <a:ea typeface="+mn-ea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+mn-ea"/>
                <a:ea typeface="+mn-ea"/>
              </a:rPr>
              <a:t>视频</a:t>
            </a:r>
            <a:r>
              <a:rPr lang="zh-CN" altLang="en-US" sz="1400" dirty="0">
                <a:latin typeface="+mn-ea"/>
                <a:ea typeface="+mn-ea"/>
              </a:rPr>
              <a:t>处理中心业务监控完备，包括音、视频上行流，转码转推流等；</a:t>
            </a:r>
            <a:endParaRPr lang="en-US" altLang="zh-CN" sz="14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+mn-ea"/>
                <a:ea typeface="+mn-ea"/>
              </a:rPr>
              <a:t>接流转码转推架构分离，不相互影响；</a:t>
            </a:r>
            <a:endParaRPr lang="en-US" altLang="zh-CN" sz="14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+mn-ea"/>
                <a:ea typeface="+mn-ea"/>
              </a:rPr>
              <a:t>各业务地区都有专属调度方案，支持跨地域自动容灾；</a:t>
            </a:r>
            <a:endParaRPr lang="en-US" altLang="zh-CN" sz="1400" dirty="0">
              <a:latin typeface="+mn-ea"/>
              <a:ea typeface="+mn-ea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+mn-ea"/>
                <a:ea typeface="+mn-ea"/>
              </a:rPr>
              <a:t>具有</a:t>
            </a:r>
            <a:r>
              <a:rPr lang="en-US" altLang="zh-CN" sz="1400" dirty="0">
                <a:latin typeface="+mn-ea"/>
                <a:ea typeface="+mn-ea"/>
              </a:rPr>
              <a:t>CDN</a:t>
            </a:r>
            <a:r>
              <a:rPr lang="zh-CN" altLang="en-US" sz="1400" dirty="0">
                <a:latin typeface="+mn-ea"/>
                <a:ea typeface="+mn-ea"/>
              </a:rPr>
              <a:t>业务监控数据；</a:t>
            </a:r>
            <a:endParaRPr lang="en-US" altLang="zh-CN" sz="1400" dirty="0">
              <a:latin typeface="+mn-ea"/>
              <a:ea typeface="+mn-ea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+mn-ea"/>
                <a:ea typeface="+mn-ea"/>
              </a:rPr>
              <a:t>具备一定流量的调度能力切支持跨运营商调</a:t>
            </a:r>
            <a:r>
              <a:rPr lang="zh-CN" altLang="en-US" sz="1400" dirty="0" smtClean="0">
                <a:latin typeface="+mn-ea"/>
                <a:ea typeface="+mn-ea"/>
              </a:rPr>
              <a:t>度。</a:t>
            </a:r>
            <a:endParaRPr lang="en-US" altLang="zh-CN" sz="1400" dirty="0">
              <a:latin typeface="+mn-ea"/>
              <a:ea typeface="+mn-ea"/>
            </a:endParaRPr>
          </a:p>
          <a:p>
            <a:pPr marL="457200" indent="-457200">
              <a:spcAft>
                <a:spcPts val="0"/>
              </a:spcAft>
              <a:buClr>
                <a:prstClr val="white"/>
              </a:buClr>
              <a:buFont typeface="Arial" panose="020B0604020202020204" pitchFamily="34" charset="0"/>
              <a:buAutoNum type="alphaLcPeriod"/>
            </a:pPr>
            <a:endParaRPr lang="en-US" altLang="zh-CN" sz="1400" kern="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759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9005-1ABF-4047-8354-022BE71B5895}" type="slidenum">
              <a:rPr lang="zh-CN" altLang="en-US" smtClean="0"/>
              <a:pPr/>
              <a:t>9</a:t>
            </a:fld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4" name="矩形 3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6" name="直接连接符 5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" name="直接连接符 7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接连接符 8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" name="文本框 9"/>
          <p:cNvSpPr txBox="1"/>
          <p:nvPr/>
        </p:nvSpPr>
        <p:spPr>
          <a:xfrm>
            <a:off x="1906752" y="162630"/>
            <a:ext cx="813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二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、实时评论性能优化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217" y="1339830"/>
            <a:ext cx="6705447" cy="5334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69343" y="1223853"/>
            <a:ext cx="166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直播评论架构</a:t>
            </a:r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6947088" y="1231203"/>
            <a:ext cx="1559744" cy="5104372"/>
            <a:chOff x="6947088" y="1231203"/>
            <a:chExt cx="1559744" cy="5104372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6947088" y="1231203"/>
              <a:ext cx="1485099" cy="5104372"/>
            </a:xfrm>
            <a:prstGeom prst="roundRect">
              <a:avLst/>
            </a:prstGeom>
            <a:noFill/>
            <a:ln w="2857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021733" y="1280562"/>
              <a:ext cx="1485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Nginx</a:t>
              </a:r>
              <a:r>
                <a:rPr lang="en-US" altLang="zh-CN" dirty="0" smtClean="0"/>
                <a:t> 4 -&gt; 8</a:t>
              </a:r>
              <a:endParaRPr lang="zh-CN" altLang="en-US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036764" y="951802"/>
            <a:ext cx="1485099" cy="5778866"/>
            <a:chOff x="5036764" y="951802"/>
            <a:chExt cx="1485099" cy="5778866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5036764" y="951802"/>
              <a:ext cx="1485099" cy="5778866"/>
            </a:xfrm>
            <a:prstGeom prst="roundRect">
              <a:avLst/>
            </a:prstGeom>
            <a:noFill/>
            <a:ln w="2857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149189" y="1043841"/>
              <a:ext cx="1257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Ugc</a:t>
              </a:r>
              <a:r>
                <a:rPr lang="en-US" altLang="zh-CN" dirty="0" smtClean="0"/>
                <a:t> 6-&gt;10</a:t>
              </a:r>
              <a:endParaRPr lang="zh-CN" alt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94289" y="3309360"/>
            <a:ext cx="3015201" cy="1440096"/>
            <a:chOff x="994289" y="3309360"/>
            <a:chExt cx="3015201" cy="1440096"/>
          </a:xfrm>
        </p:grpSpPr>
        <p:sp>
          <p:nvSpPr>
            <p:cNvPr id="23" name="文本框 22"/>
            <p:cNvSpPr txBox="1"/>
            <p:nvPr/>
          </p:nvSpPr>
          <p:spPr>
            <a:xfrm>
              <a:off x="1321712" y="3783389"/>
              <a:ext cx="1485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Redis</a:t>
              </a:r>
              <a:r>
                <a:rPr lang="en-US" altLang="zh-CN" dirty="0" smtClean="0"/>
                <a:t> 5 -&gt; 7</a:t>
              </a:r>
              <a:endParaRPr lang="zh-CN" altLang="en-US" dirty="0"/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994289" y="3309360"/>
              <a:ext cx="3015201" cy="1440096"/>
            </a:xfrm>
            <a:prstGeom prst="roundRect">
              <a:avLst/>
            </a:prstGeom>
            <a:noFill/>
            <a:ln w="9525" cap="flat" cmpd="sng" algn="ctr">
              <a:solidFill>
                <a:srgbClr val="0074BE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61689" y="4961904"/>
            <a:ext cx="3047801" cy="1440096"/>
            <a:chOff x="961689" y="4961904"/>
            <a:chExt cx="3047801" cy="1440096"/>
          </a:xfrm>
        </p:grpSpPr>
        <p:sp>
          <p:nvSpPr>
            <p:cNvPr id="22" name="文本框 21"/>
            <p:cNvSpPr txBox="1"/>
            <p:nvPr/>
          </p:nvSpPr>
          <p:spPr>
            <a:xfrm>
              <a:off x="961689" y="5499138"/>
              <a:ext cx="180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Mongodb</a:t>
              </a:r>
              <a:r>
                <a:rPr lang="en-US" altLang="zh-CN" dirty="0" smtClean="0"/>
                <a:t> 4 -&gt; 6</a:t>
              </a:r>
              <a:endParaRPr lang="zh-CN" altLang="en-US" dirty="0"/>
            </a:p>
          </p:txBody>
        </p:sp>
        <p:sp>
          <p:nvSpPr>
            <p:cNvPr id="25" name="圆角矩形 24"/>
            <p:cNvSpPr/>
            <p:nvPr/>
          </p:nvSpPr>
          <p:spPr bwMode="auto">
            <a:xfrm>
              <a:off x="994289" y="4961904"/>
              <a:ext cx="3015201" cy="1440096"/>
            </a:xfrm>
            <a:prstGeom prst="roundRect">
              <a:avLst/>
            </a:prstGeom>
            <a:noFill/>
            <a:ln w="9525" cap="flat" cmpd="sng" algn="ctr">
              <a:solidFill>
                <a:srgbClr val="0074BE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685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20165018_1*i*0"/>
  <p:tag name="KSO_WM_TEMPLATE_CATEGORY" val="diagram"/>
  <p:tag name="KSO_WM_TEMPLATE_INDEX" val="20165018"/>
  <p:tag name="KSO_WM_UNIT_INDEX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5018"/>
  <p:tag name="KSO_WM_UNIT_TYPE" val="l_i"/>
  <p:tag name="KSO_WM_UNIT_INDEX" val="1_1"/>
  <p:tag name="KSO_WM_UNIT_ID" val="diagram20165018_1*l_i*1_1"/>
  <p:tag name="KSO_WM_UNIT_LAYERLEVEL" val="1_1"/>
  <p:tag name="KSO_WM_DIAGRAM_GROUP_CODE" val="l1-1"/>
  <p:tag name="KSO_WM_UNIT_FILL_FORE_SCHEMECOLOR_INDEX" val="15"/>
  <p:tag name="KSO_WM_UNIT_FILL_TYPE" val="1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5018"/>
  <p:tag name="KSO_WM_UNIT_TYPE" val="l_i"/>
  <p:tag name="KSO_WM_UNIT_INDEX" val="1_2"/>
  <p:tag name="KSO_WM_UNIT_ID" val="diagram20165018_1*l_i*1_2"/>
  <p:tag name="KSO_WM_UNIT_LAYERLEVEL" val="1_1"/>
  <p:tag name="KSO_WM_DIAGRAM_GROUP_CODE" val="l1-1"/>
  <p:tag name="KSO_WM_UNIT_FILL_FORE_SCHEMECOLOR_INDEX" val="15"/>
  <p:tag name="KSO_WM_UNIT_FILL_TYPE" val="1"/>
  <p:tag name="KSO_WM_UNIT_TEXT_FILL_FORE_SCHEMECOLOR_INDEX" val="13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5018"/>
  <p:tag name="KSO_WM_UNIT_TYPE" val="l_i"/>
  <p:tag name="KSO_WM_UNIT_INDEX" val="1_3"/>
  <p:tag name="KSO_WM_UNIT_ID" val="diagram20165018_1*l_i*1_3"/>
  <p:tag name="KSO_WM_UNIT_LAYERLEVEL" val="1_1"/>
  <p:tag name="KSO_WM_DIAGRAM_GROUP_CODE" val="l1-1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5018"/>
  <p:tag name="KSO_WM_UNIT_TYPE" val="l_i"/>
  <p:tag name="KSO_WM_UNIT_INDEX" val="1_4"/>
  <p:tag name="KSO_WM_UNIT_ID" val="diagram20165018_1*l_i*1_4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5018"/>
  <p:tag name="KSO_WM_UNIT_TYPE" val="l_i"/>
  <p:tag name="KSO_WM_UNIT_INDEX" val="1_5"/>
  <p:tag name="KSO_WM_UNIT_ID" val="diagram20165018_1*l_i*1_5"/>
  <p:tag name="KSO_WM_UNIT_LAYERLEVEL" val="1_1"/>
  <p:tag name="KSO_WM_DIAGRAM_GROUP_CODE" val="l1-1"/>
  <p:tag name="KSO_WM_UNIT_FILL_FORE_SCHEMECOLOR_INDEX" val="10"/>
  <p:tag name="KSO_WM_UNIT_FILL_TYPE" val="1"/>
  <p:tag name="KSO_WM_UNIT_TEXT_FILL_FORE_SCHEMECOLOR_INDEX" val="13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5018"/>
  <p:tag name="KSO_WM_UNIT_TYPE" val="l_i"/>
  <p:tag name="KSO_WM_UNIT_INDEX" val="1_6"/>
  <p:tag name="KSO_WM_UNIT_ID" val="diagram20165018_1*l_i*1_6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5018"/>
  <p:tag name="KSO_WM_UNIT_TYPE" val="l_i"/>
  <p:tag name="KSO_WM_UNIT_INDEX" val="1_7"/>
  <p:tag name="KSO_WM_UNIT_ID" val="diagram20165018_1*l_i*1_7"/>
  <p:tag name="KSO_WM_UNIT_LAYERLEVEL" val="1_1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01_4*i*0"/>
  <p:tag name="KSO_WM_TEMPLATE_CATEGORY" val="diagram"/>
  <p:tag name="KSO_WM_TEMPLATE_INDEX" val="160001"/>
  <p:tag name="KSO_WM_UNIT_INDEX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01_4*i*0"/>
  <p:tag name="KSO_WM_TEMPLATE_CATEGORY" val="diagram"/>
  <p:tag name="KSO_WM_TEMPLATE_INDEX" val="16000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01_4*i*5"/>
  <p:tag name="KSO_WM_TEMPLATE_CATEGORY" val="diagram"/>
  <p:tag name="KSO_WM_TEMPLATE_INDEX" val="16000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5018"/>
  <p:tag name="KSO_WM_UNIT_TYPE" val="l_i"/>
  <p:tag name="KSO_WM_UNIT_INDEX" val="1_8"/>
  <p:tag name="KSO_WM_UNIT_ID" val="diagram20165018_1*l_i*1_8"/>
  <p:tag name="KSO_WM_UNIT_LAYERLEVEL" val="1_1"/>
  <p:tag name="KSO_WM_DIAGRAM_GROUP_CODE" val="l1-1"/>
  <p:tag name="KSO_WM_UNIT_TEXT_FILL_FORE_SCHEMECOLOR_INDEX" val="13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01_4*i*10"/>
  <p:tag name="KSO_WM_TEMPLATE_CATEGORY" val="diagram"/>
  <p:tag name="KSO_WM_TEMPLATE_INDEX" val="16000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01"/>
  <p:tag name="KSO_WM_UNIT_TYPE" val="l_h_f"/>
  <p:tag name="KSO_WM_UNIT_INDEX" val="1_3_1"/>
  <p:tag name="KSO_WM_UNIT_ID" val="diagram160001_4*l_h_f*1_3_1"/>
  <p:tag name="KSO_WM_UNIT_CLEAR" val="1"/>
  <p:tag name="KSO_WM_UNIT_LAYERLEVEL" val="1_1_1"/>
  <p:tag name="KSO_WM_UNIT_VALUE" val="58"/>
  <p:tag name="KSO_WM_UNIT_HIGHLIGHT" val="0"/>
  <p:tag name="KSO_WM_UNIT_COMPATIBLE" val="0"/>
  <p:tag name="KSO_WM_DIAGRAM_GROUP_CODE" val="l1-1"/>
  <p:tag name="KSO_WM_UNIT_PRESET_TEXT" val="Lorem ipsum dolor sit amet, consectetur adipisicing elit."/>
  <p:tag name="KSO_WM_UNIT_TEXT_FILL_FORE_SCHEMECOLOR_INDEX" val="5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01"/>
  <p:tag name="KSO_WM_UNIT_TYPE" val="l_i"/>
  <p:tag name="KSO_WM_UNIT_INDEX" val="1_3"/>
  <p:tag name="KSO_WM_UNIT_ID" val="diagram160001_4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01"/>
  <p:tag name="KSO_WM_UNIT_TYPE" val="l_h_f"/>
  <p:tag name="KSO_WM_UNIT_INDEX" val="1_2_1"/>
  <p:tag name="KSO_WM_UNIT_ID" val="diagram160001_4*l_h_f*1_2_1"/>
  <p:tag name="KSO_WM_UNIT_CLEAR" val="1"/>
  <p:tag name="KSO_WM_UNIT_LAYERLEVEL" val="1_1_1"/>
  <p:tag name="KSO_WM_UNIT_VALUE" val="58"/>
  <p:tag name="KSO_WM_UNIT_HIGHLIGHT" val="0"/>
  <p:tag name="KSO_WM_UNIT_COMPATIBLE" val="0"/>
  <p:tag name="KSO_WM_DIAGRAM_GROUP_CODE" val="l1-1"/>
  <p:tag name="KSO_WM_UNIT_PRESET_TEXT" val="Lorem ipsum dolor sit amet, consectetur adipisicing elit."/>
  <p:tag name="KSO_WM_UNIT_TEXT_FILL_FORE_SCHEMECOLOR_INDEX" val="6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01"/>
  <p:tag name="KSO_WM_UNIT_TYPE" val="l_i"/>
  <p:tag name="KSO_WM_UNIT_INDEX" val="1_2"/>
  <p:tag name="KSO_WM_UNIT_ID" val="diagram160001_4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6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01"/>
  <p:tag name="KSO_WM_UNIT_TYPE" val="l_h_f"/>
  <p:tag name="KSO_WM_UNIT_INDEX" val="1_1_1"/>
  <p:tag name="KSO_WM_UNIT_ID" val="diagram160001_4*l_h_f*1_1_1"/>
  <p:tag name="KSO_WM_UNIT_CLEAR" val="1"/>
  <p:tag name="KSO_WM_UNIT_LAYERLEVEL" val="1_1_1"/>
  <p:tag name="KSO_WM_UNIT_VALUE" val="58"/>
  <p:tag name="KSO_WM_UNIT_HIGHLIGHT" val="0"/>
  <p:tag name="KSO_WM_UNIT_COMPATIBLE" val="0"/>
  <p:tag name="KSO_WM_DIAGRAM_GROUP_CODE" val="l1-1"/>
  <p:tag name="KSO_WM_UNIT_PRESET_TEXT" val="Lorem ipsum dolor sit amet, consectetur adipisicing elit."/>
  <p:tag name="KSO_WM_UNIT_TEXT_FILL_FORE_SCHEMECOLOR_INDEX" val="5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01"/>
  <p:tag name="KSO_WM_UNIT_TYPE" val="l_i"/>
  <p:tag name="KSO_WM_UNIT_INDEX" val="1_1"/>
  <p:tag name="KSO_WM_UNIT_ID" val="diagram160001_4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5018"/>
  <p:tag name="KSO_WM_UNIT_TYPE" val="l_i"/>
  <p:tag name="KSO_WM_UNIT_INDEX" val="1_9"/>
  <p:tag name="KSO_WM_UNIT_ID" val="diagram20165018_1*l_i*1_9"/>
  <p:tag name="KSO_WM_UNIT_LAYERLEVEL" val="1_1"/>
  <p:tag name="KSO_WM_DIAGRAM_GROUP_CODE" val="l1-1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5018"/>
  <p:tag name="KSO_WM_UNIT_TYPE" val="l_i"/>
  <p:tag name="KSO_WM_UNIT_INDEX" val="1_10"/>
  <p:tag name="KSO_WM_UNIT_ID" val="diagram20165018_1*l_i*1_10"/>
  <p:tag name="KSO_WM_UNIT_LAYERLEVEL" val="1_1"/>
  <p:tag name="KSO_WM_DIAGRAM_GROUP_CODE" val="l1-1"/>
  <p:tag name="KSO_WM_UNIT_TEXT_FILL_FORE_SCHEMECOLOR_INDEX" val="13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5018"/>
  <p:tag name="KSO_WM_UNIT_TYPE" val="l_i"/>
  <p:tag name="KSO_WM_UNIT_INDEX" val="1_11"/>
  <p:tag name="KSO_WM_UNIT_ID" val="diagram20165018_1*l_i*1_11"/>
  <p:tag name="KSO_WM_UNIT_LAYERLEVEL" val="1_1"/>
  <p:tag name="KSO_WM_DIAGRAM_GROUP_CODE" val="l1-1"/>
  <p:tag name="KSO_WM_UNIT_TEXT_FILL_FORE_SCHEMECOLOR_INDEX" val="13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5018"/>
  <p:tag name="KSO_WM_UNIT_TYPE" val="l_h_a"/>
  <p:tag name="KSO_WM_UNIT_INDEX" val="1_4_1"/>
  <p:tag name="KSO_WM_UNIT_ID" val="diagram20165018_1*l_h_a*1_4_1"/>
  <p:tag name="KSO_WM_UNIT_LAYERLEVEL" val="1_1_1"/>
  <p:tag name="KSO_WM_UNIT_VALUE" val="26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TEXT_FILL_FORE_SCHEMECOLOR_INDEX" val="6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5018"/>
  <p:tag name="KSO_WM_UNIT_TYPE" val="l_h_a"/>
  <p:tag name="KSO_WM_UNIT_INDEX" val="1_3_1"/>
  <p:tag name="KSO_WM_UNIT_ID" val="diagram20165018_1*l_h_a*1_3_1"/>
  <p:tag name="KSO_WM_UNIT_LAYERLEVEL" val="1_1_1"/>
  <p:tag name="KSO_WM_UNIT_VALUE" val="26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TEXT_FILL_FORE_SCHEMECOLOR_INDEX" val="8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5018"/>
  <p:tag name="KSO_WM_UNIT_TYPE" val="l_h_a"/>
  <p:tag name="KSO_WM_UNIT_INDEX" val="1_1_1"/>
  <p:tag name="KSO_WM_UNIT_ID" val="diagram20165018_1*l_h_a*1_1_1"/>
  <p:tag name="KSO_WM_UNIT_LAYERLEVEL" val="1_1_1"/>
  <p:tag name="KSO_WM_UNIT_VALUE" val="26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TEXT_FILL_FORE_SCHEMECOLOR_INDEX" val="5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5018"/>
  <p:tag name="KSO_WM_UNIT_TYPE" val="l_h_a"/>
  <p:tag name="KSO_WM_UNIT_INDEX" val="1_2_1"/>
  <p:tag name="KSO_WM_UNIT_ID" val="diagram20165018_1*l_h_a*1_2_1"/>
  <p:tag name="KSO_WM_UNIT_LAYERLEVEL" val="1_1_1"/>
  <p:tag name="KSO_WM_UNIT_VALUE" val="26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TEXT_FILL_FORE_SCHEMECOLOR_INDEX" val="10"/>
  <p:tag name="KSO_WM_UNIT_TEXT_FILL_TYPE" val="1"/>
</p:tagLst>
</file>

<file path=ppt/theme/theme1.xml><?xml version="1.0" encoding="utf-8"?>
<a:theme xmlns:a="http://schemas.openxmlformats.org/drawingml/2006/main" name="218_Office 主题">
  <a:themeElements>
    <a:clrScheme name="218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18_Office 主题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18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1410</TotalTime>
  <Pages>0</Pages>
  <Words>2173</Words>
  <Characters>0</Characters>
  <Application>Microsoft Office PowerPoint</Application>
  <DocSecurity>0</DocSecurity>
  <PresentationFormat>自定义</PresentationFormat>
  <Lines>0</Lines>
  <Paragraphs>299</Paragraphs>
  <Slides>25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218_Office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Administrator</dc:creator>
  <cp:keywords/>
  <dc:description/>
  <cp:lastModifiedBy>王腾飞</cp:lastModifiedBy>
  <cp:revision>614</cp:revision>
  <dcterms:created xsi:type="dcterms:W3CDTF">2015-01-25T20:52:00Z</dcterms:created>
  <dcterms:modified xsi:type="dcterms:W3CDTF">2018-08-13T17:10:44Z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2052-9.1.0.4688</vt:lpwstr>
  </property>
</Properties>
</file>