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Average"/>
      <p:regular r:id="rId23"/>
    </p:embeddedFont>
    <p:embeddedFont>
      <p:font typeface="Spectral"/>
      <p:regular r:id="rId24"/>
      <p:bold r:id="rId25"/>
      <p:italic r:id="rId26"/>
      <p:boldItalic r:id="rId27"/>
    </p:embeddedFont>
    <p:embeddedFont>
      <p:font typeface="Spectral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Spectral-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italic.fntdata"/><Relationship Id="rId25" Type="http://schemas.openxmlformats.org/officeDocument/2006/relationships/font" Target="fonts/Spectral-bold.fntdata"/><Relationship Id="rId28" Type="http://schemas.openxmlformats.org/officeDocument/2006/relationships/font" Target="fonts/SpectralExtraBold-bold.fntdata"/><Relationship Id="rId27" Type="http://schemas.openxmlformats.org/officeDocument/2006/relationships/font" Target="fonts/Spectral-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6a3c4e6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6a3c4e6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6a3c4e658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6a3c4e658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6a3c4e658_1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6a3c4e658_1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6a3c4e658_1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6a3c4e658_1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6a3c4e658_1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6a3c4e658_1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6a3c4e658_1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6a3c4e658_1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6a3c4e658_1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6a3c4e658_1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6a3c4e658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6a3c4e658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a3c4e658_1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a3c4e658_1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81" name="Shape 81"/>
        <p:cNvGrpSpPr/>
        <p:nvPr/>
      </p:nvGrpSpPr>
      <p:grpSpPr>
        <a:xfrm>
          <a:off x="0" y="0"/>
          <a:ext cx="0" cy="0"/>
          <a:chOff x="0" y="0"/>
          <a:chExt cx="0" cy="0"/>
        </a:xfrm>
      </p:grpSpPr>
      <p:sp>
        <p:nvSpPr>
          <p:cNvPr id="82" name="Google Shape;82;p13"/>
          <p:cNvSpPr txBox="1"/>
          <p:nvPr>
            <p:ph type="title"/>
          </p:nvPr>
        </p:nvSpPr>
        <p:spPr>
          <a:xfrm>
            <a:off x="1308150" y="1318650"/>
            <a:ext cx="71100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2600"/>
              <a:buNone/>
              <a:defRPr sz="2600">
                <a:solidFill>
                  <a:srgbClr val="FFFFFF"/>
                </a:solidFill>
              </a:defRPr>
            </a:lvl1pPr>
            <a:lvl2pPr lvl="1" rtl="0">
              <a:spcBef>
                <a:spcPts val="0"/>
              </a:spcBef>
              <a:spcAft>
                <a:spcPts val="0"/>
              </a:spcAft>
              <a:buClr>
                <a:srgbClr val="FFFFFF"/>
              </a:buClr>
              <a:buSzPts val="2600"/>
              <a:buNone/>
              <a:defRPr sz="2600">
                <a:solidFill>
                  <a:srgbClr val="FFFFFF"/>
                </a:solidFill>
              </a:defRPr>
            </a:lvl2pPr>
            <a:lvl3pPr lvl="2" rtl="0">
              <a:spcBef>
                <a:spcPts val="0"/>
              </a:spcBef>
              <a:spcAft>
                <a:spcPts val="0"/>
              </a:spcAft>
              <a:buClr>
                <a:srgbClr val="FFFFFF"/>
              </a:buClr>
              <a:buSzPts val="2600"/>
              <a:buNone/>
              <a:defRPr sz="2600">
                <a:solidFill>
                  <a:srgbClr val="FFFFFF"/>
                </a:solidFill>
              </a:defRPr>
            </a:lvl3pPr>
            <a:lvl4pPr lvl="3" rtl="0">
              <a:spcBef>
                <a:spcPts val="0"/>
              </a:spcBef>
              <a:spcAft>
                <a:spcPts val="0"/>
              </a:spcAft>
              <a:buClr>
                <a:srgbClr val="FFFFFF"/>
              </a:buClr>
              <a:buSzPts val="2600"/>
              <a:buNone/>
              <a:defRPr sz="2600">
                <a:solidFill>
                  <a:srgbClr val="FFFFFF"/>
                </a:solidFill>
              </a:defRPr>
            </a:lvl4pPr>
            <a:lvl5pPr lvl="4" rtl="0">
              <a:spcBef>
                <a:spcPts val="0"/>
              </a:spcBef>
              <a:spcAft>
                <a:spcPts val="0"/>
              </a:spcAft>
              <a:buClr>
                <a:srgbClr val="FFFFFF"/>
              </a:buClr>
              <a:buSzPts val="2600"/>
              <a:buNone/>
              <a:defRPr sz="2600">
                <a:solidFill>
                  <a:srgbClr val="FFFFFF"/>
                </a:solidFill>
              </a:defRPr>
            </a:lvl5pPr>
            <a:lvl6pPr lvl="5" rtl="0">
              <a:spcBef>
                <a:spcPts val="0"/>
              </a:spcBef>
              <a:spcAft>
                <a:spcPts val="0"/>
              </a:spcAft>
              <a:buClr>
                <a:srgbClr val="FFFFFF"/>
              </a:buClr>
              <a:buSzPts val="2600"/>
              <a:buNone/>
              <a:defRPr sz="2600">
                <a:solidFill>
                  <a:srgbClr val="FFFFFF"/>
                </a:solidFill>
              </a:defRPr>
            </a:lvl6pPr>
            <a:lvl7pPr lvl="6" rtl="0">
              <a:spcBef>
                <a:spcPts val="0"/>
              </a:spcBef>
              <a:spcAft>
                <a:spcPts val="0"/>
              </a:spcAft>
              <a:buClr>
                <a:srgbClr val="FFFFFF"/>
              </a:buClr>
              <a:buSzPts val="2600"/>
              <a:buNone/>
              <a:defRPr sz="2600">
                <a:solidFill>
                  <a:srgbClr val="FFFFFF"/>
                </a:solidFill>
              </a:defRPr>
            </a:lvl7pPr>
            <a:lvl8pPr lvl="7" rtl="0">
              <a:spcBef>
                <a:spcPts val="0"/>
              </a:spcBef>
              <a:spcAft>
                <a:spcPts val="0"/>
              </a:spcAft>
              <a:buClr>
                <a:srgbClr val="FFFFFF"/>
              </a:buClr>
              <a:buSzPts val="2600"/>
              <a:buNone/>
              <a:defRPr sz="2600">
                <a:solidFill>
                  <a:srgbClr val="FFFFFF"/>
                </a:solidFill>
              </a:defRPr>
            </a:lvl8pPr>
            <a:lvl9pPr lvl="8" rtl="0">
              <a:spcBef>
                <a:spcPts val="0"/>
              </a:spcBef>
              <a:spcAft>
                <a:spcPts val="0"/>
              </a:spcAft>
              <a:buClr>
                <a:srgbClr val="FFFFFF"/>
              </a:buClr>
              <a:buSzPts val="2600"/>
              <a:buNone/>
              <a:defRPr sz="2600">
                <a:solidFill>
                  <a:srgbClr val="FFFFFF"/>
                </a:solidFill>
              </a:defRPr>
            </a:lvl9pPr>
          </a:lstStyle>
          <a:p/>
        </p:txBody>
      </p:sp>
      <p:sp>
        <p:nvSpPr>
          <p:cNvPr id="83" name="Google Shape;83;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3"/>
          <p:cNvSpPr txBox="1"/>
          <p:nvPr/>
        </p:nvSpPr>
        <p:spPr>
          <a:xfrm>
            <a:off x="226550" y="78500"/>
            <a:ext cx="9981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aleway"/>
                <a:ea typeface="Raleway"/>
                <a:cs typeface="Raleway"/>
                <a:sym typeface="Raleway"/>
              </a:rPr>
              <a:t>Confidential</a:t>
            </a:r>
            <a:endParaRPr b="1" sz="600">
              <a:solidFill>
                <a:srgbClr val="FFFFFF"/>
              </a:solidFill>
              <a:latin typeface="Raleway"/>
              <a:ea typeface="Raleway"/>
              <a:cs typeface="Raleway"/>
              <a:sym typeface="Raleway"/>
            </a:endParaRPr>
          </a:p>
        </p:txBody>
      </p:sp>
      <p:sp>
        <p:nvSpPr>
          <p:cNvPr id="85" name="Google Shape;85;p13"/>
          <p:cNvSpPr txBox="1"/>
          <p:nvPr/>
        </p:nvSpPr>
        <p:spPr>
          <a:xfrm>
            <a:off x="1296767" y="78500"/>
            <a:ext cx="2100600" cy="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Raleway"/>
                <a:ea typeface="Raleway"/>
                <a:cs typeface="Raleway"/>
                <a:sym typeface="Raleway"/>
              </a:rPr>
              <a:t>Customized for </a:t>
            </a:r>
            <a:r>
              <a:rPr b="1" lang="en" sz="600">
                <a:solidFill>
                  <a:srgbClr val="FFFFFF"/>
                </a:solidFill>
                <a:latin typeface="Raleway"/>
                <a:ea typeface="Raleway"/>
                <a:cs typeface="Raleway"/>
                <a:sym typeface="Raleway"/>
              </a:rPr>
              <a:t>Lorem Ipsum LLC</a:t>
            </a:r>
            <a:endParaRPr sz="600">
              <a:solidFill>
                <a:srgbClr val="FFFFFF"/>
              </a:solidFill>
              <a:latin typeface="Raleway"/>
              <a:ea typeface="Raleway"/>
              <a:cs typeface="Raleway"/>
              <a:sym typeface="Raleway"/>
            </a:endParaRPr>
          </a:p>
        </p:txBody>
      </p:sp>
      <p:sp>
        <p:nvSpPr>
          <p:cNvPr id="86" name="Google Shape;86;p13"/>
          <p:cNvSpPr txBox="1"/>
          <p:nvPr/>
        </p:nvSpPr>
        <p:spPr>
          <a:xfrm>
            <a:off x="8213935" y="78500"/>
            <a:ext cx="705900" cy="32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aleway"/>
                <a:ea typeface="Raleway"/>
                <a:cs typeface="Raleway"/>
                <a:sym typeface="Raleway"/>
              </a:rPr>
              <a:t>Version 1.0</a:t>
            </a:r>
            <a:endParaRPr b="1" sz="600">
              <a:solidFill>
                <a:srgbClr val="FFFFFF"/>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99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0" y="-104800"/>
            <a:ext cx="9144000" cy="5248300"/>
          </a:xfrm>
          <a:prstGeom prst="rect">
            <a:avLst/>
          </a:prstGeom>
          <a:noFill/>
          <a:ln>
            <a:noFill/>
          </a:ln>
        </p:spPr>
      </p:pic>
      <p:sp>
        <p:nvSpPr>
          <p:cNvPr id="92" name="Google Shape;92;p14"/>
          <p:cNvSpPr txBox="1"/>
          <p:nvPr/>
        </p:nvSpPr>
        <p:spPr>
          <a:xfrm>
            <a:off x="1882400" y="1095125"/>
            <a:ext cx="73521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3" name="Google Shape;93;p14"/>
          <p:cNvSpPr txBox="1"/>
          <p:nvPr/>
        </p:nvSpPr>
        <p:spPr>
          <a:xfrm>
            <a:off x="4623525" y="205250"/>
            <a:ext cx="4196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latin typeface="Spectral ExtraBold"/>
                <a:ea typeface="Spectral ExtraBold"/>
                <a:cs typeface="Spectral ExtraBold"/>
                <a:sym typeface="Spectral ExtraBold"/>
              </a:rPr>
              <a:t>Beijing: An Expansion Opportunity?</a:t>
            </a:r>
            <a:br>
              <a:rPr b="1" lang="en" sz="3500">
                <a:latin typeface="Average"/>
                <a:ea typeface="Average"/>
                <a:cs typeface="Average"/>
                <a:sym typeface="Average"/>
              </a:rPr>
            </a:br>
            <a:endParaRPr b="1" sz="3500">
              <a:latin typeface="Average"/>
              <a:ea typeface="Average"/>
              <a:cs typeface="Average"/>
              <a:sym typeface="Average"/>
            </a:endParaRPr>
          </a:p>
        </p:txBody>
      </p:sp>
      <p:sp>
        <p:nvSpPr>
          <p:cNvPr id="94" name="Google Shape;94;p14"/>
          <p:cNvSpPr txBox="1"/>
          <p:nvPr/>
        </p:nvSpPr>
        <p:spPr>
          <a:xfrm>
            <a:off x="117025" y="100425"/>
            <a:ext cx="218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Spectral"/>
                <a:ea typeface="Spectral"/>
                <a:cs typeface="Spectral"/>
                <a:sym typeface="Spectral"/>
              </a:rPr>
              <a:t>Cheyenne Quann</a:t>
            </a:r>
            <a:endParaRPr b="1" sz="2000">
              <a:latin typeface="Spectral"/>
              <a:ea typeface="Spectral"/>
              <a:cs typeface="Spectral"/>
              <a:sym typeface="Spectral"/>
            </a:endParaRPr>
          </a:p>
          <a:p>
            <a:pPr indent="0" lvl="0" marL="0" rtl="0" algn="l">
              <a:spcBef>
                <a:spcPts val="0"/>
              </a:spcBef>
              <a:spcAft>
                <a:spcPts val="0"/>
              </a:spcAft>
              <a:buNone/>
            </a:pPr>
            <a:r>
              <a:rPr b="1" lang="en" sz="2000">
                <a:latin typeface="Spectral"/>
                <a:ea typeface="Spectral"/>
                <a:cs typeface="Spectral"/>
                <a:sym typeface="Spectral"/>
              </a:rPr>
              <a:t>07/13/2022</a:t>
            </a:r>
            <a:endParaRPr b="1" sz="200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Sotheby’s International Realty</a:t>
            </a:r>
            <a:endParaRPr>
              <a:latin typeface="Spectral"/>
              <a:ea typeface="Spectral"/>
              <a:cs typeface="Spectral"/>
              <a:sym typeface="Spectral"/>
            </a:endParaRPr>
          </a:p>
        </p:txBody>
      </p:sp>
      <p:sp>
        <p:nvSpPr>
          <p:cNvPr id="100" name="Google Shape;100;p15"/>
          <p:cNvSpPr txBox="1"/>
          <p:nvPr>
            <p:ph idx="1" type="subTitle"/>
          </p:nvPr>
        </p:nvSpPr>
        <p:spPr>
          <a:xfrm>
            <a:off x="105750" y="838800"/>
            <a:ext cx="8222100" cy="4304700"/>
          </a:xfrm>
          <a:prstGeom prst="rect">
            <a:avLst/>
          </a:prstGeom>
        </p:spPr>
        <p:txBody>
          <a:bodyPr anchorCtr="0" anchor="t" bIns="91425" lIns="91425" spcFirstLastPara="1" rIns="91425" wrap="square" tIns="91425">
            <a:noAutofit/>
          </a:bodyPr>
          <a:lstStyle/>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The fifth best real estate agency in the world.</a:t>
            </a:r>
            <a:endParaRPr sz="2025">
              <a:latin typeface="Spectral"/>
              <a:ea typeface="Spectral"/>
              <a:cs typeface="Spectral"/>
              <a:sym typeface="Spectral"/>
            </a:endParaRPr>
          </a:p>
          <a:p>
            <a:pPr indent="0" lvl="0" marL="457200" rtl="0" algn="l">
              <a:lnSpc>
                <a:spcPct val="100000"/>
              </a:lnSpc>
              <a:spcBef>
                <a:spcPts val="0"/>
              </a:spcBef>
              <a:spcAft>
                <a:spcPts val="0"/>
              </a:spcAft>
              <a:buNone/>
            </a:pPr>
            <a:r>
              <a:t/>
            </a:r>
            <a:endParaRPr sz="2025">
              <a:latin typeface="Spectral"/>
              <a:ea typeface="Spectral"/>
              <a:cs typeface="Spectral"/>
              <a:sym typeface="Spectral"/>
            </a:endParaRPr>
          </a:p>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This real estate company is a luxury real estate brand that was founded in 1976. In 2004 it formed a strategic alliance with the company Realogy, which allowed the company to offer franchise opportunities to various brokerages.</a:t>
            </a:r>
            <a:endParaRPr sz="2025">
              <a:latin typeface="Spectral"/>
              <a:ea typeface="Spectral"/>
              <a:cs typeface="Spectral"/>
              <a:sym typeface="Spectral"/>
            </a:endParaRPr>
          </a:p>
          <a:p>
            <a:pPr indent="0" lvl="0" marL="457200" rtl="0" algn="l">
              <a:lnSpc>
                <a:spcPct val="100000"/>
              </a:lnSpc>
              <a:spcBef>
                <a:spcPts val="0"/>
              </a:spcBef>
              <a:spcAft>
                <a:spcPts val="0"/>
              </a:spcAft>
              <a:buNone/>
            </a:pPr>
            <a:r>
              <a:t/>
            </a:r>
            <a:endParaRPr sz="2025">
              <a:latin typeface="Spectral"/>
              <a:ea typeface="Spectral"/>
              <a:cs typeface="Spectral"/>
              <a:sym typeface="Spectral"/>
            </a:endParaRPr>
          </a:p>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Recently the company has expanded its presence globally and can now be found in countries such as Thailand and the Philippines in Southeast Asia.</a:t>
            </a:r>
            <a:endParaRPr sz="2025">
              <a:latin typeface="Spectral"/>
              <a:ea typeface="Spectral"/>
              <a:cs typeface="Spectral"/>
              <a:sym typeface="Spectral"/>
            </a:endParaRPr>
          </a:p>
          <a:p>
            <a:pPr indent="0" lvl="0" marL="457200" rtl="0" algn="l">
              <a:lnSpc>
                <a:spcPct val="100000"/>
              </a:lnSpc>
              <a:spcBef>
                <a:spcPts val="0"/>
              </a:spcBef>
              <a:spcAft>
                <a:spcPts val="0"/>
              </a:spcAft>
              <a:buNone/>
            </a:pPr>
            <a:r>
              <a:t/>
            </a:r>
            <a:endParaRPr sz="2025">
              <a:latin typeface="Spectral"/>
              <a:ea typeface="Spectral"/>
              <a:cs typeface="Spectral"/>
              <a:sym typeface="Spectral"/>
            </a:endParaRPr>
          </a:p>
          <a:p>
            <a:pPr indent="-357187" lvl="0" marL="457200" rtl="0" algn="l">
              <a:lnSpc>
                <a:spcPct val="100000"/>
              </a:lnSpc>
              <a:spcBef>
                <a:spcPts val="0"/>
              </a:spcBef>
              <a:spcAft>
                <a:spcPts val="0"/>
              </a:spcAft>
              <a:buSzPts val="2025"/>
              <a:buFont typeface="Spectral"/>
              <a:buChar char="❖"/>
            </a:pPr>
            <a:r>
              <a:rPr lang="en" sz="2025">
                <a:latin typeface="Spectral"/>
                <a:ea typeface="Spectral"/>
                <a:cs typeface="Spectral"/>
                <a:sym typeface="Spectral"/>
              </a:rPr>
              <a:t>With my help they’ll be able to expand into the capital of mainland China, Beijing.</a:t>
            </a:r>
            <a:endParaRPr sz="2025">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Problem and Data</a:t>
            </a:r>
            <a:endParaRPr>
              <a:latin typeface="Spectral"/>
              <a:ea typeface="Spectral"/>
              <a:cs typeface="Spectral"/>
              <a:sym typeface="Spectral"/>
            </a:endParaRPr>
          </a:p>
        </p:txBody>
      </p:sp>
      <p:sp>
        <p:nvSpPr>
          <p:cNvPr id="106" name="Google Shape;106;p16"/>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Business problem: How can we predict where the highest priced listings will present themselves as to increase our monthly revenue when we expand into China?</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Acquired data about the Housing market in Beijing.</a:t>
            </a:r>
            <a:endParaRPr sz="2000">
              <a:latin typeface="Spectral"/>
              <a:ea typeface="Spectral"/>
              <a:cs typeface="Spectral"/>
              <a:sym typeface="Spectral"/>
            </a:endParaRPr>
          </a:p>
          <a:p>
            <a:pPr indent="-355600" lvl="1" marL="914400" rtl="0" algn="l">
              <a:spcBef>
                <a:spcPts val="0"/>
              </a:spcBef>
              <a:spcAft>
                <a:spcPts val="0"/>
              </a:spcAft>
              <a:buSzPts val="2000"/>
              <a:buFont typeface="Spectral"/>
              <a:buChar char="➢"/>
            </a:pPr>
            <a:r>
              <a:rPr lang="en" sz="2000">
                <a:latin typeface="Spectral"/>
                <a:ea typeface="Spectral"/>
                <a:cs typeface="Spectral"/>
                <a:sym typeface="Spectral"/>
              </a:rPr>
              <a:t>Including but not limited to:</a:t>
            </a:r>
            <a:endParaRPr sz="2000">
              <a:latin typeface="Spectral"/>
              <a:ea typeface="Spectral"/>
              <a:cs typeface="Spectral"/>
              <a:sym typeface="Spectral"/>
            </a:endParaRPr>
          </a:p>
          <a:p>
            <a:pPr indent="-355600" lvl="2" marL="1371600" rtl="0" algn="l">
              <a:spcBef>
                <a:spcPts val="0"/>
              </a:spcBef>
              <a:spcAft>
                <a:spcPts val="0"/>
              </a:spcAft>
              <a:buSzPts val="2000"/>
              <a:buFont typeface="Spectral"/>
              <a:buChar char="■"/>
            </a:pPr>
            <a:r>
              <a:rPr lang="en" sz="2000">
                <a:latin typeface="Spectral"/>
                <a:ea typeface="Spectral"/>
                <a:cs typeface="Spectral"/>
                <a:sym typeface="Spectral"/>
              </a:rPr>
              <a:t>Housing coordinates, community average income, home prices</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2400" y="152400"/>
            <a:ext cx="883795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52400" y="152400"/>
            <a:ext cx="883795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Model Strengths</a:t>
            </a:r>
            <a:endParaRPr>
              <a:latin typeface="Spectral"/>
              <a:ea typeface="Spectral"/>
              <a:cs typeface="Spectral"/>
              <a:sym typeface="Spectral"/>
            </a:endParaRPr>
          </a:p>
        </p:txBody>
      </p:sp>
      <p:sp>
        <p:nvSpPr>
          <p:cNvPr id="122" name="Google Shape;122;p19"/>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My model was able to predict the price of homes that will come to the market in Beijing within $14,500.</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For Sotheby’s, this is an affordable margin of error and we’ll be able to go into </a:t>
            </a:r>
            <a:r>
              <a:rPr lang="en" sz="2000">
                <a:latin typeface="Spectral"/>
                <a:ea typeface="Spectral"/>
                <a:cs typeface="Spectral"/>
                <a:sym typeface="Spectral"/>
              </a:rPr>
              <a:t>negotiations</a:t>
            </a:r>
            <a:r>
              <a:rPr lang="en" sz="2000">
                <a:latin typeface="Spectral"/>
                <a:ea typeface="Spectral"/>
                <a:cs typeface="Spectral"/>
                <a:sym typeface="Spectral"/>
              </a:rPr>
              <a:t>  with a ballpark number we can be confident in.</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Model Limitations and Next Step</a:t>
            </a:r>
            <a:endParaRPr>
              <a:latin typeface="Spectral"/>
              <a:ea typeface="Spectral"/>
              <a:cs typeface="Spectral"/>
              <a:sym typeface="Spectral"/>
            </a:endParaRPr>
          </a:p>
        </p:txBody>
      </p:sp>
      <p:sp>
        <p:nvSpPr>
          <p:cNvPr id="128" name="Google Shape;128;p20"/>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I don't have a way of knowing if the people that reside in the brightly colored center area are interested in selling. </a:t>
            </a:r>
            <a:endParaRPr sz="2000">
              <a:latin typeface="Spectral"/>
              <a:ea typeface="Spectral"/>
              <a:cs typeface="Spectral"/>
              <a:sym typeface="Spectral"/>
            </a:endParaRPr>
          </a:p>
          <a:p>
            <a:pPr indent="-355600" lvl="1" marL="914400" rtl="0" algn="l">
              <a:spcBef>
                <a:spcPts val="0"/>
              </a:spcBef>
              <a:spcAft>
                <a:spcPts val="0"/>
              </a:spcAft>
              <a:buSzPts val="2000"/>
              <a:buFont typeface="Spectral"/>
              <a:buChar char="➢"/>
            </a:pPr>
            <a:r>
              <a:rPr lang="en" sz="2000">
                <a:latin typeface="Spectral"/>
                <a:ea typeface="Spectral"/>
                <a:cs typeface="Spectral"/>
                <a:sym typeface="Spectral"/>
              </a:rPr>
              <a:t>Given the density of wealth it is possible the families have owned these properties for generations.</a:t>
            </a:r>
            <a:endParaRPr sz="2000">
              <a:latin typeface="Spectral"/>
              <a:ea typeface="Spectral"/>
              <a:cs typeface="Spectral"/>
              <a:sym typeface="Spectral"/>
            </a:endParaRPr>
          </a:p>
          <a:p>
            <a:pPr indent="-355600" lvl="1" marL="914400" rtl="0" algn="l">
              <a:spcBef>
                <a:spcPts val="0"/>
              </a:spcBef>
              <a:spcAft>
                <a:spcPts val="0"/>
              </a:spcAft>
              <a:buSzPts val="2000"/>
              <a:buFont typeface="Spectral"/>
              <a:buChar char="➢"/>
            </a:pPr>
            <a:r>
              <a:rPr lang="en" sz="2000">
                <a:latin typeface="Spectral"/>
                <a:ea typeface="Spectral"/>
                <a:cs typeface="Spectral"/>
                <a:sym typeface="Spectral"/>
              </a:rPr>
              <a:t>My next steps would be to canvas the areas and find out just what kind of communities they are and how attached to the land are the people in the communities</a:t>
            </a:r>
            <a:endParaRPr sz="2000">
              <a:latin typeface="Spectral"/>
              <a:ea typeface="Spectral"/>
              <a:cs typeface="Spectral"/>
              <a:sym typeface="Spectral"/>
            </a:endParaRPr>
          </a:p>
          <a:p>
            <a:pPr indent="0" lvl="0" marL="45720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0" y="-3"/>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Recommendations</a:t>
            </a:r>
            <a:endParaRPr>
              <a:latin typeface="Spectral"/>
              <a:ea typeface="Spectral"/>
              <a:cs typeface="Spectral"/>
              <a:sym typeface="Spectral"/>
            </a:endParaRPr>
          </a:p>
        </p:txBody>
      </p:sp>
      <p:sp>
        <p:nvSpPr>
          <p:cNvPr id="134" name="Google Shape;134;p21"/>
          <p:cNvSpPr txBox="1"/>
          <p:nvPr>
            <p:ph idx="1" type="subTitle"/>
          </p:nvPr>
        </p:nvSpPr>
        <p:spPr>
          <a:xfrm>
            <a:off x="0" y="711685"/>
            <a:ext cx="8222100" cy="4367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Based on my findings, I believe any agency that wants to up their revenue and holdings should invest their time and energy into acquiring clients and properties from these neighborhoods in the center of my plot.</a:t>
            </a:r>
            <a:endParaRPr sz="2000">
              <a:latin typeface="Spectral"/>
              <a:ea typeface="Spectral"/>
              <a:cs typeface="Spectral"/>
              <a:sym typeface="Spectral"/>
            </a:endParaRPr>
          </a:p>
          <a:p>
            <a:pPr indent="-355600" lvl="0" marL="457200" rtl="0" algn="l">
              <a:spcBef>
                <a:spcPts val="0"/>
              </a:spcBef>
              <a:spcAft>
                <a:spcPts val="0"/>
              </a:spcAft>
              <a:buSzPts val="2000"/>
              <a:buFont typeface="Spectral"/>
              <a:buChar char="❖"/>
            </a:pPr>
            <a:r>
              <a:rPr lang="en" sz="2000">
                <a:latin typeface="Spectral"/>
                <a:ea typeface="Spectral"/>
                <a:cs typeface="Spectral"/>
                <a:sym typeface="Spectral"/>
              </a:rPr>
              <a:t>My plot has visualized that these homes do not exceed $180k even in the most expensive neighborhood</a:t>
            </a:r>
            <a:endParaRPr sz="2000">
              <a:latin typeface="Spectral"/>
              <a:ea typeface="Spectral"/>
              <a:cs typeface="Spectral"/>
              <a:sym typeface="Spectral"/>
            </a:endParaRPr>
          </a:p>
          <a:p>
            <a:pPr indent="-355600" lvl="1" marL="1371600" rtl="0" algn="l">
              <a:spcBef>
                <a:spcPts val="0"/>
              </a:spcBef>
              <a:spcAft>
                <a:spcPts val="0"/>
              </a:spcAft>
              <a:buSzPts val="2000"/>
              <a:buFont typeface="Spectral"/>
              <a:buChar char="➢"/>
            </a:pPr>
            <a:r>
              <a:rPr lang="en" sz="2000">
                <a:latin typeface="Spectral"/>
                <a:ea typeface="Spectral"/>
                <a:cs typeface="Spectral"/>
                <a:sym typeface="Spectral"/>
              </a:rPr>
              <a:t>This venture will not only expand Sotheby’s influence but it will so at value prices</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a:p>
            <a:pPr indent="0" lvl="0" marL="0" rtl="0" algn="l">
              <a:spcBef>
                <a:spcPts val="0"/>
              </a:spcBef>
              <a:spcAft>
                <a:spcPts val="0"/>
              </a:spcAft>
              <a:buNone/>
            </a:pPr>
            <a:r>
              <a:t/>
            </a:r>
            <a:endParaRPr sz="20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2962275" y="1666875"/>
            <a:ext cx="3219450" cy="1809750"/>
          </a:xfrm>
          <a:prstGeom prst="rect">
            <a:avLst/>
          </a:prstGeom>
          <a:noFill/>
          <a:ln>
            <a:noFill/>
          </a:ln>
        </p:spPr>
      </p:pic>
      <p:pic>
        <p:nvPicPr>
          <p:cNvPr id="140" name="Google Shape;140;p22"/>
          <p:cNvPicPr preferRelativeResize="0"/>
          <p:nvPr/>
        </p:nvPicPr>
        <p:blipFill>
          <a:blip r:embed="rId4">
            <a:alphaModFix/>
          </a:blip>
          <a:stretch>
            <a:fillRect/>
          </a:stretch>
        </p:blipFill>
        <p:spPr>
          <a:xfrm>
            <a:off x="0" y="0"/>
            <a:ext cx="9144005" cy="5143501"/>
          </a:xfrm>
          <a:prstGeom prst="rect">
            <a:avLst/>
          </a:prstGeom>
          <a:noFill/>
          <a:ln>
            <a:noFill/>
          </a:ln>
        </p:spPr>
      </p:pic>
      <p:sp>
        <p:nvSpPr>
          <p:cNvPr id="141" name="Google Shape;141;p22"/>
          <p:cNvSpPr txBox="1"/>
          <p:nvPr/>
        </p:nvSpPr>
        <p:spPr>
          <a:xfrm>
            <a:off x="0" y="0"/>
            <a:ext cx="8875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3000">
                <a:solidFill>
                  <a:schemeClr val="lt1"/>
                </a:solidFill>
                <a:latin typeface="Spectral"/>
                <a:ea typeface="Spectral"/>
                <a:cs typeface="Spectral"/>
                <a:sym typeface="Spectral"/>
              </a:rPr>
              <a:t>For any additional questions, please contact Cheyenne.quann@gmail.com</a:t>
            </a:r>
            <a:endParaRPr b="1" i="1" sz="3000">
              <a:solidFill>
                <a:schemeClr val="lt1"/>
              </a:solidFill>
              <a:latin typeface="Spectral"/>
              <a:ea typeface="Spectral"/>
              <a:cs typeface="Spectral"/>
              <a:sym typeface="Spectral"/>
            </a:endParaRPr>
          </a:p>
          <a:p>
            <a:pPr indent="0" lvl="0" marL="0" rtl="0" algn="l">
              <a:spcBef>
                <a:spcPts val="0"/>
              </a:spcBef>
              <a:spcAft>
                <a:spcPts val="0"/>
              </a:spcAft>
              <a:buNone/>
            </a:pPr>
            <a:r>
              <a:rPr b="1" i="1" lang="en" sz="3000">
                <a:solidFill>
                  <a:schemeClr val="lt1"/>
                </a:solidFill>
                <a:latin typeface="Spectral"/>
                <a:ea typeface="Spectral"/>
                <a:cs typeface="Spectral"/>
                <a:sym typeface="Spectral"/>
              </a:rPr>
              <a:t>Thank you</a:t>
            </a:r>
            <a:endParaRPr b="1" i="1" sz="3000">
              <a:solidFill>
                <a:schemeClr val="lt1"/>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